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26638" cy="14355763"/>
  <p:defaultTextStyle>
    <a:defPPr>
      <a:defRPr lang="en-US"/>
    </a:defPPr>
    <a:lvl1pPr marL="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54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1080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662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216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770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324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878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4321" algn="l" defTabSz="10910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0" userDrawn="1">
          <p15:clr>
            <a:srgbClr val="A4A3A4"/>
          </p15:clr>
        </p15:guide>
        <p15:guide id="2" pos="24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7B4B"/>
    <a:srgbClr val="0072D0"/>
    <a:srgbClr val="0072CE"/>
    <a:srgbClr val="00B140"/>
    <a:srgbClr val="004EA8"/>
    <a:srgbClr val="71C5E8"/>
    <a:srgbClr val="C63663"/>
    <a:srgbClr val="53565A"/>
    <a:srgbClr val="E35205"/>
    <a:srgbClr val="EF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5" autoAdjust="0"/>
    <p:restoredTop sz="96544" autoAdjust="0"/>
  </p:normalViewPr>
  <p:slideViewPr>
    <p:cSldViewPr snapToGrid="0">
      <p:cViewPr varScale="1">
        <p:scale>
          <a:sx n="84" d="100"/>
          <a:sy n="84" d="100"/>
        </p:scale>
        <p:origin x="1344" y="84"/>
      </p:cViewPr>
      <p:guideLst>
        <p:guide orient="horz" pos="1890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15" y="0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/>
          <a:lstStyle>
            <a:lvl1pPr algn="r">
              <a:defRPr sz="1700"/>
            </a:lvl1pPr>
          </a:lstStyle>
          <a:p>
            <a:fld id="{5F4F566F-8E2B-489D-82AB-258E76F240C6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50" tIns="66324" rIns="132650" bIns="663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9004"/>
            <a:ext cx="7941310" cy="6460093"/>
          </a:xfrm>
          <a:prstGeom prst="rect">
            <a:avLst/>
          </a:prstGeom>
        </p:spPr>
        <p:txBody>
          <a:bodyPr vert="horz" lIns="132650" tIns="66324" rIns="132650" bIns="66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" y="13635483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 anchor="b"/>
          <a:lstStyle>
            <a:lvl1pPr algn="l">
              <a:defRPr sz="17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15" y="13635483"/>
            <a:ext cx="4301543" cy="717788"/>
          </a:xfrm>
          <a:prstGeom prst="rect">
            <a:avLst/>
          </a:prstGeom>
        </p:spPr>
        <p:txBody>
          <a:bodyPr vert="horz" lIns="132650" tIns="66324" rIns="132650" bIns="66324" rtlCol="0" anchor="b"/>
          <a:lstStyle>
            <a:lvl1pPr algn="r">
              <a:defRPr sz="1700"/>
            </a:lvl1pPr>
          </a:lstStyle>
          <a:p>
            <a:fld id="{E1E41FEB-EB2B-4DA0-8799-48BC6121D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70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554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1080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662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216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770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324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878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4321" algn="l" defTabSz="10910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1FEB-EB2B-4DA0-8799-48BC6121DD3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61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982599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1" y="5440683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6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2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8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658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6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1" y="537848"/>
            <a:ext cx="4031615" cy="114703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537848"/>
            <a:ext cx="11885930" cy="114703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95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09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2"/>
            <a:ext cx="10881360" cy="2100261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5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10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66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21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77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32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8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43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387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1" y="3135950"/>
            <a:ext cx="7958772" cy="887222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4" y="3135950"/>
            <a:ext cx="7958773" cy="887222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4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4495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5" y="2149162"/>
            <a:ext cx="5656263" cy="89566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540" indent="0">
              <a:buNone/>
              <a:defRPr sz="2400" b="1"/>
            </a:lvl2pPr>
            <a:lvl3pPr marL="1091080" indent="0">
              <a:buNone/>
              <a:defRPr sz="2100" b="1"/>
            </a:lvl3pPr>
            <a:lvl4pPr marL="1636621" indent="0">
              <a:buNone/>
              <a:defRPr sz="1900" b="1"/>
            </a:lvl4pPr>
            <a:lvl5pPr marL="2182161" indent="0">
              <a:buNone/>
              <a:defRPr sz="1900" b="1"/>
            </a:lvl5pPr>
            <a:lvl6pPr marL="2727701" indent="0">
              <a:buNone/>
              <a:defRPr sz="1900" b="1"/>
            </a:lvl6pPr>
            <a:lvl7pPr marL="3273241" indent="0">
              <a:buNone/>
              <a:defRPr sz="1900" b="1"/>
            </a:lvl7pPr>
            <a:lvl8pPr marL="3818781" indent="0">
              <a:buNone/>
              <a:defRPr sz="1900" b="1"/>
            </a:lvl8pPr>
            <a:lvl9pPr marL="436432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5" y="3044826"/>
            <a:ext cx="5656263" cy="55318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0" y="2149162"/>
            <a:ext cx="5658485" cy="89566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540" indent="0">
              <a:buNone/>
              <a:defRPr sz="2400" b="1"/>
            </a:lvl2pPr>
            <a:lvl3pPr marL="1091080" indent="0">
              <a:buNone/>
              <a:defRPr sz="2100" b="1"/>
            </a:lvl3pPr>
            <a:lvl4pPr marL="1636621" indent="0">
              <a:buNone/>
              <a:defRPr sz="1900" b="1"/>
            </a:lvl4pPr>
            <a:lvl5pPr marL="2182161" indent="0">
              <a:buNone/>
              <a:defRPr sz="1900" b="1"/>
            </a:lvl5pPr>
            <a:lvl6pPr marL="2727701" indent="0">
              <a:buNone/>
              <a:defRPr sz="1900" b="1"/>
            </a:lvl6pPr>
            <a:lvl7pPr marL="3273241" indent="0">
              <a:buNone/>
              <a:defRPr sz="1900" b="1"/>
            </a:lvl7pPr>
            <a:lvl8pPr marL="3818781" indent="0">
              <a:buNone/>
              <a:defRPr sz="1900" b="1"/>
            </a:lvl8pPr>
            <a:lvl9pPr marL="4364321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0" y="3044826"/>
            <a:ext cx="5658485" cy="553180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47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21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111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1"/>
            <a:ext cx="4211637" cy="162687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4"/>
            <a:ext cx="7156450" cy="819435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1"/>
            <a:ext cx="4211637" cy="6567488"/>
          </a:xfrm>
        </p:spPr>
        <p:txBody>
          <a:bodyPr/>
          <a:lstStyle>
            <a:lvl1pPr marL="0" indent="0">
              <a:buNone/>
              <a:defRPr sz="1700"/>
            </a:lvl1pPr>
            <a:lvl2pPr marL="545540" indent="0">
              <a:buNone/>
              <a:defRPr sz="1400"/>
            </a:lvl2pPr>
            <a:lvl3pPr marL="1091080" indent="0">
              <a:buNone/>
              <a:defRPr sz="1200"/>
            </a:lvl3pPr>
            <a:lvl4pPr marL="1636621" indent="0">
              <a:buNone/>
              <a:defRPr sz="1100"/>
            </a:lvl4pPr>
            <a:lvl5pPr marL="2182161" indent="0">
              <a:buNone/>
              <a:defRPr sz="1100"/>
            </a:lvl5pPr>
            <a:lvl6pPr marL="2727701" indent="0">
              <a:buNone/>
              <a:defRPr sz="1100"/>
            </a:lvl6pPr>
            <a:lvl7pPr marL="3273241" indent="0">
              <a:buNone/>
              <a:defRPr sz="1100"/>
            </a:lvl7pPr>
            <a:lvl8pPr marL="3818781" indent="0">
              <a:buNone/>
              <a:defRPr sz="1100"/>
            </a:lvl8pPr>
            <a:lvl9pPr marL="436432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32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5" y="6720840"/>
            <a:ext cx="7680960" cy="7934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5" y="857888"/>
            <a:ext cx="7680960" cy="5760720"/>
          </a:xfrm>
        </p:spPr>
        <p:txBody>
          <a:bodyPr/>
          <a:lstStyle>
            <a:lvl1pPr marL="0" indent="0">
              <a:buNone/>
              <a:defRPr sz="3800"/>
            </a:lvl1pPr>
            <a:lvl2pPr marL="545540" indent="0">
              <a:buNone/>
              <a:defRPr sz="3300"/>
            </a:lvl2pPr>
            <a:lvl3pPr marL="1091080" indent="0">
              <a:buNone/>
              <a:defRPr sz="2900"/>
            </a:lvl3pPr>
            <a:lvl4pPr marL="1636621" indent="0">
              <a:buNone/>
              <a:defRPr sz="2400"/>
            </a:lvl4pPr>
            <a:lvl5pPr marL="2182161" indent="0">
              <a:buNone/>
              <a:defRPr sz="2400"/>
            </a:lvl5pPr>
            <a:lvl6pPr marL="2727701" indent="0">
              <a:buNone/>
              <a:defRPr sz="2400"/>
            </a:lvl6pPr>
            <a:lvl7pPr marL="3273241" indent="0">
              <a:buNone/>
              <a:defRPr sz="2400"/>
            </a:lvl7pPr>
            <a:lvl8pPr marL="3818781" indent="0">
              <a:buNone/>
              <a:defRPr sz="2400"/>
            </a:lvl8pPr>
            <a:lvl9pPr marL="4364321" indent="0">
              <a:buNone/>
              <a:defRPr sz="24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5" y="7514278"/>
            <a:ext cx="7680960" cy="1126807"/>
          </a:xfrm>
        </p:spPr>
        <p:txBody>
          <a:bodyPr/>
          <a:lstStyle>
            <a:lvl1pPr marL="0" indent="0">
              <a:buNone/>
              <a:defRPr sz="1700"/>
            </a:lvl1pPr>
            <a:lvl2pPr marL="545540" indent="0">
              <a:buNone/>
              <a:defRPr sz="1400"/>
            </a:lvl2pPr>
            <a:lvl3pPr marL="1091080" indent="0">
              <a:buNone/>
              <a:defRPr sz="1200"/>
            </a:lvl3pPr>
            <a:lvl4pPr marL="1636621" indent="0">
              <a:buNone/>
              <a:defRPr sz="1100"/>
            </a:lvl4pPr>
            <a:lvl5pPr marL="2182161" indent="0">
              <a:buNone/>
              <a:defRPr sz="1100"/>
            </a:lvl5pPr>
            <a:lvl6pPr marL="2727701" indent="0">
              <a:buNone/>
              <a:defRPr sz="1100"/>
            </a:lvl6pPr>
            <a:lvl7pPr marL="3273241" indent="0">
              <a:buNone/>
              <a:defRPr sz="1100"/>
            </a:lvl7pPr>
            <a:lvl8pPr marL="3818781" indent="0">
              <a:buNone/>
              <a:defRPr sz="1100"/>
            </a:lvl8pPr>
            <a:lvl9pPr marL="4364321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79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1" y="384495"/>
            <a:ext cx="11521440" cy="1600200"/>
          </a:xfrm>
          <a:prstGeom prst="rect">
            <a:avLst/>
          </a:prstGeom>
        </p:spPr>
        <p:txBody>
          <a:bodyPr vert="horz" lIns="109108" tIns="54554" rIns="109108" bIns="5455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40284"/>
            <a:ext cx="11521440" cy="6336348"/>
          </a:xfrm>
          <a:prstGeom prst="rect">
            <a:avLst/>
          </a:prstGeom>
        </p:spPr>
        <p:txBody>
          <a:bodyPr vert="horz" lIns="109108" tIns="54554" rIns="109108" bIns="5455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1" y="8898891"/>
            <a:ext cx="2987041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01A9-CDB5-48A5-A042-C63C61549BB0}" type="datetimeFigureOut">
              <a:rPr lang="en-AU" smtClean="0"/>
              <a:t>17/02/2020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1" y="8898891"/>
            <a:ext cx="2987041" cy="511175"/>
          </a:xfrm>
          <a:prstGeom prst="rect">
            <a:avLst/>
          </a:prstGeom>
        </p:spPr>
        <p:txBody>
          <a:bodyPr vert="horz" lIns="109108" tIns="54554" rIns="109108" bIns="5455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A3F3-09DF-4D00-979C-98195EBF2C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25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10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155" indent="-409155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6503" indent="-340963" algn="l" defTabSz="1091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3850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939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493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0047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601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91551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7092" indent="-272770" algn="l" defTabSz="10910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54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080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662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216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770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24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78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4321" algn="l" defTabSz="10910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6" name="Elbow Connector 159">
            <a:extLst>
              <a:ext uri="{FF2B5EF4-FFF2-40B4-BE49-F238E27FC236}">
                <a16:creationId xmlns:a16="http://schemas.microsoft.com/office/drawing/2014/main" id="{7A107D87-C0B2-47AB-A90B-68C8AD7B0FD3}"/>
              </a:ext>
            </a:extLst>
          </p:cNvPr>
          <p:cNvCxnSpPr>
            <a:cxnSpLocks/>
            <a:stCxn id="447" idx="1"/>
            <a:endCxn id="207" idx="3"/>
          </p:cNvCxnSpPr>
          <p:nvPr/>
        </p:nvCxnSpPr>
        <p:spPr>
          <a:xfrm rot="10800000" flipV="1">
            <a:off x="3817173" y="4521177"/>
            <a:ext cx="299092" cy="23321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0">
            <a:extLst>
              <a:ext uri="{FF2B5EF4-FFF2-40B4-BE49-F238E27FC236}">
                <a16:creationId xmlns:a16="http://schemas.microsoft.com/office/drawing/2014/main" id="{000CFF17-E27D-4225-B1DA-5227E4CCC19B}"/>
              </a:ext>
            </a:extLst>
          </p:cNvPr>
          <p:cNvCxnSpPr>
            <a:cxnSpLocks/>
            <a:stCxn id="444" idx="1"/>
            <a:endCxn id="207" idx="3"/>
          </p:cNvCxnSpPr>
          <p:nvPr/>
        </p:nvCxnSpPr>
        <p:spPr>
          <a:xfrm rot="10800000" flipV="1">
            <a:off x="3817173" y="4171373"/>
            <a:ext cx="299092" cy="58301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63">
            <a:extLst>
              <a:ext uri="{FF2B5EF4-FFF2-40B4-BE49-F238E27FC236}">
                <a16:creationId xmlns:a16="http://schemas.microsoft.com/office/drawing/2014/main" id="{119A5A5A-7845-4E2F-A677-13A58F24C01F}"/>
              </a:ext>
            </a:extLst>
          </p:cNvPr>
          <p:cNvCxnSpPr>
            <a:cxnSpLocks/>
            <a:stCxn id="207" idx="1"/>
            <a:endCxn id="235" idx="1"/>
          </p:cNvCxnSpPr>
          <p:nvPr/>
        </p:nvCxnSpPr>
        <p:spPr>
          <a:xfrm rot="10800000">
            <a:off x="2053173" y="2785747"/>
            <a:ext cx="12700" cy="196864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Elbow Connector 169">
            <a:extLst>
              <a:ext uri="{FF2B5EF4-FFF2-40B4-BE49-F238E27FC236}">
                <a16:creationId xmlns:a16="http://schemas.microsoft.com/office/drawing/2014/main" id="{C893AB2C-6C55-4E9E-BE6F-4BA04BA9EEC3}"/>
              </a:ext>
            </a:extLst>
          </p:cNvPr>
          <p:cNvCxnSpPr>
            <a:cxnSpLocks/>
            <a:stCxn id="235" idx="1"/>
            <a:endCxn id="397" idx="1"/>
          </p:cNvCxnSpPr>
          <p:nvPr/>
        </p:nvCxnSpPr>
        <p:spPr>
          <a:xfrm rot="10800000">
            <a:off x="2053173" y="1086544"/>
            <a:ext cx="12700" cy="1699202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 Box 4">
            <a:extLst>
              <a:ext uri="{FF2B5EF4-FFF2-40B4-BE49-F238E27FC236}">
                <a16:creationId xmlns:a16="http://schemas.microsoft.com/office/drawing/2014/main" id="{2F2E835A-BEC9-4F4E-A773-468AB879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5" y="16956"/>
            <a:ext cx="1863451" cy="4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50" b="1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Organisational chart</a:t>
            </a:r>
            <a:br>
              <a:rPr lang="en-AU" sz="12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12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17 February </a:t>
            </a:r>
            <a:r>
              <a:rPr lang="en-AU" sz="12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2020</a:t>
            </a:r>
            <a:endParaRPr lang="en-AU" sz="1200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81" name="Text Box 8">
            <a:extLst>
              <a:ext uri="{FF2B5EF4-FFF2-40B4-BE49-F238E27FC236}">
                <a16:creationId xmlns:a16="http://schemas.microsoft.com/office/drawing/2014/main" id="{216FE1D6-96BD-41C9-B340-8FD13E4B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4" y="4881065"/>
            <a:ext cx="1417489" cy="575945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Mr Robin Scott MP</a:t>
            </a:r>
            <a: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b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90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Assistant Treasurer</a:t>
            </a:r>
            <a:endParaRPr lang="en-AU" sz="9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7" name="Text Box 9">
            <a:extLst>
              <a:ext uri="{FF2B5EF4-FFF2-40B4-BE49-F238E27FC236}">
                <a16:creationId xmlns:a16="http://schemas.microsoft.com/office/drawing/2014/main" id="{647F92FD-AF48-4888-80D2-85980897E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394" y="3682185"/>
            <a:ext cx="1417489" cy="575945"/>
          </a:xfrm>
          <a:prstGeom prst="rect">
            <a:avLst/>
          </a:prstGeom>
          <a:solidFill>
            <a:srgbClr val="0057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Mr Tim Pallas MP</a:t>
            </a:r>
            <a:endParaRPr lang="en-AU" sz="9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AU" sz="9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Treasurer</a:t>
            </a:r>
            <a:endParaRPr lang="en-AU" sz="9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8" name="Text Box 5">
            <a:extLst>
              <a:ext uri="{FF2B5EF4-FFF2-40B4-BE49-F238E27FC236}">
                <a16:creationId xmlns:a16="http://schemas.microsoft.com/office/drawing/2014/main" id="{7F20602C-495A-4773-8744-A81088FC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162" y="44088"/>
            <a:ext cx="1764000" cy="216000"/>
          </a:xfrm>
          <a:prstGeom prst="rect">
            <a:avLst/>
          </a:prstGeom>
          <a:solidFill>
            <a:srgbClr val="00B140"/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SENIOR EXECUTIVE GROUP</a:t>
            </a:r>
            <a:endParaRPr lang="en-AU" sz="800" b="1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99" name="Text Box 14">
            <a:extLst>
              <a:ext uri="{FF2B5EF4-FFF2-40B4-BE49-F238E27FC236}">
                <a16:creationId xmlns:a16="http://schemas.microsoft.com/office/drawing/2014/main" id="{0219FC44-2420-4362-91BC-F274EDF4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6865496"/>
            <a:ext cx="1764000" cy="504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Jason Loos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Commercial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CE68E043-0D9C-4424-AF2D-8F738C9E97B7}"/>
              </a:ext>
            </a:extLst>
          </p:cNvPr>
          <p:cNvGrpSpPr/>
          <p:nvPr/>
        </p:nvGrpSpPr>
        <p:grpSpPr>
          <a:xfrm>
            <a:off x="6478452" y="6191894"/>
            <a:ext cx="3637098" cy="324000"/>
            <a:chOff x="6478452" y="6897059"/>
            <a:chExt cx="3637098" cy="324000"/>
          </a:xfrm>
        </p:grpSpPr>
        <p:sp>
          <p:nvSpPr>
            <p:cNvPr id="201" name="Text Box 48">
              <a:extLst>
                <a:ext uri="{FF2B5EF4-FFF2-40B4-BE49-F238E27FC236}">
                  <a16:creationId xmlns:a16="http://schemas.microsoft.com/office/drawing/2014/main" id="{D5E1D6CE-BCDD-48BD-AFCF-F1BD0B738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6897059"/>
              <a:ext cx="184163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Balance Sheet Management (and PFC)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2" name="Text Box 47">
              <a:extLst>
                <a:ext uri="{FF2B5EF4-FFF2-40B4-BE49-F238E27FC236}">
                  <a16:creationId xmlns:a16="http://schemas.microsoft.com/office/drawing/2014/main" id="{45E28FD5-916D-4F06-8CEC-6D55048BC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12402" y="6897059"/>
              <a:ext cx="901503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Policy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03" name="Text Box 46">
              <a:extLst>
                <a:ext uri="{FF2B5EF4-FFF2-40B4-BE49-F238E27FC236}">
                  <a16:creationId xmlns:a16="http://schemas.microsoft.com/office/drawing/2014/main" id="{3312E455-B4CE-44BD-BFE4-83E2079363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13905" y="6897059"/>
              <a:ext cx="90164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Housing Registrar 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75499027-2806-4208-9451-0BC9FF1033C2}"/>
              </a:ext>
            </a:extLst>
          </p:cNvPr>
          <p:cNvCxnSpPr>
            <a:cxnSpLocks/>
            <a:stCxn id="383" idx="3"/>
            <a:endCxn id="427" idx="1"/>
          </p:cNvCxnSpPr>
          <p:nvPr/>
        </p:nvCxnSpPr>
        <p:spPr>
          <a:xfrm>
            <a:off x="6348265" y="7120740"/>
            <a:ext cx="134471" cy="37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 Box 15">
            <a:extLst>
              <a:ext uri="{FF2B5EF4-FFF2-40B4-BE49-F238E27FC236}">
                <a16:creationId xmlns:a16="http://schemas.microsoft.com/office/drawing/2014/main" id="{958381F0-3C9E-44D9-9DA3-AD3513125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4502389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Gayle </a:t>
            </a:r>
            <a:r>
              <a:rPr lang="en-AU" sz="80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Porthouse</a:t>
            </a:r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Corporate and Government Services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08" name="Text Box 70">
            <a:extLst>
              <a:ext uri="{FF2B5EF4-FFF2-40B4-BE49-F238E27FC236}">
                <a16:creationId xmlns:a16="http://schemas.microsoft.com/office/drawing/2014/main" id="{9B267874-57BD-42A5-AF14-536B2D975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451" y="5077461"/>
            <a:ext cx="1423545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Sourcing and Fleet</a:t>
            </a:r>
          </a:p>
          <a:p>
            <a:endParaRPr lang="en-AU" sz="75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09" name="Elbow Connector 267">
            <a:extLst>
              <a:ext uri="{FF2B5EF4-FFF2-40B4-BE49-F238E27FC236}">
                <a16:creationId xmlns:a16="http://schemas.microsoft.com/office/drawing/2014/main" id="{A30C6853-B16F-48DE-A943-B93B1E938CDC}"/>
              </a:ext>
            </a:extLst>
          </p:cNvPr>
          <p:cNvCxnSpPr>
            <a:cxnSpLocks/>
            <a:stCxn id="446" idx="1"/>
            <a:endCxn id="207" idx="3"/>
          </p:cNvCxnSpPr>
          <p:nvPr/>
        </p:nvCxnSpPr>
        <p:spPr>
          <a:xfrm rot="10800000" flipV="1">
            <a:off x="3817173" y="3827917"/>
            <a:ext cx="299092" cy="92647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9BBFCC16-1223-42E2-8DF0-752A885D8A41}"/>
              </a:ext>
            </a:extLst>
          </p:cNvPr>
          <p:cNvCxnSpPr>
            <a:cxnSpLocks/>
            <a:stCxn id="445" idx="3"/>
            <a:endCxn id="208" idx="1"/>
          </p:cNvCxnSpPr>
          <p:nvPr/>
        </p:nvCxnSpPr>
        <p:spPr>
          <a:xfrm flipV="1">
            <a:off x="6348265" y="5239461"/>
            <a:ext cx="130186" cy="3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4B4F4FF-7996-426A-8D2A-018DE5676325}"/>
              </a:ext>
            </a:extLst>
          </p:cNvPr>
          <p:cNvCxnSpPr>
            <a:cxnSpLocks/>
            <a:stCxn id="444" idx="3"/>
            <a:endCxn id="378" idx="1"/>
          </p:cNvCxnSpPr>
          <p:nvPr/>
        </p:nvCxnSpPr>
        <p:spPr>
          <a:xfrm flipV="1">
            <a:off x="6348265" y="4171086"/>
            <a:ext cx="130187" cy="2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83">
            <a:extLst>
              <a:ext uri="{FF2B5EF4-FFF2-40B4-BE49-F238E27FC236}">
                <a16:creationId xmlns:a16="http://schemas.microsoft.com/office/drawing/2014/main" id="{29674CA8-7F3E-4639-9A1E-F0C05D7494A7}"/>
              </a:ext>
            </a:extLst>
          </p:cNvPr>
          <p:cNvCxnSpPr>
            <a:cxnSpLocks/>
            <a:stCxn id="449" idx="1"/>
            <a:endCxn id="207" idx="3"/>
          </p:cNvCxnSpPr>
          <p:nvPr/>
        </p:nvCxnSpPr>
        <p:spPr>
          <a:xfrm rot="10800000">
            <a:off x="3817173" y="4754389"/>
            <a:ext cx="299092" cy="12294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Elbow Connector 286">
            <a:extLst>
              <a:ext uri="{FF2B5EF4-FFF2-40B4-BE49-F238E27FC236}">
                <a16:creationId xmlns:a16="http://schemas.microsoft.com/office/drawing/2014/main" id="{8359E73B-27C2-4C07-AD20-999527CD3266}"/>
              </a:ext>
            </a:extLst>
          </p:cNvPr>
          <p:cNvCxnSpPr>
            <a:cxnSpLocks/>
            <a:stCxn id="445" idx="1"/>
            <a:endCxn id="207" idx="3"/>
          </p:cNvCxnSpPr>
          <p:nvPr/>
        </p:nvCxnSpPr>
        <p:spPr>
          <a:xfrm rot="10800000">
            <a:off x="3817173" y="4754390"/>
            <a:ext cx="299092" cy="4854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 Box 5">
            <a:extLst>
              <a:ext uri="{FF2B5EF4-FFF2-40B4-BE49-F238E27FC236}">
                <a16:creationId xmlns:a16="http://schemas.microsoft.com/office/drawing/2014/main" id="{116B61B2-1E4A-4014-887F-8F137770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4088"/>
            <a:ext cx="2232000" cy="216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50" b="1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GROUP</a:t>
            </a:r>
            <a:endParaRPr lang="en-AU" sz="85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23" name="Text Box 5">
            <a:extLst>
              <a:ext uri="{FF2B5EF4-FFF2-40B4-BE49-F238E27FC236}">
                <a16:creationId xmlns:a16="http://schemas.microsoft.com/office/drawing/2014/main" id="{04F46EF0-B189-4EAD-A004-0244AB99D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451" y="44088"/>
            <a:ext cx="5991300" cy="21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50" b="1" dirty="0">
                <a:solidFill>
                  <a:srgbClr val="FFFFFF"/>
                </a:solidFill>
                <a:latin typeface="Calibri"/>
                <a:ea typeface="Times New Roman"/>
                <a:cs typeface="Times New Roman"/>
              </a:rPr>
              <a:t>TEAM</a:t>
            </a:r>
            <a:endParaRPr lang="en-AU" sz="850" b="1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14FD76D-199D-42D4-9190-8BDC57C140B1}"/>
              </a:ext>
            </a:extLst>
          </p:cNvPr>
          <p:cNvCxnSpPr>
            <a:cxnSpLocks/>
            <a:stCxn id="446" idx="3"/>
            <a:endCxn id="224" idx="1"/>
          </p:cNvCxnSpPr>
          <p:nvPr/>
        </p:nvCxnSpPr>
        <p:spPr>
          <a:xfrm>
            <a:off x="6348265" y="3827918"/>
            <a:ext cx="1301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98">
            <a:extLst>
              <a:ext uri="{FF2B5EF4-FFF2-40B4-BE49-F238E27FC236}">
                <a16:creationId xmlns:a16="http://schemas.microsoft.com/office/drawing/2014/main" id="{433B70B5-23F0-45BB-AE44-D722A18398F5}"/>
              </a:ext>
            </a:extLst>
          </p:cNvPr>
          <p:cNvCxnSpPr>
            <a:cxnSpLocks/>
            <a:stCxn id="207" idx="1"/>
            <a:endCxn id="199" idx="1"/>
          </p:cNvCxnSpPr>
          <p:nvPr/>
        </p:nvCxnSpPr>
        <p:spPr>
          <a:xfrm rot="10800000" flipV="1">
            <a:off x="2053173" y="4754388"/>
            <a:ext cx="12700" cy="2363107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300">
            <a:extLst>
              <a:ext uri="{FF2B5EF4-FFF2-40B4-BE49-F238E27FC236}">
                <a16:creationId xmlns:a16="http://schemas.microsoft.com/office/drawing/2014/main" id="{B86DA258-2E41-47DD-9D08-7609C90369A4}"/>
              </a:ext>
            </a:extLst>
          </p:cNvPr>
          <p:cNvCxnSpPr>
            <a:cxnSpLocks/>
            <a:stCxn id="207" idx="3"/>
            <a:endCxn id="448" idx="1"/>
          </p:cNvCxnSpPr>
          <p:nvPr/>
        </p:nvCxnSpPr>
        <p:spPr>
          <a:xfrm>
            <a:off x="3817173" y="4754389"/>
            <a:ext cx="299092" cy="8435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 Box 11">
            <a:extLst>
              <a:ext uri="{FF2B5EF4-FFF2-40B4-BE49-F238E27FC236}">
                <a16:creationId xmlns:a16="http://schemas.microsoft.com/office/drawing/2014/main" id="{5B4F167D-6724-4C3E-9617-26FB57A16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313205"/>
            <a:ext cx="1764000" cy="328071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David Martine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Secretary</a:t>
            </a:r>
            <a:r>
              <a:rPr lang="en-AU" sz="80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231" name="Picture 230">
            <a:extLst>
              <a:ext uri="{FF2B5EF4-FFF2-40B4-BE49-F238E27FC236}">
                <a16:creationId xmlns:a16="http://schemas.microsoft.com/office/drawing/2014/main" id="{674E7D34-03B9-4DF5-8762-DC206C7CB9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34" y="9073292"/>
            <a:ext cx="1417489" cy="421485"/>
          </a:xfrm>
          <a:prstGeom prst="rect">
            <a:avLst/>
          </a:prstGeom>
        </p:spPr>
      </p:pic>
      <p:cxnSp>
        <p:nvCxnSpPr>
          <p:cNvPr id="232" name="Elbow Connector 171">
            <a:extLst>
              <a:ext uri="{FF2B5EF4-FFF2-40B4-BE49-F238E27FC236}">
                <a16:creationId xmlns:a16="http://schemas.microsoft.com/office/drawing/2014/main" id="{82597108-6BD5-479B-A128-6523E0A41D13}"/>
              </a:ext>
            </a:extLst>
          </p:cNvPr>
          <p:cNvCxnSpPr>
            <a:cxnSpLocks/>
            <a:stCxn id="201" idx="1"/>
            <a:endCxn id="381" idx="3"/>
          </p:cNvCxnSpPr>
          <p:nvPr/>
        </p:nvCxnSpPr>
        <p:spPr>
          <a:xfrm flipH="1" flipV="1">
            <a:off x="6348265" y="6352474"/>
            <a:ext cx="130187" cy="142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817C3105-51DF-4506-9569-3D7FFB818A8F}"/>
              </a:ext>
            </a:extLst>
          </p:cNvPr>
          <p:cNvCxnSpPr>
            <a:cxnSpLocks/>
            <a:stCxn id="388" idx="3"/>
            <a:endCxn id="374" idx="1"/>
          </p:cNvCxnSpPr>
          <p:nvPr/>
        </p:nvCxnSpPr>
        <p:spPr>
          <a:xfrm>
            <a:off x="6348265" y="7473270"/>
            <a:ext cx="130186" cy="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172">
            <a:extLst>
              <a:ext uri="{FF2B5EF4-FFF2-40B4-BE49-F238E27FC236}">
                <a16:creationId xmlns:a16="http://schemas.microsoft.com/office/drawing/2014/main" id="{2F62679C-34BD-408C-A211-888FC4258CFD}"/>
              </a:ext>
            </a:extLst>
          </p:cNvPr>
          <p:cNvCxnSpPr>
            <a:cxnSpLocks/>
            <a:stCxn id="286" idx="1"/>
            <a:endCxn id="382" idx="3"/>
          </p:cNvCxnSpPr>
          <p:nvPr/>
        </p:nvCxnSpPr>
        <p:spPr>
          <a:xfrm flipH="1" flipV="1">
            <a:off x="6348265" y="6753287"/>
            <a:ext cx="130187" cy="112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 Box 13">
            <a:extLst>
              <a:ext uri="{FF2B5EF4-FFF2-40B4-BE49-F238E27FC236}">
                <a16:creationId xmlns:a16="http://schemas.microsoft.com/office/drawing/2014/main" id="{07FFC406-A97B-47C2-9C42-AEBF2B8CC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2533746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Amy Auster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8D625126-365F-4B1E-9027-8A06C4B32DDD}"/>
              </a:ext>
            </a:extLst>
          </p:cNvPr>
          <p:cNvGrpSpPr/>
          <p:nvPr/>
        </p:nvGrpSpPr>
        <p:grpSpPr>
          <a:xfrm>
            <a:off x="6472102" y="2626857"/>
            <a:ext cx="3760903" cy="324000"/>
            <a:chOff x="6478452" y="2580871"/>
            <a:chExt cx="3760903" cy="324000"/>
          </a:xfrm>
        </p:grpSpPr>
        <p:sp>
          <p:nvSpPr>
            <p:cNvPr id="237" name="Text Box 95">
              <a:extLst>
                <a:ext uri="{FF2B5EF4-FFF2-40B4-BE49-F238E27FC236}">
                  <a16:creationId xmlns:a16="http://schemas.microsoft.com/office/drawing/2014/main" id="{61AE1CE1-CC36-41F3-8CBA-2885A2F20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2580871"/>
              <a:ext cx="1532073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Tax and Gambling Policy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38" name="Text Box 96">
              <a:extLst>
                <a:ext uri="{FF2B5EF4-FFF2-40B4-BE49-F238E27FC236}">
                  <a16:creationId xmlns:a16="http://schemas.microsoft.com/office/drawing/2014/main" id="{C1ECE330-8280-4C16-8FEB-7B54E623F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68400" y="2580871"/>
              <a:ext cx="137095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Intergovernmental Relations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39" name="Text Box 96">
              <a:extLst>
                <a:ext uri="{FF2B5EF4-FFF2-40B4-BE49-F238E27FC236}">
                  <a16:creationId xmlns:a16="http://schemas.microsoft.com/office/drawing/2014/main" id="{A37B5DBA-5AC6-4B4E-AECB-4415B40CA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2580871"/>
              <a:ext cx="109535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Revenue Forecasting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241" name="Text Box 24">
            <a:extLst>
              <a:ext uri="{FF2B5EF4-FFF2-40B4-BE49-F238E27FC236}">
                <a16:creationId xmlns:a16="http://schemas.microsoft.com/office/drawing/2014/main" id="{DDD8BF69-EF91-4F1D-B4F4-A5BA5C199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1870373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2" name="Text Box 29">
            <a:extLst>
              <a:ext uri="{FF2B5EF4-FFF2-40B4-BE49-F238E27FC236}">
                <a16:creationId xmlns:a16="http://schemas.microsoft.com/office/drawing/2014/main" id="{48DB6CD6-A154-4E1F-9D49-B7FA90277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2096400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Economic Policy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(A/g) Executive Director – Paul Donegan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3" name="Text Box 29">
            <a:extLst>
              <a:ext uri="{FF2B5EF4-FFF2-40B4-BE49-F238E27FC236}">
                <a16:creationId xmlns:a16="http://schemas.microsoft.com/office/drawing/2014/main" id="{4D5DBD0F-91C5-4A75-90E1-2E5D28C74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2623746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Revenue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Andrew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Witchard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44" name="Text Box 28">
            <a:extLst>
              <a:ext uri="{FF2B5EF4-FFF2-40B4-BE49-F238E27FC236}">
                <a16:creationId xmlns:a16="http://schemas.microsoft.com/office/drawing/2014/main" id="{6F8792AC-1C2E-49CD-B6B3-0F1FF596F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4610" y="3109444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Service Delivery and Reform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Teresa Fels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245" name="Elbow Connector 319">
            <a:extLst>
              <a:ext uri="{FF2B5EF4-FFF2-40B4-BE49-F238E27FC236}">
                <a16:creationId xmlns:a16="http://schemas.microsoft.com/office/drawing/2014/main" id="{E5D1D8DC-EC81-4A0B-9EAC-AD8C7568AF27}"/>
              </a:ext>
            </a:extLst>
          </p:cNvPr>
          <p:cNvCxnSpPr>
            <a:cxnSpLocks/>
            <a:stCxn id="235" idx="3"/>
            <a:endCxn id="242" idx="1"/>
          </p:cNvCxnSpPr>
          <p:nvPr/>
        </p:nvCxnSpPr>
        <p:spPr>
          <a:xfrm flipV="1">
            <a:off x="3817173" y="2258400"/>
            <a:ext cx="299092" cy="52734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321">
            <a:extLst>
              <a:ext uri="{FF2B5EF4-FFF2-40B4-BE49-F238E27FC236}">
                <a16:creationId xmlns:a16="http://schemas.microsoft.com/office/drawing/2014/main" id="{782E6E39-D98F-40C1-A637-0D84D559E077}"/>
              </a:ext>
            </a:extLst>
          </p:cNvPr>
          <p:cNvCxnSpPr>
            <a:cxnSpLocks/>
            <a:stCxn id="235" idx="3"/>
            <a:endCxn id="244" idx="1"/>
          </p:cNvCxnSpPr>
          <p:nvPr/>
        </p:nvCxnSpPr>
        <p:spPr>
          <a:xfrm>
            <a:off x="3817173" y="2785746"/>
            <a:ext cx="317437" cy="4856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322">
            <a:extLst>
              <a:ext uri="{FF2B5EF4-FFF2-40B4-BE49-F238E27FC236}">
                <a16:creationId xmlns:a16="http://schemas.microsoft.com/office/drawing/2014/main" id="{5962457E-A36D-448E-B2A3-46D12D390835}"/>
              </a:ext>
            </a:extLst>
          </p:cNvPr>
          <p:cNvCxnSpPr>
            <a:cxnSpLocks/>
            <a:stCxn id="235" idx="3"/>
            <a:endCxn id="243" idx="1"/>
          </p:cNvCxnSpPr>
          <p:nvPr/>
        </p:nvCxnSpPr>
        <p:spPr>
          <a:xfrm>
            <a:off x="3817173" y="2785746"/>
            <a:ext cx="299092" cy="0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BF5B72CD-48AD-400C-9A93-9E4CEB2F9844}"/>
              </a:ext>
            </a:extLst>
          </p:cNvPr>
          <p:cNvCxnSpPr>
            <a:cxnSpLocks/>
            <a:stCxn id="242" idx="3"/>
            <a:endCxn id="422" idx="1"/>
          </p:cNvCxnSpPr>
          <p:nvPr/>
        </p:nvCxnSpPr>
        <p:spPr>
          <a:xfrm flipV="1">
            <a:off x="6348265" y="2116640"/>
            <a:ext cx="123837" cy="141760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187094BB-59DD-4B56-9172-65EC1F748E4D}"/>
              </a:ext>
            </a:extLst>
          </p:cNvPr>
          <p:cNvCxnSpPr>
            <a:cxnSpLocks/>
            <a:stCxn id="243" idx="3"/>
            <a:endCxn id="237" idx="1"/>
          </p:cNvCxnSpPr>
          <p:nvPr/>
        </p:nvCxnSpPr>
        <p:spPr>
          <a:xfrm>
            <a:off x="6348265" y="2785746"/>
            <a:ext cx="123837" cy="3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FA4ACBB8-3CF7-4332-B9FC-1337826C7F48}"/>
              </a:ext>
            </a:extLst>
          </p:cNvPr>
          <p:cNvGrpSpPr/>
          <p:nvPr/>
        </p:nvGrpSpPr>
        <p:grpSpPr>
          <a:xfrm>
            <a:off x="6464719" y="2963259"/>
            <a:ext cx="4536797" cy="667083"/>
            <a:chOff x="6471069" y="2866951"/>
            <a:chExt cx="4536797" cy="667083"/>
          </a:xfrm>
        </p:grpSpPr>
        <p:sp>
          <p:nvSpPr>
            <p:cNvPr id="271" name="Text Box 73">
              <a:extLst>
                <a:ext uri="{FF2B5EF4-FFF2-40B4-BE49-F238E27FC236}">
                  <a16:creationId xmlns:a16="http://schemas.microsoft.com/office/drawing/2014/main" id="{67F04B9B-3B7D-4E66-92BE-184A44EBA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3210034"/>
              <a:ext cx="148174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Risk, Transport and Justice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3E9C293E-CE9D-437F-8111-81D67D898DE8}"/>
                </a:ext>
              </a:extLst>
            </p:cNvPr>
            <p:cNvGrpSpPr/>
            <p:nvPr/>
          </p:nvGrpSpPr>
          <p:grpSpPr>
            <a:xfrm>
              <a:off x="6471069" y="2866951"/>
              <a:ext cx="4536797" cy="667083"/>
              <a:chOff x="6471069" y="2954140"/>
              <a:chExt cx="4536797" cy="667083"/>
            </a:xfrm>
          </p:grpSpPr>
          <p:sp>
            <p:nvSpPr>
              <p:cNvPr id="276" name="Text Box 78">
                <a:extLst>
                  <a:ext uri="{FF2B5EF4-FFF2-40B4-BE49-F238E27FC236}">
                    <a16:creationId xmlns:a16="http://schemas.microsoft.com/office/drawing/2014/main" id="{410A7DF1-7026-440C-B90F-55C8F7CF8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70954" y="2954140"/>
                <a:ext cx="2136912" cy="323453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Outcomes Based Funding and Education</a:t>
                </a:r>
                <a:endParaRPr lang="en-AU" sz="75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  <a:p>
                <a:endParaRPr lang="en-AU" sz="75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277" name="Text Box 77">
                <a:extLst>
                  <a:ext uri="{FF2B5EF4-FFF2-40B4-BE49-F238E27FC236}">
                    <a16:creationId xmlns:a16="http://schemas.microsoft.com/office/drawing/2014/main" id="{D4337662-903F-4A46-865F-AED40A930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1069" y="2954140"/>
                <a:ext cx="2399088" cy="323453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Health, Human Services and Demand Forecasting</a:t>
                </a:r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  <a:p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  <p:sp>
            <p:nvSpPr>
              <p:cNvPr id="283" name="Text Box 73">
                <a:extLst>
                  <a:ext uri="{FF2B5EF4-FFF2-40B4-BE49-F238E27FC236}">
                    <a16:creationId xmlns:a16="http://schemas.microsoft.com/office/drawing/2014/main" id="{069B2C2D-4343-430B-8373-38233DD3AA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08346" y="3297223"/>
                <a:ext cx="1305559" cy="324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Housing</a:t>
                </a:r>
              </a:p>
              <a:p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0A26A255-8A19-4E8D-8E94-35D9C14DC3EF}"/>
              </a:ext>
            </a:extLst>
          </p:cNvPr>
          <p:cNvCxnSpPr>
            <a:cxnSpLocks/>
            <a:stCxn id="389" idx="3"/>
            <a:endCxn id="327" idx="1"/>
          </p:cNvCxnSpPr>
          <p:nvPr/>
        </p:nvCxnSpPr>
        <p:spPr>
          <a:xfrm>
            <a:off x="6348265" y="7822621"/>
            <a:ext cx="130185" cy="1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45620A2A-B7B1-4E1A-A8E7-15CFDC181995}"/>
              </a:ext>
            </a:extLst>
          </p:cNvPr>
          <p:cNvGrpSpPr/>
          <p:nvPr/>
        </p:nvGrpSpPr>
        <p:grpSpPr>
          <a:xfrm>
            <a:off x="6478452" y="6592408"/>
            <a:ext cx="4646003" cy="324000"/>
            <a:chOff x="6478452" y="6721948"/>
            <a:chExt cx="4646003" cy="324000"/>
          </a:xfrm>
        </p:grpSpPr>
        <p:sp>
          <p:nvSpPr>
            <p:cNvPr id="286" name="Text Box 55">
              <a:extLst>
                <a:ext uri="{FF2B5EF4-FFF2-40B4-BE49-F238E27FC236}">
                  <a16:creationId xmlns:a16="http://schemas.microsoft.com/office/drawing/2014/main" id="{C62FCCE7-C380-4A2D-AC64-C3C48F8A34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6721948"/>
              <a:ext cx="121243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Economic Infrastructure</a:t>
              </a:r>
            </a:p>
            <a:p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91" name="Text Box 55">
              <a:extLst>
                <a:ext uri="{FF2B5EF4-FFF2-40B4-BE49-F238E27FC236}">
                  <a16:creationId xmlns:a16="http://schemas.microsoft.com/office/drawing/2014/main" id="{7FDA386D-6526-4896-B110-204AADB38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15551" y="6721948"/>
              <a:ext cx="100890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Social Infrastructure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97" name="Text Box 237">
              <a:extLst>
                <a:ext uri="{FF2B5EF4-FFF2-40B4-BE49-F238E27FC236}">
                  <a16:creationId xmlns:a16="http://schemas.microsoft.com/office/drawing/2014/main" id="{83C706EA-F4F1-4DDA-BF44-9FF8B6D16E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0882" y="6721948"/>
              <a:ext cx="142587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Economic Infrastructure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289" name="Text Box 237">
              <a:extLst>
                <a:ext uri="{FF2B5EF4-FFF2-40B4-BE49-F238E27FC236}">
                  <a16:creationId xmlns:a16="http://schemas.microsoft.com/office/drawing/2014/main" id="{81E1EF3B-E114-4932-9AAD-EA6AF7FE8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53501" y="6721948"/>
              <a:ext cx="116205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Social Infrastructure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0E707E9A-A033-4A33-9C16-E3E756F89E5D}"/>
              </a:ext>
            </a:extLst>
          </p:cNvPr>
          <p:cNvCxnSpPr>
            <a:cxnSpLocks/>
            <a:stCxn id="449" idx="3"/>
            <a:endCxn id="432" idx="1"/>
          </p:cNvCxnSpPr>
          <p:nvPr/>
        </p:nvCxnSpPr>
        <p:spPr>
          <a:xfrm flipV="1">
            <a:off x="6348265" y="4875061"/>
            <a:ext cx="130187" cy="22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A2121E35-5833-458A-ABB9-F103F916D4A2}"/>
              </a:ext>
            </a:extLst>
          </p:cNvPr>
          <p:cNvCxnSpPr>
            <a:cxnSpLocks/>
            <a:stCxn id="449" idx="3"/>
            <a:endCxn id="432" idx="1"/>
          </p:cNvCxnSpPr>
          <p:nvPr/>
        </p:nvCxnSpPr>
        <p:spPr>
          <a:xfrm flipV="1">
            <a:off x="6348265" y="4875061"/>
            <a:ext cx="130187" cy="22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0A564-25D2-4525-AB7B-E52B20A0B557}"/>
              </a:ext>
            </a:extLst>
          </p:cNvPr>
          <p:cNvCxnSpPr>
            <a:cxnSpLocks/>
            <a:stCxn id="447" idx="3"/>
            <a:endCxn id="344" idx="1"/>
          </p:cNvCxnSpPr>
          <p:nvPr/>
        </p:nvCxnSpPr>
        <p:spPr>
          <a:xfrm>
            <a:off x="6348265" y="4521178"/>
            <a:ext cx="130186" cy="8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1194F38A-CE1E-4FE6-A9DF-64E2A5E733C2}"/>
              </a:ext>
            </a:extLst>
          </p:cNvPr>
          <p:cNvGrpSpPr/>
          <p:nvPr/>
        </p:nvGrpSpPr>
        <p:grpSpPr>
          <a:xfrm>
            <a:off x="6478450" y="7660784"/>
            <a:ext cx="3764478" cy="324000"/>
            <a:chOff x="6478450" y="8433742"/>
            <a:chExt cx="3764478" cy="324000"/>
          </a:xfrm>
        </p:grpSpPr>
        <p:sp>
          <p:nvSpPr>
            <p:cNvPr id="327" name="Text Box 82">
              <a:extLst>
                <a:ext uri="{FF2B5EF4-FFF2-40B4-BE49-F238E27FC236}">
                  <a16:creationId xmlns:a16="http://schemas.microsoft.com/office/drawing/2014/main" id="{384F4EB6-240F-4001-BB19-613ADE0EB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28" name="Text Box 82">
              <a:extLst>
                <a:ext uri="{FF2B5EF4-FFF2-40B4-BE49-F238E27FC236}">
                  <a16:creationId xmlns:a16="http://schemas.microsoft.com/office/drawing/2014/main" id="{438B4440-B1B2-4313-B066-FF32BAD90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152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30" name="Text Box 82">
              <a:extLst>
                <a:ext uri="{FF2B5EF4-FFF2-40B4-BE49-F238E27FC236}">
                  <a16:creationId xmlns:a16="http://schemas.microsoft.com/office/drawing/2014/main" id="{481F54C9-9F64-4682-9699-EDD517E80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87540" y="8433742"/>
              <a:ext cx="125538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 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5DFA4A16-2767-4380-AE04-09547A2C4BBB}"/>
              </a:ext>
            </a:extLst>
          </p:cNvPr>
          <p:cNvGrpSpPr/>
          <p:nvPr/>
        </p:nvGrpSpPr>
        <p:grpSpPr>
          <a:xfrm>
            <a:off x="6478451" y="4360057"/>
            <a:ext cx="4289698" cy="324000"/>
            <a:chOff x="6478451" y="4996649"/>
            <a:chExt cx="4289698" cy="324000"/>
          </a:xfrm>
        </p:grpSpPr>
        <p:sp>
          <p:nvSpPr>
            <p:cNvPr id="344" name="Text Box 63">
              <a:extLst>
                <a:ext uri="{FF2B5EF4-FFF2-40B4-BE49-F238E27FC236}">
                  <a16:creationId xmlns:a16="http://schemas.microsoft.com/office/drawing/2014/main" id="{9CDD23A4-A197-4FD9-8B3E-3187DED5B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1" y="4996649"/>
              <a:ext cx="1160599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People and Culture</a:t>
              </a:r>
            </a:p>
            <a:p>
              <a:endPara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56" name="Text Box 23">
              <a:extLst>
                <a:ext uri="{FF2B5EF4-FFF2-40B4-BE49-F238E27FC236}">
                  <a16:creationId xmlns:a16="http://schemas.microsoft.com/office/drawing/2014/main" id="{8CDA7266-5F2C-40EB-86F5-74A628C43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9050" y="4996649"/>
              <a:ext cx="178752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Information and Technology Services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68" name="Text Box 63">
              <a:extLst>
                <a:ext uri="{FF2B5EF4-FFF2-40B4-BE49-F238E27FC236}">
                  <a16:creationId xmlns:a16="http://schemas.microsoft.com/office/drawing/2014/main" id="{B42565F6-1EAB-44CA-A4BA-AF01800F8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26575" y="4996649"/>
              <a:ext cx="134157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Corporate Delivery Services</a:t>
              </a: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CC6264F2-AF4B-412E-B6FB-A908FA26C69A}"/>
              </a:ext>
            </a:extLst>
          </p:cNvPr>
          <p:cNvGrpSpPr/>
          <p:nvPr/>
        </p:nvGrpSpPr>
        <p:grpSpPr>
          <a:xfrm>
            <a:off x="6478451" y="7311294"/>
            <a:ext cx="1952764" cy="324000"/>
            <a:chOff x="6478451" y="8042181"/>
            <a:chExt cx="1952764" cy="324000"/>
          </a:xfrm>
        </p:grpSpPr>
        <p:sp>
          <p:nvSpPr>
            <p:cNvPr id="374" name="Text Box 54">
              <a:extLst>
                <a:ext uri="{FF2B5EF4-FFF2-40B4-BE49-F238E27FC236}">
                  <a16:creationId xmlns:a16="http://schemas.microsoft.com/office/drawing/2014/main" id="{93A2460B-1B38-48E3-A7AF-11C4D4F1B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1" y="8042181"/>
              <a:ext cx="1056363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Entities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US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75" name="Text Box 46">
              <a:extLst>
                <a:ext uri="{FF2B5EF4-FFF2-40B4-BE49-F238E27FC236}">
                  <a16:creationId xmlns:a16="http://schemas.microsoft.com/office/drawing/2014/main" id="{4495D383-7753-43CE-8D34-A7FEDD9DD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3964" y="8042181"/>
              <a:ext cx="91725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Land and Property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204" name="Elbow Connector 257">
            <a:extLst>
              <a:ext uri="{FF2B5EF4-FFF2-40B4-BE49-F238E27FC236}">
                <a16:creationId xmlns:a16="http://schemas.microsoft.com/office/drawing/2014/main" id="{452DC4B7-5460-417F-A262-488C7B6A2421}"/>
              </a:ext>
            </a:extLst>
          </p:cNvPr>
          <p:cNvCxnSpPr>
            <a:cxnSpLocks/>
            <a:stCxn id="383" idx="1"/>
            <a:endCxn id="199" idx="3"/>
          </p:cNvCxnSpPr>
          <p:nvPr/>
        </p:nvCxnSpPr>
        <p:spPr>
          <a:xfrm flipH="1" flipV="1">
            <a:off x="3817173" y="7117496"/>
            <a:ext cx="299092" cy="3244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lbow Connector 258">
            <a:extLst>
              <a:ext uri="{FF2B5EF4-FFF2-40B4-BE49-F238E27FC236}">
                <a16:creationId xmlns:a16="http://schemas.microsoft.com/office/drawing/2014/main" id="{A8CB02DF-E440-4189-84FA-2FD9CC6F0B3D}"/>
              </a:ext>
            </a:extLst>
          </p:cNvPr>
          <p:cNvCxnSpPr>
            <a:cxnSpLocks/>
            <a:stCxn id="389" idx="1"/>
            <a:endCxn id="199" idx="3"/>
          </p:cNvCxnSpPr>
          <p:nvPr/>
        </p:nvCxnSpPr>
        <p:spPr>
          <a:xfrm rot="10800000">
            <a:off x="3817173" y="7117497"/>
            <a:ext cx="299092" cy="7051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80">
            <a:extLst>
              <a:ext uri="{FF2B5EF4-FFF2-40B4-BE49-F238E27FC236}">
                <a16:creationId xmlns:a16="http://schemas.microsoft.com/office/drawing/2014/main" id="{F94BDC3E-A454-4154-B403-F36C3D537137}"/>
              </a:ext>
            </a:extLst>
          </p:cNvPr>
          <p:cNvCxnSpPr>
            <a:cxnSpLocks/>
            <a:stCxn id="381" idx="1"/>
            <a:endCxn id="199" idx="3"/>
          </p:cNvCxnSpPr>
          <p:nvPr/>
        </p:nvCxnSpPr>
        <p:spPr>
          <a:xfrm rot="10800000" flipV="1">
            <a:off x="3817173" y="6352474"/>
            <a:ext cx="299092" cy="76502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81">
            <a:extLst>
              <a:ext uri="{FF2B5EF4-FFF2-40B4-BE49-F238E27FC236}">
                <a16:creationId xmlns:a16="http://schemas.microsoft.com/office/drawing/2014/main" id="{F96E4F38-0BA4-4846-9B0C-E2330797AD57}"/>
              </a:ext>
            </a:extLst>
          </p:cNvPr>
          <p:cNvCxnSpPr>
            <a:cxnSpLocks/>
            <a:stCxn id="382" idx="1"/>
            <a:endCxn id="199" idx="3"/>
          </p:cNvCxnSpPr>
          <p:nvPr/>
        </p:nvCxnSpPr>
        <p:spPr>
          <a:xfrm rot="10800000" flipV="1">
            <a:off x="3817173" y="6753286"/>
            <a:ext cx="299092" cy="36420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271">
            <a:extLst>
              <a:ext uri="{FF2B5EF4-FFF2-40B4-BE49-F238E27FC236}">
                <a16:creationId xmlns:a16="http://schemas.microsoft.com/office/drawing/2014/main" id="{4E4CA0A8-765B-4655-A832-D745C020164C}"/>
              </a:ext>
            </a:extLst>
          </p:cNvPr>
          <p:cNvCxnSpPr>
            <a:cxnSpLocks/>
            <a:stCxn id="199" idx="3"/>
            <a:endCxn id="388" idx="1"/>
          </p:cNvCxnSpPr>
          <p:nvPr/>
        </p:nvCxnSpPr>
        <p:spPr>
          <a:xfrm>
            <a:off x="3817173" y="7117496"/>
            <a:ext cx="299092" cy="3557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 Box 24">
            <a:extLst>
              <a:ext uri="{FF2B5EF4-FFF2-40B4-BE49-F238E27FC236}">
                <a16:creationId xmlns:a16="http://schemas.microsoft.com/office/drawing/2014/main" id="{E1123FBF-9DE6-487B-88FA-D4328D9A8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937351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Commercial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C4E126F-88AA-4A79-B307-6847E8034270}"/>
              </a:ext>
            </a:extLst>
          </p:cNvPr>
          <p:cNvGrpSpPr/>
          <p:nvPr/>
        </p:nvGrpSpPr>
        <p:grpSpPr>
          <a:xfrm>
            <a:off x="4116265" y="6136474"/>
            <a:ext cx="2232000" cy="1848147"/>
            <a:chOff x="4116265" y="6136474"/>
            <a:chExt cx="2232000" cy="1848147"/>
          </a:xfrm>
        </p:grpSpPr>
        <p:sp>
          <p:nvSpPr>
            <p:cNvPr id="381" name="Text Box 34">
              <a:extLst>
                <a:ext uri="{FF2B5EF4-FFF2-40B4-BE49-F238E27FC236}">
                  <a16:creationId xmlns:a16="http://schemas.microsoft.com/office/drawing/2014/main" id="{A4FE1A3C-BD54-4BA4-A1FD-1334598E9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136474"/>
              <a:ext cx="2232000" cy="43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Assets and Liabilities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Bernard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Gastin</a:t>
              </a:r>
              <a:b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Registrar of Housing Agencies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2" name="Text Box 36">
              <a:extLst>
                <a:ext uri="{FF2B5EF4-FFF2-40B4-BE49-F238E27FC236}">
                  <a16:creationId xmlns:a16="http://schemas.microsoft.com/office/drawing/2014/main" id="{166328E1-1F8A-428D-A557-3A94CA299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591287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0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Policy and Assurance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Kate O’Sullivan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3" name="Text Box 35">
              <a:extLst>
                <a:ext uri="{FF2B5EF4-FFF2-40B4-BE49-F238E27FC236}">
                  <a16:creationId xmlns:a16="http://schemas.microsoft.com/office/drawing/2014/main" id="{0455329D-CA5A-4A86-8D20-0A340C0CA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6954537"/>
              <a:ext cx="2232000" cy="3324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Delivery</a:t>
              </a:r>
              <a:endParaRPr lang="en-AU" sz="70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An Nguyen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8" name="Text Box 35">
              <a:extLst>
                <a:ext uri="{FF2B5EF4-FFF2-40B4-BE49-F238E27FC236}">
                  <a16:creationId xmlns:a16="http://schemas.microsoft.com/office/drawing/2014/main" id="{E246E0D9-D59A-45B8-A1CF-7A7705CAD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7311270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Shareholder Advisory Services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Trudy Hart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389" name="Text Box 35">
              <a:extLst>
                <a:ext uri="{FF2B5EF4-FFF2-40B4-BE49-F238E27FC236}">
                  <a16:creationId xmlns:a16="http://schemas.microsoft.com/office/drawing/2014/main" id="{1243A443-AEBA-4FC2-A78F-B87F7C1FB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7660621"/>
              <a:ext cx="2232000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Commercial Transactions</a:t>
              </a: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Marian Chapman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390" name="Text Box 29">
            <a:extLst>
              <a:ext uri="{FF2B5EF4-FFF2-40B4-BE49-F238E27FC236}">
                <a16:creationId xmlns:a16="http://schemas.microsoft.com/office/drawing/2014/main" id="{D533E3E7-5309-489E-9945-D67D2CA71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8886962"/>
            <a:ext cx="1751300" cy="324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</a:lstStyle>
          <a:p>
            <a:r>
              <a:rPr lang="en-AU" b="1" dirty="0"/>
              <a:t>Invest Victoria</a:t>
            </a:r>
            <a:br>
              <a:rPr lang="en-AU" dirty="0"/>
            </a:br>
            <a:r>
              <a:rPr lang="en-AU" dirty="0"/>
              <a:t>Chris Barrett</a:t>
            </a:r>
          </a:p>
        </p:txBody>
      </p:sp>
      <p:sp>
        <p:nvSpPr>
          <p:cNvPr id="391" name="Text Box 29">
            <a:extLst>
              <a:ext uri="{FF2B5EF4-FFF2-40B4-BE49-F238E27FC236}">
                <a16:creationId xmlns:a16="http://schemas.microsoft.com/office/drawing/2014/main" id="{26218F99-7B89-4DDC-9D9E-2FAC93B42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8092867"/>
            <a:ext cx="1751300" cy="360000"/>
          </a:xfrm>
          <a:prstGeom prst="rect">
            <a:avLst/>
          </a:prstGeom>
          <a:solidFill>
            <a:srgbClr val="007B4B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</a:lstStyle>
          <a:p>
            <a:r>
              <a:rPr lang="en-AU" b="1" dirty="0"/>
              <a:t>Office of Projects Victoria</a:t>
            </a:r>
          </a:p>
          <a:p>
            <a:r>
              <a:rPr lang="en-AU" dirty="0"/>
              <a:t>Kevin Doherty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020F8D2C-AC5E-4087-8E83-9A783F16BEF9}"/>
              </a:ext>
            </a:extLst>
          </p:cNvPr>
          <p:cNvCxnSpPr>
            <a:cxnSpLocks/>
            <a:stCxn id="391" idx="3"/>
            <a:endCxn id="396" idx="1"/>
          </p:cNvCxnSpPr>
          <p:nvPr/>
        </p:nvCxnSpPr>
        <p:spPr>
          <a:xfrm flipV="1">
            <a:off x="3804473" y="8085323"/>
            <a:ext cx="310599" cy="18754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 Box 74">
            <a:extLst>
              <a:ext uri="{FF2B5EF4-FFF2-40B4-BE49-F238E27FC236}">
                <a16:creationId xmlns:a16="http://schemas.microsoft.com/office/drawing/2014/main" id="{3ECD60D3-83CD-4FC2-8B70-3C488C2D5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7995323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00" dirty="0"/>
              <a:t>Exec. Director, Project System  </a:t>
            </a:r>
            <a:r>
              <a:rPr lang="en-AU" sz="700" b="0" dirty="0"/>
              <a:t>Michelle Campbell</a:t>
            </a:r>
          </a:p>
        </p:txBody>
      </p:sp>
      <p:sp>
        <p:nvSpPr>
          <p:cNvPr id="395" name="Text Box 74">
            <a:extLst>
              <a:ext uri="{FF2B5EF4-FFF2-40B4-BE49-F238E27FC236}">
                <a16:creationId xmlns:a16="http://schemas.microsoft.com/office/drawing/2014/main" id="{CF1D17A9-345E-4E1B-BAD6-94961348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8181426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Victorian Chief Engineer  </a:t>
            </a:r>
            <a:r>
              <a:rPr lang="en-AU" b="0" dirty="0"/>
              <a:t>Collette Burke</a:t>
            </a:r>
          </a:p>
        </p:txBody>
      </p:sp>
      <p:sp>
        <p:nvSpPr>
          <p:cNvPr id="397" name="Text Box 12">
            <a:extLst>
              <a:ext uri="{FF2B5EF4-FFF2-40B4-BE49-F238E27FC236}">
                <a16:creationId xmlns:a16="http://schemas.microsoft.com/office/drawing/2014/main" id="{49A6F276-4E8C-437E-88F5-50BC38DBF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3173" y="834544"/>
            <a:ext cx="1764000" cy="504000"/>
          </a:xfrm>
          <a:prstGeom prst="rect">
            <a:avLst/>
          </a:prstGeom>
          <a:solidFill>
            <a:srgbClr val="007B4B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Jamie Driscoll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Deputy Secretary, </a:t>
            </a:r>
            <a:b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8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Budget and Finance Division</a:t>
            </a:r>
            <a:endParaRPr lang="en-AU" sz="8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94D806E2-AC64-4C7B-AEA1-996F9D6055DD}"/>
              </a:ext>
            </a:extLst>
          </p:cNvPr>
          <p:cNvGrpSpPr/>
          <p:nvPr/>
        </p:nvGrpSpPr>
        <p:grpSpPr>
          <a:xfrm>
            <a:off x="4116265" y="359460"/>
            <a:ext cx="2232000" cy="1244353"/>
            <a:chOff x="4116265" y="384860"/>
            <a:chExt cx="2232000" cy="1244353"/>
          </a:xfrm>
        </p:grpSpPr>
        <p:sp>
          <p:nvSpPr>
            <p:cNvPr id="399" name="Text Box 24">
              <a:extLst>
                <a:ext uri="{FF2B5EF4-FFF2-40B4-BE49-F238E27FC236}">
                  <a16:creationId xmlns:a16="http://schemas.microsoft.com/office/drawing/2014/main" id="{CD02CB3D-FE34-4B68-9B9C-4A178E0C0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384860"/>
              <a:ext cx="2232000" cy="180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chemeClr val="bg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Budget and Finance Division</a:t>
              </a:r>
              <a:endParaRPr lang="en-AU" sz="75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0" name="Text Box 20">
              <a:extLst>
                <a:ext uri="{FF2B5EF4-FFF2-40B4-BE49-F238E27FC236}">
                  <a16:creationId xmlns:a16="http://schemas.microsoft.com/office/drawing/2014/main" id="{F6081092-2583-4C0F-8896-54CA6C725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949471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Budget Strategy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Andrea Del Monaco </a:t>
              </a: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1" name="Text Box 21">
              <a:extLst>
                <a:ext uri="{FF2B5EF4-FFF2-40B4-BE49-F238E27FC236}">
                  <a16:creationId xmlns:a16="http://schemas.microsoft.com/office/drawing/2014/main" id="{E23960E0-C277-4EC7-A0E4-32293FCB8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594676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Reporting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</a:t>
              </a:r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– Steve </a:t>
              </a:r>
              <a:r>
                <a:rPr lang="en-AU" sz="750" dirty="0" err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Mitsas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2" name="Text Box 22">
              <a:extLst>
                <a:ext uri="{FF2B5EF4-FFF2-40B4-BE49-F238E27FC236}">
                  <a16:creationId xmlns:a16="http://schemas.microsoft.com/office/drawing/2014/main" id="{394777A8-D1B4-4265-9FFD-D86AF01F9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6265" y="1305213"/>
              <a:ext cx="2232000" cy="324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Portfolio Analysis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Executive Director – Mark Johnstone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0DBED72F-5C45-4A55-9DE8-1A9083ADCC13}"/>
              </a:ext>
            </a:extLst>
          </p:cNvPr>
          <p:cNvGrpSpPr/>
          <p:nvPr/>
        </p:nvGrpSpPr>
        <p:grpSpPr>
          <a:xfrm>
            <a:off x="6468925" y="570701"/>
            <a:ext cx="2744980" cy="324000"/>
            <a:chOff x="6468925" y="555620"/>
            <a:chExt cx="2744980" cy="324000"/>
          </a:xfrm>
        </p:grpSpPr>
        <p:sp>
          <p:nvSpPr>
            <p:cNvPr id="404" name="Text Box 56">
              <a:extLst>
                <a:ext uri="{FF2B5EF4-FFF2-40B4-BE49-F238E27FC236}">
                  <a16:creationId xmlns:a16="http://schemas.microsoft.com/office/drawing/2014/main" id="{786ED03D-9981-4083-A90A-B3FD1BA14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5" y="555620"/>
              <a:ext cx="1798775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Consolidated Reporting and Analysis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05" name="Text Box 57">
              <a:extLst>
                <a:ext uri="{FF2B5EF4-FFF2-40B4-BE49-F238E27FC236}">
                  <a16:creationId xmlns:a16="http://schemas.microsoft.com/office/drawing/2014/main" id="{9DB6D1DB-E05E-41B6-B1E9-1F25A20E3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4365" y="555620"/>
              <a:ext cx="94954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Accounting Policy</a:t>
              </a:r>
            </a:p>
            <a:p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406" name="Elbow Connector 242">
            <a:extLst>
              <a:ext uri="{FF2B5EF4-FFF2-40B4-BE49-F238E27FC236}">
                <a16:creationId xmlns:a16="http://schemas.microsoft.com/office/drawing/2014/main" id="{0206F53C-D5A8-4C8E-94F3-ECB3D11D986B}"/>
              </a:ext>
            </a:extLst>
          </p:cNvPr>
          <p:cNvCxnSpPr>
            <a:stCxn id="401" idx="1"/>
            <a:endCxn id="397" idx="3"/>
          </p:cNvCxnSpPr>
          <p:nvPr/>
        </p:nvCxnSpPr>
        <p:spPr>
          <a:xfrm rot="10800000" flipV="1">
            <a:off x="3817173" y="731276"/>
            <a:ext cx="299092" cy="35526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Elbow Connector 243">
            <a:extLst>
              <a:ext uri="{FF2B5EF4-FFF2-40B4-BE49-F238E27FC236}">
                <a16:creationId xmlns:a16="http://schemas.microsoft.com/office/drawing/2014/main" id="{BE1BBDD1-B6E4-423D-9EFA-B55BBB7BAC10}"/>
              </a:ext>
            </a:extLst>
          </p:cNvPr>
          <p:cNvCxnSpPr>
            <a:cxnSpLocks/>
            <a:stCxn id="400" idx="1"/>
            <a:endCxn id="397" idx="3"/>
          </p:cNvCxnSpPr>
          <p:nvPr/>
        </p:nvCxnSpPr>
        <p:spPr>
          <a:xfrm flipH="1">
            <a:off x="3817173" y="1086071"/>
            <a:ext cx="299092" cy="473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9A7AE0FB-3779-422E-AF70-757D69513CBD}"/>
              </a:ext>
            </a:extLst>
          </p:cNvPr>
          <p:cNvCxnSpPr>
            <a:cxnSpLocks/>
            <a:stCxn id="401" idx="3"/>
            <a:endCxn id="404" idx="1"/>
          </p:cNvCxnSpPr>
          <p:nvPr/>
        </p:nvCxnSpPr>
        <p:spPr>
          <a:xfrm>
            <a:off x="6348265" y="731276"/>
            <a:ext cx="120660" cy="142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2A8EDA7B-A43B-430D-AE02-4CEDFD9DC22B}"/>
              </a:ext>
            </a:extLst>
          </p:cNvPr>
          <p:cNvCxnSpPr>
            <a:cxnSpLocks/>
            <a:stCxn id="400" idx="3"/>
            <a:endCxn id="438" idx="1"/>
          </p:cNvCxnSpPr>
          <p:nvPr/>
        </p:nvCxnSpPr>
        <p:spPr>
          <a:xfrm>
            <a:off x="6348265" y="1086071"/>
            <a:ext cx="120660" cy="4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>
            <a:extLst>
              <a:ext uri="{FF2B5EF4-FFF2-40B4-BE49-F238E27FC236}">
                <a16:creationId xmlns:a16="http://schemas.microsoft.com/office/drawing/2014/main" id="{DBBD294A-F5B8-48E1-8528-1B402B764010}"/>
              </a:ext>
            </a:extLst>
          </p:cNvPr>
          <p:cNvCxnSpPr>
            <a:cxnSpLocks/>
            <a:stCxn id="402" idx="3"/>
            <a:endCxn id="414" idx="1"/>
          </p:cNvCxnSpPr>
          <p:nvPr/>
        </p:nvCxnSpPr>
        <p:spPr>
          <a:xfrm>
            <a:off x="6348265" y="1441813"/>
            <a:ext cx="120659" cy="15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Elbow Connector 282">
            <a:extLst>
              <a:ext uri="{FF2B5EF4-FFF2-40B4-BE49-F238E27FC236}">
                <a16:creationId xmlns:a16="http://schemas.microsoft.com/office/drawing/2014/main" id="{E58D1B45-0C4D-427E-BE33-2F129F69573A}"/>
              </a:ext>
            </a:extLst>
          </p:cNvPr>
          <p:cNvCxnSpPr>
            <a:stCxn id="402" idx="1"/>
            <a:endCxn id="397" idx="3"/>
          </p:cNvCxnSpPr>
          <p:nvPr/>
        </p:nvCxnSpPr>
        <p:spPr>
          <a:xfrm rot="10800000">
            <a:off x="3817173" y="1086545"/>
            <a:ext cx="299092" cy="35526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nector: Elbow 411">
            <a:extLst>
              <a:ext uri="{FF2B5EF4-FFF2-40B4-BE49-F238E27FC236}">
                <a16:creationId xmlns:a16="http://schemas.microsoft.com/office/drawing/2014/main" id="{6EA51E1C-5D70-4B29-96CB-719B7DB11D89}"/>
              </a:ext>
            </a:extLst>
          </p:cNvPr>
          <p:cNvCxnSpPr>
            <a:cxnSpLocks/>
            <a:stCxn id="230" idx="1"/>
            <a:endCxn id="397" idx="1"/>
          </p:cNvCxnSpPr>
          <p:nvPr/>
        </p:nvCxnSpPr>
        <p:spPr>
          <a:xfrm rot="10800000" flipV="1">
            <a:off x="2053173" y="477240"/>
            <a:ext cx="12700" cy="609303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51826954-9C32-4C32-81FB-9955B39F3238}"/>
              </a:ext>
            </a:extLst>
          </p:cNvPr>
          <p:cNvGrpSpPr/>
          <p:nvPr/>
        </p:nvGrpSpPr>
        <p:grpSpPr>
          <a:xfrm>
            <a:off x="6468924" y="1281317"/>
            <a:ext cx="4815026" cy="324000"/>
            <a:chOff x="6468924" y="1306717"/>
            <a:chExt cx="4815026" cy="324000"/>
          </a:xfrm>
        </p:grpSpPr>
        <p:sp>
          <p:nvSpPr>
            <p:cNvPr id="414" name="Text Box 62">
              <a:extLst>
                <a:ext uri="{FF2B5EF4-FFF2-40B4-BE49-F238E27FC236}">
                  <a16:creationId xmlns:a16="http://schemas.microsoft.com/office/drawing/2014/main" id="{32421D49-A9A2-4A1E-8CC2-6CC5F5522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4" y="1306717"/>
              <a:ext cx="101963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DHHS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  <a:p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5" name="Text Box 62">
              <a:extLst>
                <a:ext uri="{FF2B5EF4-FFF2-40B4-BE49-F238E27FC236}">
                  <a16:creationId xmlns:a16="http://schemas.microsoft.com/office/drawing/2014/main" id="{23D6A0E7-DE25-4E51-9DE2-890B4A3C4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8563" y="1306717"/>
              <a:ext cx="831526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DELWP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6" name="Text Box 62">
              <a:extLst>
                <a:ext uri="{FF2B5EF4-FFF2-40B4-BE49-F238E27FC236}">
                  <a16:creationId xmlns:a16="http://schemas.microsoft.com/office/drawing/2014/main" id="{0D3D23F4-EF88-4537-BD6F-C2275403F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20089" y="1306717"/>
              <a:ext cx="67151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DJR/Courts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7" name="Text Box 62">
              <a:extLst>
                <a:ext uri="{FF2B5EF4-FFF2-40B4-BE49-F238E27FC236}">
                  <a16:creationId xmlns:a16="http://schemas.microsoft.com/office/drawing/2014/main" id="{58DD31EF-4B87-4A35-9376-42E5908D1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1600" y="1306717"/>
              <a:ext cx="831526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DOT/</a:t>
              </a: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VAGO</a:t>
              </a:r>
            </a:p>
            <a:p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18" name="Text Box 62">
              <a:extLst>
                <a:ext uri="{FF2B5EF4-FFF2-40B4-BE49-F238E27FC236}">
                  <a16:creationId xmlns:a16="http://schemas.microsoft.com/office/drawing/2014/main" id="{F78C9125-4361-4230-BD4E-91909182E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3126" y="1306717"/>
              <a:ext cx="146082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DET</a:t>
              </a: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/DTF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 </a:t>
              </a: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19" name="Text Box 62">
            <a:extLst>
              <a:ext uri="{FF2B5EF4-FFF2-40B4-BE49-F238E27FC236}">
                <a16:creationId xmlns:a16="http://schemas.microsoft.com/office/drawing/2014/main" id="{1FCF8F4C-C533-41F9-A603-4A03C5C3D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3950" y="1281317"/>
            <a:ext cx="774700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DPC/DJPR/Parl</a:t>
            </a:r>
            <a:b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A6CD017-FF11-43B9-8082-AD65F7C2114C}"/>
              </a:ext>
            </a:extLst>
          </p:cNvPr>
          <p:cNvGrpSpPr/>
          <p:nvPr/>
        </p:nvGrpSpPr>
        <p:grpSpPr>
          <a:xfrm>
            <a:off x="6482736" y="6916690"/>
            <a:ext cx="5771177" cy="411995"/>
            <a:chOff x="6482736" y="7616619"/>
            <a:chExt cx="5771177" cy="411995"/>
          </a:xfrm>
        </p:grpSpPr>
        <p:sp>
          <p:nvSpPr>
            <p:cNvPr id="298" name="Text Box 50">
              <a:extLst>
                <a:ext uri="{FF2B5EF4-FFF2-40B4-BE49-F238E27FC236}">
                  <a16:creationId xmlns:a16="http://schemas.microsoft.com/office/drawing/2014/main" id="{E8A5DC02-6CF1-4AD0-8A13-18CCC5CA87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8068" y="7616619"/>
              <a:ext cx="1515845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Construction Policy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Construction Supplier Register</a:t>
              </a:r>
              <a:br>
                <a:rPr lang="en-AU" sz="75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7" name="Text Box 53">
              <a:extLst>
                <a:ext uri="{FF2B5EF4-FFF2-40B4-BE49-F238E27FC236}">
                  <a16:creationId xmlns:a16="http://schemas.microsoft.com/office/drawing/2014/main" id="{9DF08379-89C6-41C0-A21E-D3E214633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2736" y="7620872"/>
              <a:ext cx="1036432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Partnerships Victoria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8" name="Text Box 54">
              <a:extLst>
                <a:ext uri="{FF2B5EF4-FFF2-40B4-BE49-F238E27FC236}">
                  <a16:creationId xmlns:a16="http://schemas.microsoft.com/office/drawing/2014/main" id="{9FA3B674-FE57-4366-96BB-CE27B4D23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5363" y="7620824"/>
              <a:ext cx="1098157" cy="40714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Market-Led Proposals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29" name="Text Box 54">
              <a:extLst>
                <a:ext uri="{FF2B5EF4-FFF2-40B4-BE49-F238E27FC236}">
                  <a16:creationId xmlns:a16="http://schemas.microsoft.com/office/drawing/2014/main" id="{3641A15C-F32B-4886-9A7C-AD4C0F44C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9166" y="7617923"/>
              <a:ext cx="1008903" cy="40720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Suburban Rail Loop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30" name="Text Box 53">
              <a:extLst>
                <a:ext uri="{FF2B5EF4-FFF2-40B4-BE49-F238E27FC236}">
                  <a16:creationId xmlns:a16="http://schemas.microsoft.com/office/drawing/2014/main" id="{ACBA2D5A-F4F5-4FF7-B00D-546D496F9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7206" y="7621406"/>
              <a:ext cx="1098157" cy="407208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Infrastructure Delivery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35" name="Text Box 73">
            <a:extLst>
              <a:ext uri="{FF2B5EF4-FFF2-40B4-BE49-F238E27FC236}">
                <a16:creationId xmlns:a16="http://schemas.microsoft.com/office/drawing/2014/main" id="{E3CBB5B3-7EE8-44EA-9BFD-389A7CBA4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894" y="1622927"/>
            <a:ext cx="1078048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Base Funding Review</a:t>
            </a:r>
            <a:b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436" name="Connector: Elbow 435">
            <a:extLst>
              <a:ext uri="{FF2B5EF4-FFF2-40B4-BE49-F238E27FC236}">
                <a16:creationId xmlns:a16="http://schemas.microsoft.com/office/drawing/2014/main" id="{DB023AD5-0581-4CA4-A379-871B21C38741}"/>
              </a:ext>
            </a:extLst>
          </p:cNvPr>
          <p:cNvCxnSpPr>
            <a:cxnSpLocks/>
            <a:stCxn id="397" idx="2"/>
            <a:endCxn id="435" idx="1"/>
          </p:cNvCxnSpPr>
          <p:nvPr/>
        </p:nvCxnSpPr>
        <p:spPr>
          <a:xfrm rot="16200000" flipH="1">
            <a:off x="4478342" y="-204626"/>
            <a:ext cx="446383" cy="3532721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D3BCC39B-8894-436F-9233-A7E2C515F7AD}"/>
              </a:ext>
            </a:extLst>
          </p:cNvPr>
          <p:cNvGrpSpPr/>
          <p:nvPr/>
        </p:nvGrpSpPr>
        <p:grpSpPr>
          <a:xfrm>
            <a:off x="6468925" y="924251"/>
            <a:ext cx="4603309" cy="324000"/>
            <a:chOff x="6468925" y="933776"/>
            <a:chExt cx="4603309" cy="324000"/>
          </a:xfrm>
        </p:grpSpPr>
        <p:sp>
          <p:nvSpPr>
            <p:cNvPr id="438" name="Text Box 60">
              <a:extLst>
                <a:ext uri="{FF2B5EF4-FFF2-40B4-BE49-F238E27FC236}">
                  <a16:creationId xmlns:a16="http://schemas.microsoft.com/office/drawing/2014/main" id="{0EB029A8-17C1-42B8-B34D-1DC5DBA71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8925" y="934492"/>
              <a:ext cx="1103450" cy="323194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Frameworks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39" name="Text Box 79">
              <a:extLst>
                <a:ext uri="{FF2B5EF4-FFF2-40B4-BE49-F238E27FC236}">
                  <a16:creationId xmlns:a16="http://schemas.microsoft.com/office/drawing/2014/main" id="{5A6F6477-117F-4271-A4E9-E7318EA5E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2375" y="934582"/>
              <a:ext cx="881063" cy="323194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Fiscal Strategy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40" name="Text Box 62">
              <a:extLst>
                <a:ext uri="{FF2B5EF4-FFF2-40B4-BE49-F238E27FC236}">
                  <a16:creationId xmlns:a16="http://schemas.microsoft.com/office/drawing/2014/main" id="{92EA7143-A245-4F93-B2AB-8846F7D87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0757" y="933776"/>
              <a:ext cx="1226791" cy="323195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Industrial Relations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441" name="Text Box 73">
              <a:extLst>
                <a:ext uri="{FF2B5EF4-FFF2-40B4-BE49-F238E27FC236}">
                  <a16:creationId xmlns:a16="http://schemas.microsoft.com/office/drawing/2014/main" id="{EF561EF9-3E35-45E7-B81D-52FBF9B16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3354" y="933776"/>
              <a:ext cx="1398880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Departmental Funding Model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sp>
        <p:nvSpPr>
          <p:cNvPr id="443" name="Text Box 24">
            <a:extLst>
              <a:ext uri="{FF2B5EF4-FFF2-40B4-BE49-F238E27FC236}">
                <a16:creationId xmlns:a16="http://schemas.microsoft.com/office/drawing/2014/main" id="{92C6FE2B-023E-4FB0-95E9-6453460A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3466251"/>
            <a:ext cx="2232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Corporate and Government Services Division</a:t>
            </a:r>
            <a:endParaRPr lang="en-AU" sz="75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4" name="Text Box 25">
            <a:extLst>
              <a:ext uri="{FF2B5EF4-FFF2-40B4-BE49-F238E27FC236}">
                <a16:creationId xmlns:a16="http://schemas.microsoft.com/office/drawing/2014/main" id="{D95F6677-B526-4E7B-A1D6-622B9F5B1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009373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DTF Legal</a:t>
            </a:r>
            <a:b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General Counsel –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Agata</a:t>
            </a: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Bober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5" name="Text Box 25">
            <a:extLst>
              <a:ext uri="{FF2B5EF4-FFF2-40B4-BE49-F238E27FC236}">
                <a16:creationId xmlns:a16="http://schemas.microsoft.com/office/drawing/2014/main" id="{F3E0CF18-E800-45DD-8466-C205F5532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07783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Sourcing 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Tim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Barta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6" name="Text Box 25">
            <a:extLst>
              <a:ext uri="{FF2B5EF4-FFF2-40B4-BE49-F238E27FC236}">
                <a16:creationId xmlns:a16="http://schemas.microsoft.com/office/drawing/2014/main" id="{9369A7AB-2023-4D9D-8D15-71E67F810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366591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Chief Financial Officer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Tania Reaburn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7" name="Text Box 25">
            <a:extLst>
              <a:ext uri="{FF2B5EF4-FFF2-40B4-BE49-F238E27FC236}">
                <a16:creationId xmlns:a16="http://schemas.microsoft.com/office/drawing/2014/main" id="{B0F5BB29-4934-40E6-9D41-4FD4FB068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359178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Corporate Delivery Services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</a:t>
            </a:r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Director – Rachel Tulia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8" name="Text Box 25">
            <a:extLst>
              <a:ext uri="{FF2B5EF4-FFF2-40B4-BE49-F238E27FC236}">
                <a16:creationId xmlns:a16="http://schemas.microsoft.com/office/drawing/2014/main" id="{45A29003-CA40-43E7-BF9C-777E1E230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5427642"/>
            <a:ext cx="2232000" cy="34050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Strategic Communications</a:t>
            </a: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Chief Communications Officer – Matt </a:t>
            </a:r>
            <a:r>
              <a:rPr lang="en-AU" sz="750" dirty="0" err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Cugley</a:t>
            </a:r>
            <a:endParaRPr lang="en-AU" sz="75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49" name="Text Box 25">
            <a:extLst>
              <a:ext uri="{FF2B5EF4-FFF2-40B4-BE49-F238E27FC236}">
                <a16:creationId xmlns:a16="http://schemas.microsoft.com/office/drawing/2014/main" id="{26E78B7B-1C5F-4D22-A605-76DB88648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265" y="4715333"/>
            <a:ext cx="2232000" cy="3240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Shared Service Provider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Executive Director – Jane Olsen</a:t>
            </a:r>
            <a:endParaRPr lang="en-AU" sz="75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9AE0ADC3-F46A-45F0-8218-B1FC6B01F9A8}"/>
              </a:ext>
            </a:extLst>
          </p:cNvPr>
          <p:cNvCxnSpPr>
            <a:cxnSpLocks/>
            <a:stCxn id="277" idx="1"/>
            <a:endCxn id="244" idx="3"/>
          </p:cNvCxnSpPr>
          <p:nvPr/>
        </p:nvCxnSpPr>
        <p:spPr>
          <a:xfrm rot="10800000" flipV="1">
            <a:off x="6366611" y="3124986"/>
            <a:ext cx="98109" cy="14645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69FE7AE-B7FC-4388-831A-08C46A8297F8}"/>
              </a:ext>
            </a:extLst>
          </p:cNvPr>
          <p:cNvCxnSpPr>
            <a:cxnSpLocks/>
            <a:stCxn id="271" idx="1"/>
            <a:endCxn id="244" idx="3"/>
          </p:cNvCxnSpPr>
          <p:nvPr/>
        </p:nvCxnSpPr>
        <p:spPr>
          <a:xfrm rot="10800000">
            <a:off x="6366610" y="3271444"/>
            <a:ext cx="105490" cy="1968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46FC207C-8AAE-4850-B0A6-617F4B3EE9BA}"/>
              </a:ext>
            </a:extLst>
          </p:cNvPr>
          <p:cNvGrpSpPr/>
          <p:nvPr/>
        </p:nvGrpSpPr>
        <p:grpSpPr>
          <a:xfrm>
            <a:off x="6478452" y="3665918"/>
            <a:ext cx="2026327" cy="324000"/>
            <a:chOff x="6478452" y="3684968"/>
            <a:chExt cx="2026327" cy="324000"/>
          </a:xfrm>
        </p:grpSpPr>
        <p:sp>
          <p:nvSpPr>
            <p:cNvPr id="224" name="Text Box 70">
              <a:extLst>
                <a:ext uri="{FF2B5EF4-FFF2-40B4-BE49-F238E27FC236}">
                  <a16:creationId xmlns:a16="http://schemas.microsoft.com/office/drawing/2014/main" id="{052D9E16-5B75-4965-A012-3B51A3E16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3684968"/>
              <a:ext cx="9510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Corporate Finance</a:t>
              </a:r>
            </a:p>
            <a:p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53" name="Text Box 70">
              <a:extLst>
                <a:ext uri="{FF2B5EF4-FFF2-40B4-BE49-F238E27FC236}">
                  <a16:creationId xmlns:a16="http://schemas.microsoft.com/office/drawing/2014/main" id="{327896FE-81B2-4F4B-8431-15E30388C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500" y="3684968"/>
              <a:ext cx="1075279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Operations</a:t>
              </a:r>
            </a:p>
            <a:p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161" name="Straight Connector 247">
            <a:extLst>
              <a:ext uri="{FF2B5EF4-FFF2-40B4-BE49-F238E27FC236}">
                <a16:creationId xmlns:a16="http://schemas.microsoft.com/office/drawing/2014/main" id="{CB0CF06F-47BC-4727-B9D6-4F54DF2A4D6C}"/>
              </a:ext>
            </a:extLst>
          </p:cNvPr>
          <p:cNvCxnSpPr>
            <a:cxnSpLocks/>
            <a:stCxn id="242" idx="3"/>
            <a:endCxn id="425" idx="1"/>
          </p:cNvCxnSpPr>
          <p:nvPr/>
        </p:nvCxnSpPr>
        <p:spPr>
          <a:xfrm>
            <a:off x="6348265" y="2258400"/>
            <a:ext cx="118654" cy="143984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8B05095-A800-441A-A8C5-D1DEEA00CDBF}"/>
              </a:ext>
            </a:extLst>
          </p:cNvPr>
          <p:cNvGrpSpPr/>
          <p:nvPr/>
        </p:nvGrpSpPr>
        <p:grpSpPr>
          <a:xfrm>
            <a:off x="4116254" y="8555516"/>
            <a:ext cx="2232011" cy="656475"/>
            <a:chOff x="6481192" y="8812755"/>
            <a:chExt cx="2250346" cy="656475"/>
          </a:xfrm>
        </p:grpSpPr>
        <p:sp>
          <p:nvSpPr>
            <p:cNvPr id="163" name="Text Box 74">
              <a:extLst>
                <a:ext uri="{FF2B5EF4-FFF2-40B4-BE49-F238E27FC236}">
                  <a16:creationId xmlns:a16="http://schemas.microsoft.com/office/drawing/2014/main" id="{E324D2E6-CF99-44E9-A75D-0A7DDD751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1192" y="9145230"/>
              <a:ext cx="2250345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>
                <a:defRPr sz="750" b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dirty="0"/>
                <a:t>ED Investment</a:t>
              </a:r>
            </a:p>
            <a:p>
              <a:r>
                <a:rPr lang="en-AU" b="0" dirty="0"/>
                <a:t>Executive Director – Craig Harrison</a:t>
              </a:r>
            </a:p>
          </p:txBody>
        </p:sp>
        <p:sp>
          <p:nvSpPr>
            <p:cNvPr id="164" name="Text Box 74">
              <a:extLst>
                <a:ext uri="{FF2B5EF4-FFF2-40B4-BE49-F238E27FC236}">
                  <a16:creationId xmlns:a16="http://schemas.microsoft.com/office/drawing/2014/main" id="{56585775-614D-43E5-9BE3-93C23CB03B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1193" y="8812755"/>
              <a:ext cx="2250345" cy="324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>
                <a:defRPr sz="750" b="1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dirty="0"/>
                <a:t>Strategy and Insights</a:t>
              </a:r>
            </a:p>
            <a:p>
              <a:r>
                <a:rPr lang="en-AU" b="0" dirty="0"/>
                <a:t>Director </a:t>
              </a:r>
              <a:r>
                <a:rPr lang="en-AU" dirty="0"/>
                <a:t>–  </a:t>
              </a:r>
              <a:r>
                <a:rPr lang="en-AU" b="0" dirty="0"/>
                <a:t>Vinnie Maharaj</a:t>
              </a:r>
            </a:p>
          </p:txBody>
        </p:sp>
      </p:grpSp>
      <p:sp>
        <p:nvSpPr>
          <p:cNvPr id="165" name="Text Box 74">
            <a:extLst>
              <a:ext uri="{FF2B5EF4-FFF2-40B4-BE49-F238E27FC236}">
                <a16:creationId xmlns:a16="http://schemas.microsoft.com/office/drawing/2014/main" id="{597A7493-920D-4690-BBF0-E9AD82E91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9221516"/>
            <a:ext cx="2232010" cy="3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Technical Standards</a:t>
            </a:r>
          </a:p>
          <a:p>
            <a:r>
              <a:rPr lang="en-AU" b="0" dirty="0"/>
              <a:t>Executive Director – Danni Jarret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0DE5B8B3-7924-4284-9FAD-DD3E2DEEA3D5}"/>
              </a:ext>
            </a:extLst>
          </p:cNvPr>
          <p:cNvGrpSpPr/>
          <p:nvPr/>
        </p:nvGrpSpPr>
        <p:grpSpPr>
          <a:xfrm>
            <a:off x="6486204" y="8888710"/>
            <a:ext cx="5484504" cy="325364"/>
            <a:chOff x="6478450" y="8432378"/>
            <a:chExt cx="5484504" cy="325364"/>
          </a:xfrm>
        </p:grpSpPr>
        <p:sp>
          <p:nvSpPr>
            <p:cNvPr id="170" name="Text Box 82">
              <a:extLst>
                <a:ext uri="{FF2B5EF4-FFF2-40B4-BE49-F238E27FC236}">
                  <a16:creationId xmlns:a16="http://schemas.microsoft.com/office/drawing/2014/main" id="{0C62C883-A2C6-4D07-8564-85CA23BEC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0" y="8433742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Investment </a:t>
              </a:r>
              <a:r>
                <a:rPr lang="en-AU" sz="800" b="1" dirty="0">
                  <a:solidFill>
                    <a:schemeClr val="bg1"/>
                  </a:solidFill>
                </a:rPr>
                <a:t>–</a:t>
              </a:r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Asia and  Middle East </a:t>
              </a:r>
              <a:br>
                <a:rPr lang="en-AU" sz="7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Text Box 82">
              <a:extLst>
                <a:ext uri="{FF2B5EF4-FFF2-40B4-BE49-F238E27FC236}">
                  <a16:creationId xmlns:a16="http://schemas.microsoft.com/office/drawing/2014/main" id="{6D455C28-0894-455D-9D6B-6C04DA0D9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6611" y="8433742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Investment –  Europe and Americas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72" name="Text Box 82">
              <a:extLst>
                <a:ext uri="{FF2B5EF4-FFF2-40B4-BE49-F238E27FC236}">
                  <a16:creationId xmlns:a16="http://schemas.microsoft.com/office/drawing/2014/main" id="{D7353021-1BC7-42DC-B5DB-6BC697BAB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6732" y="8432378"/>
              <a:ext cx="2006222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Investment – Innovation and Partnerships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US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C23E9D8-7A39-49BE-8EDF-18C99068CBD9}"/>
              </a:ext>
            </a:extLst>
          </p:cNvPr>
          <p:cNvGrpSpPr/>
          <p:nvPr/>
        </p:nvGrpSpPr>
        <p:grpSpPr>
          <a:xfrm>
            <a:off x="6486203" y="9221516"/>
            <a:ext cx="3305869" cy="324000"/>
            <a:chOff x="6478449" y="8433742"/>
            <a:chExt cx="3305869" cy="324000"/>
          </a:xfrm>
        </p:grpSpPr>
        <p:sp>
          <p:nvSpPr>
            <p:cNvPr id="176" name="Text Box 82">
              <a:extLst>
                <a:ext uri="{FF2B5EF4-FFF2-40B4-BE49-F238E27FC236}">
                  <a16:creationId xmlns:a16="http://schemas.microsoft.com/office/drawing/2014/main" id="{F977A6DF-0D7A-4971-BC94-6F67AA7E6C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49" y="8433742"/>
              <a:ext cx="1778161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Facilitation Group</a:t>
              </a:r>
              <a:br>
                <a:rPr lang="en-US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US" sz="750" b="1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77" name="Text Box 82">
              <a:extLst>
                <a:ext uri="{FF2B5EF4-FFF2-40B4-BE49-F238E27FC236}">
                  <a16:creationId xmlns:a16="http://schemas.microsoft.com/office/drawing/2014/main" id="{F45D72CA-2C7F-4A66-80C8-7C65B042E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9574" y="8433742"/>
              <a:ext cx="1524744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Financial Projects and Risk</a:t>
              </a:r>
            </a:p>
            <a:p>
              <a:endParaRPr lang="en-AU" sz="750" dirty="0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DC9C130-FED3-43C7-84EE-93E854A9F745}"/>
              </a:ext>
            </a:extLst>
          </p:cNvPr>
          <p:cNvCxnSpPr>
            <a:stCxn id="163" idx="1"/>
            <a:endCxn id="390" idx="3"/>
          </p:cNvCxnSpPr>
          <p:nvPr/>
        </p:nvCxnSpPr>
        <p:spPr>
          <a:xfrm rot="10800000">
            <a:off x="3804474" y="9048963"/>
            <a:ext cx="311781" cy="1029"/>
          </a:xfrm>
          <a:prstGeom prst="bentConnector3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E00D5E4-013F-4480-87C5-413C545531C1}"/>
              </a:ext>
            </a:extLst>
          </p:cNvPr>
          <p:cNvCxnSpPr>
            <a:stCxn id="165" idx="1"/>
            <a:endCxn id="390" idx="3"/>
          </p:cNvCxnSpPr>
          <p:nvPr/>
        </p:nvCxnSpPr>
        <p:spPr>
          <a:xfrm rot="10800000">
            <a:off x="3804474" y="9048962"/>
            <a:ext cx="310599" cy="33455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C2115B0-CC59-4683-87CE-A3339AE28120}"/>
              </a:ext>
            </a:extLst>
          </p:cNvPr>
          <p:cNvCxnSpPr>
            <a:stCxn id="164" idx="1"/>
            <a:endCxn id="390" idx="3"/>
          </p:cNvCxnSpPr>
          <p:nvPr/>
        </p:nvCxnSpPr>
        <p:spPr>
          <a:xfrm rot="10800000" flipV="1">
            <a:off x="3804473" y="8717516"/>
            <a:ext cx="311782" cy="33144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6DEDCF4-442E-40C6-A58D-7F0AE3E1ED79}"/>
              </a:ext>
            </a:extLst>
          </p:cNvPr>
          <p:cNvCxnSpPr>
            <a:stCxn id="163" idx="3"/>
            <a:endCxn id="170" idx="1"/>
          </p:cNvCxnSpPr>
          <p:nvPr/>
        </p:nvCxnSpPr>
        <p:spPr>
          <a:xfrm>
            <a:off x="6348264" y="9049991"/>
            <a:ext cx="137940" cy="20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FFC035-93D1-469F-9406-2B3CA218C3F5}"/>
              </a:ext>
            </a:extLst>
          </p:cNvPr>
          <p:cNvCxnSpPr>
            <a:stCxn id="165" idx="3"/>
            <a:endCxn id="176" idx="1"/>
          </p:cNvCxnSpPr>
          <p:nvPr/>
        </p:nvCxnSpPr>
        <p:spPr>
          <a:xfrm>
            <a:off x="6347082" y="9383516"/>
            <a:ext cx="1391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F758CCC5-CF3E-4A3D-A6D0-1E499A48C93B}"/>
              </a:ext>
            </a:extLst>
          </p:cNvPr>
          <p:cNvCxnSpPr>
            <a:stCxn id="199" idx="1"/>
            <a:endCxn id="391" idx="1"/>
          </p:cNvCxnSpPr>
          <p:nvPr/>
        </p:nvCxnSpPr>
        <p:spPr>
          <a:xfrm rot="10800000" flipV="1">
            <a:off x="2053173" y="7117495"/>
            <a:ext cx="12700" cy="1155371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D327B696-FB66-4047-BEB4-D6407F8DC167}"/>
              </a:ext>
            </a:extLst>
          </p:cNvPr>
          <p:cNvCxnSpPr>
            <a:stCxn id="390" idx="1"/>
            <a:endCxn id="391" idx="1"/>
          </p:cNvCxnSpPr>
          <p:nvPr/>
        </p:nvCxnSpPr>
        <p:spPr>
          <a:xfrm rot="10800000">
            <a:off x="2053173" y="8272868"/>
            <a:ext cx="12700" cy="776095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E37CDBC-F988-464F-913C-461951E4F72F}"/>
              </a:ext>
            </a:extLst>
          </p:cNvPr>
          <p:cNvGrpSpPr/>
          <p:nvPr/>
        </p:nvGrpSpPr>
        <p:grpSpPr>
          <a:xfrm>
            <a:off x="6478452" y="4009086"/>
            <a:ext cx="2740296" cy="324000"/>
            <a:chOff x="6478452" y="4047186"/>
            <a:chExt cx="2740296" cy="324000"/>
          </a:xfrm>
        </p:grpSpPr>
        <p:sp>
          <p:nvSpPr>
            <p:cNvPr id="378" name="Text Box 70">
              <a:extLst>
                <a:ext uri="{FF2B5EF4-FFF2-40B4-BE49-F238E27FC236}">
                  <a16:creationId xmlns:a16="http://schemas.microsoft.com/office/drawing/2014/main" id="{55729828-5366-41F2-8370-FBF6FB77A1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8452" y="4047186"/>
              <a:ext cx="13701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Assistant General Counsel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  <p:sp>
          <p:nvSpPr>
            <p:cNvPr id="178" name="Text Box 70">
              <a:extLst>
                <a:ext uri="{FF2B5EF4-FFF2-40B4-BE49-F238E27FC236}">
                  <a16:creationId xmlns:a16="http://schemas.microsoft.com/office/drawing/2014/main" id="{31021C56-C549-406A-BE55-4F12CB140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8600" y="4047186"/>
              <a:ext cx="1370148" cy="324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Assistant General Counsel</a:t>
              </a:r>
              <a:br>
                <a:rPr lang="en-AU" sz="75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7EA15F00-E850-4EEC-983C-88023F8970E1}"/>
              </a:ext>
            </a:extLst>
          </p:cNvPr>
          <p:cNvGrpSpPr/>
          <p:nvPr/>
        </p:nvGrpSpPr>
        <p:grpSpPr>
          <a:xfrm>
            <a:off x="6466919" y="1972640"/>
            <a:ext cx="5969568" cy="576066"/>
            <a:chOff x="6466919" y="1998644"/>
            <a:chExt cx="5969568" cy="57606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9A77CC4-DE3F-42DA-AD82-178CF2C55BFC}"/>
                </a:ext>
              </a:extLst>
            </p:cNvPr>
            <p:cNvGrpSpPr/>
            <p:nvPr/>
          </p:nvGrpSpPr>
          <p:grpSpPr>
            <a:xfrm>
              <a:off x="6466919" y="1998644"/>
              <a:ext cx="5969568" cy="573744"/>
              <a:chOff x="6473269" y="2089914"/>
              <a:chExt cx="5969568" cy="573744"/>
            </a:xfrm>
          </p:grpSpPr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2CEB6B06-2DB2-4889-9EC0-78F98E20072D}"/>
                  </a:ext>
                </a:extLst>
              </p:cNvPr>
              <p:cNvGrpSpPr/>
              <p:nvPr/>
            </p:nvGrpSpPr>
            <p:grpSpPr>
              <a:xfrm>
                <a:off x="6478452" y="2089914"/>
                <a:ext cx="5964385" cy="288000"/>
                <a:chOff x="6478452" y="2137537"/>
                <a:chExt cx="5964385" cy="288000"/>
              </a:xfrm>
            </p:grpSpPr>
            <p:sp>
              <p:nvSpPr>
                <p:cNvPr id="422" name="Text Box 74">
                  <a:extLst>
                    <a:ext uri="{FF2B5EF4-FFF2-40B4-BE49-F238E27FC236}">
                      <a16:creationId xmlns:a16="http://schemas.microsoft.com/office/drawing/2014/main" id="{3CA7C367-A586-496B-A1AE-787AA76B1C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78452" y="2137537"/>
                  <a:ext cx="1376498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Macroeconomic Strategy</a:t>
                  </a:r>
                  <a:b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3" name="Text Box 95">
                  <a:extLst>
                    <a:ext uri="{FF2B5EF4-FFF2-40B4-BE49-F238E27FC236}">
                      <a16:creationId xmlns:a16="http://schemas.microsoft.com/office/drawing/2014/main" id="{457DC9D6-99A4-4DA9-8F3E-E72A7D695F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11587" y="2137537"/>
                  <a:ext cx="1832611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Energy, Environment and Resources</a:t>
                  </a:r>
                  <a:endParaRPr lang="en-AU" sz="75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  <a:p>
                  <a:endParaRPr lang="en-AU" sz="750" dirty="0"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1" name="Text Box 75">
                  <a:extLst>
                    <a:ext uri="{FF2B5EF4-FFF2-40B4-BE49-F238E27FC236}">
                      <a16:creationId xmlns:a16="http://schemas.microsoft.com/office/drawing/2014/main" id="{2968776C-471C-4823-91C8-DB15F7D192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47975" y="2137537"/>
                  <a:ext cx="1226530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Regulation Policy</a:t>
                  </a:r>
                </a:p>
                <a:p>
                  <a:endParaRPr lang="en-AU" sz="75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4" name="Text Box 75">
                  <a:extLst>
                    <a:ext uri="{FF2B5EF4-FFF2-40B4-BE49-F238E27FC236}">
                      <a16:creationId xmlns:a16="http://schemas.microsoft.com/office/drawing/2014/main" id="{70AB45D4-D77C-4F3F-952D-541090F8CA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57877" y="2137537"/>
                  <a:ext cx="1584960" cy="288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AU" sz="750" b="1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Planning and Local Government</a:t>
                  </a:r>
                </a:p>
                <a:p>
                  <a:endParaRPr lang="en-AU" sz="75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25" name="Text Box 73">
                <a:extLst>
                  <a:ext uri="{FF2B5EF4-FFF2-40B4-BE49-F238E27FC236}">
                    <a16:creationId xmlns:a16="http://schemas.microsoft.com/office/drawing/2014/main" id="{F719A55D-0DD6-473F-BE5D-E7BD3C80D5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3269" y="2375658"/>
                <a:ext cx="1610281" cy="288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54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Economic Reform and Industry</a:t>
                </a:r>
                <a:b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</a:br>
                <a:endParaRPr lang="en-AU" sz="750" dirty="0"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5" name="Text Box 73">
              <a:extLst>
                <a:ext uri="{FF2B5EF4-FFF2-40B4-BE49-F238E27FC236}">
                  <a16:creationId xmlns:a16="http://schemas.microsoft.com/office/drawing/2014/main" id="{04AA37AD-3714-41E0-91AF-E9F4E40A8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073" y="2286710"/>
              <a:ext cx="1556871" cy="288000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54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Better Regulation Victoria </a:t>
              </a:r>
              <a:b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</a:br>
              <a:endParaRPr lang="en-AU" sz="75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460" name="Connector: Elbow 459">
            <a:extLst>
              <a:ext uri="{FF2B5EF4-FFF2-40B4-BE49-F238E27FC236}">
                <a16:creationId xmlns:a16="http://schemas.microsoft.com/office/drawing/2014/main" id="{BB081FF1-4E09-4684-8590-A5502687A3DD}"/>
              </a:ext>
            </a:extLst>
          </p:cNvPr>
          <p:cNvCxnSpPr>
            <a:cxnSpLocks/>
            <a:stCxn id="195" idx="2"/>
            <a:endCxn id="242" idx="2"/>
          </p:cNvCxnSpPr>
          <p:nvPr/>
        </p:nvCxnSpPr>
        <p:spPr>
          <a:xfrm rot="5400000" flipH="1">
            <a:off x="6983734" y="668931"/>
            <a:ext cx="128306" cy="3631244"/>
          </a:xfrm>
          <a:prstGeom prst="bentConnector3">
            <a:avLst>
              <a:gd name="adj1" fmla="val -38350"/>
            </a:avLst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391">
            <a:extLst>
              <a:ext uri="{FF2B5EF4-FFF2-40B4-BE49-F238E27FC236}">
                <a16:creationId xmlns:a16="http://schemas.microsoft.com/office/drawing/2014/main" id="{3B839543-F08C-4747-86C5-5405B07AF88D}"/>
              </a:ext>
            </a:extLst>
          </p:cNvPr>
          <p:cNvCxnSpPr>
            <a:cxnSpLocks/>
            <a:stCxn id="391" idx="3"/>
            <a:endCxn id="395" idx="1"/>
          </p:cNvCxnSpPr>
          <p:nvPr/>
        </p:nvCxnSpPr>
        <p:spPr>
          <a:xfrm flipV="1">
            <a:off x="3804473" y="8271426"/>
            <a:ext cx="310599" cy="1441"/>
          </a:xfrm>
          <a:prstGeom prst="straightConnector1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 Box 74">
            <a:extLst>
              <a:ext uri="{FF2B5EF4-FFF2-40B4-BE49-F238E27FC236}">
                <a16:creationId xmlns:a16="http://schemas.microsoft.com/office/drawing/2014/main" id="{679180C1-3D3A-462F-B65E-1E8C50D9D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5072" y="8370779"/>
            <a:ext cx="2232000" cy="18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Technical Standards  </a:t>
            </a:r>
            <a:r>
              <a:rPr lang="en-AU" b="0" dirty="0"/>
              <a:t>Robert </a:t>
            </a:r>
            <a:r>
              <a:rPr lang="en-AU" b="0" dirty="0" err="1"/>
              <a:t>Abboud</a:t>
            </a:r>
            <a:endParaRPr lang="en-AU" b="0" dirty="0"/>
          </a:p>
        </p:txBody>
      </p:sp>
      <p:cxnSp>
        <p:nvCxnSpPr>
          <p:cNvPr id="193" name="Straight Connector 391">
            <a:extLst>
              <a:ext uri="{FF2B5EF4-FFF2-40B4-BE49-F238E27FC236}">
                <a16:creationId xmlns:a16="http://schemas.microsoft.com/office/drawing/2014/main" id="{4D5E4ABD-30C3-4D26-B05F-CBAABACADF44}"/>
              </a:ext>
            </a:extLst>
          </p:cNvPr>
          <p:cNvCxnSpPr>
            <a:cxnSpLocks/>
            <a:stCxn id="391" idx="3"/>
            <a:endCxn id="192" idx="1"/>
          </p:cNvCxnSpPr>
          <p:nvPr/>
        </p:nvCxnSpPr>
        <p:spPr>
          <a:xfrm>
            <a:off x="3804473" y="8272867"/>
            <a:ext cx="310599" cy="18791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 Box 74">
            <a:extLst>
              <a:ext uri="{FF2B5EF4-FFF2-40B4-BE49-F238E27FC236}">
                <a16:creationId xmlns:a16="http://schemas.microsoft.com/office/drawing/2014/main" id="{4A0BEB20-C323-47D4-AEB8-BCE5C329D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578" y="7995323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Skills and Performance</a:t>
            </a:r>
            <a:endParaRPr lang="en-AU" b="0" dirty="0"/>
          </a:p>
        </p:txBody>
      </p:sp>
      <p:sp>
        <p:nvSpPr>
          <p:cNvPr id="214" name="Text Box 74">
            <a:extLst>
              <a:ext uri="{FF2B5EF4-FFF2-40B4-BE49-F238E27FC236}">
                <a16:creationId xmlns:a16="http://schemas.microsoft.com/office/drawing/2014/main" id="{B931CE06-8DC6-42DF-980A-5153865D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578" y="8181426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Asset Strategy and Projects</a:t>
            </a:r>
            <a:endParaRPr lang="en-AU" b="0" dirty="0"/>
          </a:p>
        </p:txBody>
      </p:sp>
      <p:sp>
        <p:nvSpPr>
          <p:cNvPr id="215" name="Text Box 74">
            <a:extLst>
              <a:ext uri="{FF2B5EF4-FFF2-40B4-BE49-F238E27FC236}">
                <a16:creationId xmlns:a16="http://schemas.microsoft.com/office/drawing/2014/main" id="{131C915D-185C-4455-80DC-3B3B0616C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203" y="8370779"/>
            <a:ext cx="2613369" cy="180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>
              <a:defRPr sz="750" b="1">
                <a:solidFill>
                  <a:srgbClr val="FFFFF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Technical Advisory</a:t>
            </a:r>
            <a:endParaRPr lang="en-AU" b="0" dirty="0"/>
          </a:p>
        </p:txBody>
      </p: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82FA54B0-F6EF-4AC9-915F-32EE872F3338}"/>
              </a:ext>
            </a:extLst>
          </p:cNvPr>
          <p:cNvCxnSpPr>
            <a:cxnSpLocks/>
            <a:stCxn id="192" idx="3"/>
            <a:endCxn id="215" idx="1"/>
          </p:cNvCxnSpPr>
          <p:nvPr/>
        </p:nvCxnSpPr>
        <p:spPr>
          <a:xfrm>
            <a:off x="6347072" y="8460779"/>
            <a:ext cx="1391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87965688-966C-4240-8528-31E3327E7386}"/>
              </a:ext>
            </a:extLst>
          </p:cNvPr>
          <p:cNvCxnSpPr>
            <a:cxnSpLocks/>
            <a:stCxn id="395" idx="3"/>
            <a:endCxn id="214" idx="1"/>
          </p:cNvCxnSpPr>
          <p:nvPr/>
        </p:nvCxnSpPr>
        <p:spPr>
          <a:xfrm>
            <a:off x="6347072" y="8271426"/>
            <a:ext cx="1335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20AA6FA8-F17A-4ACD-B31E-0F03A85E05FB}"/>
              </a:ext>
            </a:extLst>
          </p:cNvPr>
          <p:cNvCxnSpPr>
            <a:cxnSpLocks/>
            <a:stCxn id="396" idx="3"/>
            <a:endCxn id="212" idx="1"/>
          </p:cNvCxnSpPr>
          <p:nvPr/>
        </p:nvCxnSpPr>
        <p:spPr>
          <a:xfrm>
            <a:off x="6347072" y="8085323"/>
            <a:ext cx="13350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 Box 63">
            <a:extLst>
              <a:ext uri="{FF2B5EF4-FFF2-40B4-BE49-F238E27FC236}">
                <a16:creationId xmlns:a16="http://schemas.microsoft.com/office/drawing/2014/main" id="{D37E61BF-1558-4192-9337-D5542CB2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664" y="5691641"/>
            <a:ext cx="1398332" cy="324000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75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DTF Base Review</a:t>
            </a:r>
          </a:p>
          <a:p>
            <a:endParaRPr lang="en-AU" sz="750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B58E72A-BAD8-4319-8460-E5B27C682542}"/>
              </a:ext>
            </a:extLst>
          </p:cNvPr>
          <p:cNvGrpSpPr/>
          <p:nvPr/>
        </p:nvGrpSpPr>
        <p:grpSpPr>
          <a:xfrm>
            <a:off x="6478452" y="4668328"/>
            <a:ext cx="6154754" cy="429611"/>
            <a:chOff x="6478452" y="4782743"/>
            <a:chExt cx="6154754" cy="4404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FF2A1B-CE74-4BE6-854C-0E966733184E}"/>
                </a:ext>
              </a:extLst>
            </p:cNvPr>
            <p:cNvGrpSpPr/>
            <p:nvPr/>
          </p:nvGrpSpPr>
          <p:grpSpPr>
            <a:xfrm>
              <a:off x="6478452" y="4782743"/>
              <a:ext cx="4975361" cy="440471"/>
              <a:chOff x="6478452" y="4833371"/>
              <a:chExt cx="4975361" cy="324007"/>
            </a:xfrm>
          </p:grpSpPr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A5BAD75D-F531-4E9E-A66A-251203170C09}"/>
                  </a:ext>
                </a:extLst>
              </p:cNvPr>
              <p:cNvGrpSpPr/>
              <p:nvPr/>
            </p:nvGrpSpPr>
            <p:grpSpPr>
              <a:xfrm>
                <a:off x="6478452" y="4833371"/>
                <a:ext cx="4975361" cy="324007"/>
                <a:chOff x="6478451" y="5389001"/>
                <a:chExt cx="2918116" cy="324007"/>
              </a:xfrm>
            </p:grpSpPr>
            <p:sp>
              <p:nvSpPr>
                <p:cNvPr id="432" name="Text Box 70">
                  <a:extLst>
                    <a:ext uri="{FF2B5EF4-FFF2-40B4-BE49-F238E27FC236}">
                      <a16:creationId xmlns:a16="http://schemas.microsoft.com/office/drawing/2014/main" id="{1797A202-95A9-4373-ADC5-E55D99416C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478451" y="5389001"/>
                  <a:ext cx="865336" cy="311822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Shared Services Management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and Delivery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4" name="Text Box 70">
                  <a:extLst>
                    <a:ext uri="{FF2B5EF4-FFF2-40B4-BE49-F238E27FC236}">
                      <a16:creationId xmlns:a16="http://schemas.microsoft.com/office/drawing/2014/main" id="{E62EE062-7850-4A90-B8C1-E72E31EF7F0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70899" y="5389002"/>
                  <a:ext cx="786851" cy="324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Accommodation Planning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and Strategy</a:t>
                  </a:r>
                  <a:br>
                    <a:rPr lang="en-AU" sz="750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3" name="Text Box 70">
                  <a:extLst>
                    <a:ext uri="{FF2B5EF4-FFF2-40B4-BE49-F238E27FC236}">
                      <a16:creationId xmlns:a16="http://schemas.microsoft.com/office/drawing/2014/main" id="{94DC7A26-EC09-4CC9-AD5A-55ACCB231B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26740" y="5389008"/>
                  <a:ext cx="569827" cy="324000"/>
                </a:xfrm>
                <a:prstGeom prst="rect">
                  <a:avLst/>
                </a:prstGeom>
                <a:solidFill>
                  <a:schemeClr val="accent6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36000" tIns="36000" rIns="36000" bIns="36000" anchor="ctr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4554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91080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366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18216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2770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324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81878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364321" algn="l" defTabSz="1091080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Commercial and </a:t>
                  </a:r>
                  <a:b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</a:br>
                  <a:r>
                    <a:rPr lang="en-AU" sz="750" b="1" dirty="0">
                      <a:solidFill>
                        <a:srgbClr val="FFFFFF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rPr>
                    <a:t>Corporate </a:t>
                  </a:r>
                </a:p>
                <a:p>
                  <a:endParaRPr lang="en-AU" sz="750" dirty="0">
                    <a:effectLst/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85" name="Text Box 70">
                <a:extLst>
                  <a:ext uri="{FF2B5EF4-FFF2-40B4-BE49-F238E27FC236}">
                    <a16:creationId xmlns:a16="http://schemas.microsoft.com/office/drawing/2014/main" id="{D5DF55B9-E33A-4FD4-A432-7B05E4D351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16003" y="4833371"/>
                <a:ext cx="1277558" cy="324000"/>
              </a:xfrm>
              <a:prstGeom prst="rect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rot="0" vert="horz" wrap="square" lIns="36000" tIns="36000" rIns="36000" bIns="36000" anchor="ctr" anchorCtr="0" upright="1">
                <a:noAutofit/>
              </a:bodyPr>
              <a:lstStyle>
                <a:defPPr>
                  <a:defRPr lang="en-US"/>
                </a:defPPr>
                <a:lvl1pPr marL="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554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91080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366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18216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72770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7324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81878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364321" algn="l" defTabSz="1091080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75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rPr>
                  <a:t>Strategic Accommodation Management</a:t>
                </a:r>
              </a:p>
              <a:p>
                <a:endParaRPr lang="en-AU" sz="750" dirty="0">
                  <a:effectLst/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9" name="Text Box 70">
              <a:extLst>
                <a:ext uri="{FF2B5EF4-FFF2-40B4-BE49-F238E27FC236}">
                  <a16:creationId xmlns:a16="http://schemas.microsoft.com/office/drawing/2014/main" id="{DFA5D711-CB71-495C-A26D-BBDB7E984E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46840" y="4782745"/>
              <a:ext cx="1186366" cy="440462"/>
            </a:xfrm>
            <a:prstGeom prst="rect">
              <a:avLst/>
            </a:prstGeom>
            <a:solidFill>
              <a:schemeClr val="accent6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 upright="1">
              <a:noAutofit/>
            </a:bodyPr>
            <a:lstStyle>
              <a:defPPr>
                <a:defRPr lang="en-US"/>
              </a:defPPr>
              <a:lvl1pPr marL="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4554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91080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366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8216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2770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7324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81878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364321" algn="l" defTabSz="1091080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750" b="1" dirty="0">
                  <a:solidFill>
                    <a:srgbClr val="FFFFFF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Engagement and Business Development</a:t>
              </a:r>
            </a:p>
            <a:p>
              <a:endParaRPr lang="en-AU" sz="750" dirty="0"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E0FAE7A-55F4-473B-998A-412ACB9DF4EA}"/>
              </a:ext>
            </a:extLst>
          </p:cNvPr>
          <p:cNvCxnSpPr>
            <a:cxnSpLocks/>
            <a:stCxn id="207" idx="2"/>
            <a:endCxn id="182" idx="1"/>
          </p:cNvCxnSpPr>
          <p:nvPr/>
        </p:nvCxnSpPr>
        <p:spPr>
          <a:xfrm rot="16200000" flipH="1">
            <a:off x="4295792" y="3645769"/>
            <a:ext cx="847252" cy="356849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4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F colours">
      <a:dk1>
        <a:sysClr val="windowText" lastClr="000000"/>
      </a:dk1>
      <a:lt1>
        <a:sysClr val="window" lastClr="FFFFFF"/>
      </a:lt1>
      <a:dk2>
        <a:srgbClr val="201547"/>
      </a:dk2>
      <a:lt2>
        <a:srgbClr val="D9D9D6"/>
      </a:lt2>
      <a:accent1>
        <a:srgbClr val="0063A6"/>
      </a:accent1>
      <a:accent2>
        <a:srgbClr val="00497A"/>
      </a:accent2>
      <a:accent3>
        <a:srgbClr val="749CC9"/>
      </a:accent3>
      <a:accent4>
        <a:srgbClr val="0072CE"/>
      </a:accent4>
      <a:accent5>
        <a:srgbClr val="009CDE"/>
      </a:accent5>
      <a:accent6>
        <a:srgbClr val="8A2A2B"/>
      </a:accent6>
      <a:hlink>
        <a:srgbClr val="53565A"/>
      </a:hlink>
      <a:folHlink>
        <a:srgbClr val="8A2A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422</Words>
  <Application>Microsoft Office PowerPoint</Application>
  <PresentationFormat>A3 Paper (297x420 mm)</PresentationFormat>
  <Paragraphs>132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Department of Treasury and Finance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Steain</dc:creator>
  <cp:lastModifiedBy>Deidre Steain (DTF)</cp:lastModifiedBy>
  <cp:revision>769</cp:revision>
  <cp:lastPrinted>2019-07-15T07:00:51Z</cp:lastPrinted>
  <dcterms:created xsi:type="dcterms:W3CDTF">2014-06-27T01:28:31Z</dcterms:created>
  <dcterms:modified xsi:type="dcterms:W3CDTF">2020-02-17T04:23:53Z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a1260af4-41c8-436f-b105-fc027a9dec8a</vt:lpwstr>
  </property>
  <property fmtid="{D5CDD505-2E9C-101B-9397-08002B2CF9AE}" pid="3" name="PSPFClassification">
    <vt:lpwstr>Do Not Mark</vt:lpwstr>
  </property>
  <property fmtid="{D5CDD505-2E9C-101B-9397-08002B2CF9AE}" pid="4" name="Classification">
    <vt:lpwstr>Do Not Mark</vt:lpwstr>
  </property>
  <property fmtid="{D5CDD505-2E9C-101B-9397-08002B2CF9AE}" pid="5" name="MSIP_Label_bb4ee517-5ca4-4fff-98d2-ed4f906edd6d_Enabled">
    <vt:lpwstr>True</vt:lpwstr>
  </property>
  <property fmtid="{D5CDD505-2E9C-101B-9397-08002B2CF9AE}" pid="6" name="MSIP_Label_bb4ee517-5ca4-4fff-98d2-ed4f906edd6d_SiteId">
    <vt:lpwstr>722ea0be-3e1c-4b11-ad6f-9401d6856e24</vt:lpwstr>
  </property>
  <property fmtid="{D5CDD505-2E9C-101B-9397-08002B2CF9AE}" pid="7" name="MSIP_Label_bb4ee517-5ca4-4fff-98d2-ed4f906edd6d_Owner">
    <vt:lpwstr>Deidre.Steain@dtf.vic.gov.au</vt:lpwstr>
  </property>
  <property fmtid="{D5CDD505-2E9C-101B-9397-08002B2CF9AE}" pid="8" name="MSIP_Label_bb4ee517-5ca4-4fff-98d2-ed4f906edd6d_SetDate">
    <vt:lpwstr>2019-06-27T23:02:48.7519892Z</vt:lpwstr>
  </property>
  <property fmtid="{D5CDD505-2E9C-101B-9397-08002B2CF9AE}" pid="9" name="MSIP_Label_bb4ee517-5ca4-4fff-98d2-ed4f906edd6d_Name">
    <vt:lpwstr>DoNotMark</vt:lpwstr>
  </property>
  <property fmtid="{D5CDD505-2E9C-101B-9397-08002B2CF9AE}" pid="10" name="MSIP_Label_bb4ee517-5ca4-4fff-98d2-ed4f906edd6d_Application">
    <vt:lpwstr>Microsoft Azure Information Protection</vt:lpwstr>
  </property>
  <property fmtid="{D5CDD505-2E9C-101B-9397-08002B2CF9AE}" pid="11" name="MSIP_Label_bb4ee517-5ca4-4fff-98d2-ed4f906edd6d_Extended_MSFT_Method">
    <vt:lpwstr>Manual</vt:lpwstr>
  </property>
  <property fmtid="{D5CDD505-2E9C-101B-9397-08002B2CF9AE}" pid="12" name="Sensitivity">
    <vt:lpwstr>DoNotMark</vt:lpwstr>
  </property>
</Properties>
</file>