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716" r:id="rId3"/>
    <p:sldMasterId id="2147483769" r:id="rId4"/>
  </p:sldMasterIdLst>
  <p:notesMasterIdLst>
    <p:notesMasterId r:id="rId50"/>
  </p:notesMasterIdLst>
  <p:handoutMasterIdLst>
    <p:handoutMasterId r:id="rId51"/>
  </p:handoutMasterIdLst>
  <p:sldIdLst>
    <p:sldId id="256" r:id="rId5"/>
    <p:sldId id="467" r:id="rId6"/>
    <p:sldId id="468" r:id="rId7"/>
    <p:sldId id="2627" r:id="rId8"/>
    <p:sldId id="2625" r:id="rId9"/>
    <p:sldId id="458" r:id="rId10"/>
    <p:sldId id="2617" r:id="rId11"/>
    <p:sldId id="2634" r:id="rId12"/>
    <p:sldId id="473" r:id="rId13"/>
    <p:sldId id="2658" r:id="rId14"/>
    <p:sldId id="463" r:id="rId15"/>
    <p:sldId id="421" r:id="rId16"/>
    <p:sldId id="469" r:id="rId17"/>
    <p:sldId id="2631" r:id="rId18"/>
    <p:sldId id="2662" r:id="rId19"/>
    <p:sldId id="2636" r:id="rId20"/>
    <p:sldId id="2638" r:id="rId21"/>
    <p:sldId id="2628" r:id="rId22"/>
    <p:sldId id="2663" r:id="rId23"/>
    <p:sldId id="269" r:id="rId24"/>
    <p:sldId id="2657" r:id="rId25"/>
    <p:sldId id="2656" r:id="rId26"/>
    <p:sldId id="272" r:id="rId27"/>
    <p:sldId id="2642" r:id="rId28"/>
    <p:sldId id="263" r:id="rId29"/>
    <p:sldId id="2647" r:id="rId30"/>
    <p:sldId id="2648" r:id="rId31"/>
    <p:sldId id="2643" r:id="rId32"/>
    <p:sldId id="264" r:id="rId33"/>
    <p:sldId id="2616" r:id="rId34"/>
    <p:sldId id="465" r:id="rId35"/>
    <p:sldId id="2654" r:id="rId36"/>
    <p:sldId id="400" r:id="rId37"/>
    <p:sldId id="2653" r:id="rId38"/>
    <p:sldId id="265" r:id="rId39"/>
    <p:sldId id="2659" r:id="rId40"/>
    <p:sldId id="2646" r:id="rId41"/>
    <p:sldId id="2649" r:id="rId42"/>
    <p:sldId id="268" r:id="rId43"/>
    <p:sldId id="413" r:id="rId44"/>
    <p:sldId id="2655" r:id="rId45"/>
    <p:sldId id="2645" r:id="rId46"/>
    <p:sldId id="2629" r:id="rId47"/>
    <p:sldId id="395" r:id="rId48"/>
    <p:sldId id="2618" r:id="rId49"/>
  </p:sldIdLst>
  <p:sldSz cx="12192000" cy="6858000"/>
  <p:notesSz cx="6858000" cy="9144000"/>
  <p:embeddedFontLst>
    <p:embeddedFont>
      <p:font typeface="Segoe UI" panose="020B0502040204020203" pitchFamily="34" charset="0"/>
      <p:regular r:id="rId52"/>
      <p:bold r:id="rId53"/>
      <p:italic r:id="rId54"/>
      <p:boldItalic r:id="rId55"/>
    </p:embeddedFont>
    <p:embeddedFont>
      <p:font typeface="VIC" panose="00000500000000000000" pitchFamily="50" charset="0"/>
      <p:regular r:id="rId56"/>
      <p:bold r:id="rId57"/>
      <p:italic r:id="rId58"/>
      <p:boldItalic r:id="rId59"/>
    </p:embeddedFont>
    <p:embeddedFont>
      <p:font typeface="VIC SemiBold" panose="00000700000000000000" pitchFamily="50" charset="0"/>
      <p:bold r:id="rId60"/>
    </p:embeddedFont>
    <p:embeddedFont>
      <p:font typeface="VIC-regular" panose="00000500000000000000" pitchFamily="50" charset="0"/>
      <p:regular r:id="rId61"/>
    </p:embeddedFont>
    <p:embeddedFont>
      <p:font typeface="VIC-regular" panose="00000500000000000000" pitchFamily="50"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B97046-91BB-4DD6-B46C-C435E2CA6526}">
          <p14:sldIdLst>
            <p14:sldId id="256"/>
            <p14:sldId id="467"/>
            <p14:sldId id="468"/>
            <p14:sldId id="2627"/>
            <p14:sldId id="2625"/>
            <p14:sldId id="458"/>
            <p14:sldId id="2617"/>
            <p14:sldId id="2634"/>
            <p14:sldId id="473"/>
            <p14:sldId id="2658"/>
            <p14:sldId id="463"/>
            <p14:sldId id="421"/>
            <p14:sldId id="469"/>
            <p14:sldId id="2631"/>
            <p14:sldId id="2662"/>
            <p14:sldId id="2636"/>
            <p14:sldId id="2638"/>
            <p14:sldId id="2628"/>
            <p14:sldId id="2663"/>
          </p14:sldIdLst>
        </p14:section>
        <p14:section name="Appendices" id="{0FB9CF74-4029-4E1E-BA76-4BA33A19D52B}">
          <p14:sldIdLst>
            <p14:sldId id="269"/>
            <p14:sldId id="2657"/>
            <p14:sldId id="2656"/>
            <p14:sldId id="272"/>
            <p14:sldId id="2642"/>
            <p14:sldId id="263"/>
            <p14:sldId id="2647"/>
            <p14:sldId id="2648"/>
            <p14:sldId id="2643"/>
            <p14:sldId id="264"/>
            <p14:sldId id="2616"/>
            <p14:sldId id="465"/>
            <p14:sldId id="2654"/>
            <p14:sldId id="400"/>
            <p14:sldId id="2653"/>
            <p14:sldId id="265"/>
            <p14:sldId id="2659"/>
            <p14:sldId id="2646"/>
            <p14:sldId id="2649"/>
            <p14:sldId id="268"/>
            <p14:sldId id="413"/>
            <p14:sldId id="2655"/>
            <p14:sldId id="2645"/>
            <p14:sldId id="2629"/>
            <p14:sldId id="395"/>
            <p14:sldId id="26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D0F205-DE43-A6BF-3585-F469E2507853}" name="Paul Donegan (DTF)" initials="PD" userId="S::paul.donegan@dtf.vic.gov.au::182582cb-0d55-4486-bfa5-19d62d21bfcd" providerId="AD"/>
  <p188:author id="{59CD8C26-3350-9333-8A5B-AF53769374DD}" name="Colin Chen (DTF)" initials="CC" userId="S::colin.chen@dtf.vic.gov.au::fbdeb174-b7d5-4c50-b4c8-b3313ca8ba1d" providerId="AD"/>
  <p188:author id="{509A4C85-B886-3A77-77C9-D6E1B7F04A6B}" name="Sharon E Oxlade (DTF)" initials="SEO(" userId="S::Sharon.Oxlade@dtf.vic.gov.au::958c9cc1-9258-49d0-8510-5524f334288f" providerId="AD"/>
  <p188:author id="{7BD09DC6-793F-445C-2532-E167FEE326D9}" name="Matt Donoghue (DTF)" initials="MD" userId="S::matt.donoghue@dtf.vic.gov.au::468047cf-88a9-46c1-81cf-3bdb0d405be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FB8E6"/>
    <a:srgbClr val="0072CE"/>
    <a:srgbClr val="FFC000"/>
    <a:srgbClr val="CBD5ED"/>
    <a:srgbClr val="7895A4"/>
    <a:srgbClr val="D1D3D4"/>
    <a:srgbClr val="C2EBFA"/>
    <a:srgbClr val="232B3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67485" autoAdjust="0"/>
  </p:normalViewPr>
  <p:slideViewPr>
    <p:cSldViewPr snapToGrid="0" showGuides="1">
      <p:cViewPr varScale="1">
        <p:scale>
          <a:sx n="88" d="100"/>
          <a:sy n="88" d="100"/>
        </p:scale>
        <p:origin x="1356"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file:///\\internal.vic.gov.au\DTF\HomeDirs1\vicussw\Desktop\Social%20Policy%20Reform\EIIF\Work%20docs%20and%20presentations\Presentations\Illustrative%20Bubble%20Diagram.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vicgov-my.sharepoint.com/personal/william_armstrong_dtf_vic_gov_au/Documents/Doughnut%20diagram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icgov-my.sharepoint.com/personal/william_armstrong_dtf_vic_gov_au/Documents/Doughnut%20diagram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061127200544259E-2"/>
          <c:y val="5.015550291488699E-2"/>
          <c:w val="0.92502395603342702"/>
          <c:h val="0.80153849478063555"/>
        </c:manualLayout>
      </c:layout>
      <c:bubbleChart>
        <c:varyColors val="0"/>
        <c:ser>
          <c:idx val="0"/>
          <c:order val="0"/>
          <c:tx>
            <c:strRef>
              <c:f>Sheet1!$D$2</c:f>
              <c:strCache>
                <c:ptCount val="1"/>
                <c:pt idx="0">
                  <c:v>Outcomes</c:v>
                </c:pt>
              </c:strCache>
            </c:strRef>
          </c:tx>
          <c:spPr>
            <a:solidFill>
              <a:srgbClr val="00B050">
                <a:alpha val="50196"/>
              </a:srgbClr>
            </a:solidFill>
            <a:ln>
              <a:noFill/>
            </a:ln>
            <a:effectLst/>
          </c:spPr>
          <c:invertIfNegative val="0"/>
          <c:xVal>
            <c:numRef>
              <c:f>Sheet1!$G$3:$G$23</c:f>
              <c:numCache>
                <c:formatCode>0.000</c:formatCode>
                <c:ptCount val="21"/>
                <c:pt idx="0">
                  <c:v>0.25622008620261427</c:v>
                </c:pt>
                <c:pt idx="1">
                  <c:v>0.4</c:v>
                </c:pt>
                <c:pt idx="2">
                  <c:v>1.1870507853945285</c:v>
                </c:pt>
                <c:pt idx="3">
                  <c:v>0.45</c:v>
                </c:pt>
                <c:pt idx="4">
                  <c:v>0.79</c:v>
                </c:pt>
                <c:pt idx="5">
                  <c:v>0.97</c:v>
                </c:pt>
                <c:pt idx="6">
                  <c:v>1.77</c:v>
                </c:pt>
                <c:pt idx="7">
                  <c:v>1.3599999999999999</c:v>
                </c:pt>
                <c:pt idx="8">
                  <c:v>1.79</c:v>
                </c:pt>
                <c:pt idx="9">
                  <c:v>1.35</c:v>
                </c:pt>
                <c:pt idx="10">
                  <c:v>2.2999999999999998</c:v>
                </c:pt>
                <c:pt idx="11">
                  <c:v>1.08</c:v>
                </c:pt>
                <c:pt idx="12">
                  <c:v>1.06</c:v>
                </c:pt>
                <c:pt idx="13">
                  <c:v>1.56</c:v>
                </c:pt>
                <c:pt idx="14">
                  <c:v>0.85</c:v>
                </c:pt>
                <c:pt idx="15">
                  <c:v>0.3</c:v>
                </c:pt>
                <c:pt idx="16">
                  <c:v>1.72</c:v>
                </c:pt>
                <c:pt idx="17">
                  <c:v>1.43</c:v>
                </c:pt>
                <c:pt idx="18">
                  <c:v>1.29</c:v>
                </c:pt>
                <c:pt idx="19">
                  <c:v>1.33</c:v>
                </c:pt>
                <c:pt idx="20">
                  <c:v>0.98</c:v>
                </c:pt>
              </c:numCache>
            </c:numRef>
          </c:xVal>
          <c:yVal>
            <c:numRef>
              <c:f>Sheet1!$D$3:$D$23</c:f>
              <c:numCache>
                <c:formatCode>General</c:formatCode>
                <c:ptCount val="21"/>
                <c:pt idx="0">
                  <c:v>7.9</c:v>
                </c:pt>
                <c:pt idx="1">
                  <c:v>8.5</c:v>
                </c:pt>
                <c:pt idx="2">
                  <c:v>7.7</c:v>
                </c:pt>
                <c:pt idx="3">
                  <c:v>8.1</c:v>
                </c:pt>
                <c:pt idx="4">
                  <c:v>8.5</c:v>
                </c:pt>
                <c:pt idx="5">
                  <c:v>5</c:v>
                </c:pt>
                <c:pt idx="6">
                  <c:v>8</c:v>
                </c:pt>
                <c:pt idx="7">
                  <c:v>8</c:v>
                </c:pt>
                <c:pt idx="8">
                  <c:v>6</c:v>
                </c:pt>
                <c:pt idx="9">
                  <c:v>6</c:v>
                </c:pt>
                <c:pt idx="10">
                  <c:v>8.5</c:v>
                </c:pt>
                <c:pt idx="11">
                  <c:v>8.3000000000000007</c:v>
                </c:pt>
                <c:pt idx="12">
                  <c:v>7</c:v>
                </c:pt>
                <c:pt idx="13">
                  <c:v>6</c:v>
                </c:pt>
                <c:pt idx="14">
                  <c:v>7.22</c:v>
                </c:pt>
                <c:pt idx="15">
                  <c:v>8.4</c:v>
                </c:pt>
                <c:pt idx="16">
                  <c:v>7.23</c:v>
                </c:pt>
                <c:pt idx="17">
                  <c:v>8.5</c:v>
                </c:pt>
                <c:pt idx="18">
                  <c:v>7.18</c:v>
                </c:pt>
                <c:pt idx="19">
                  <c:v>7.76</c:v>
                </c:pt>
                <c:pt idx="20">
                  <c:v>8.5300000000000011</c:v>
                </c:pt>
              </c:numCache>
            </c:numRef>
          </c:yVal>
          <c:bubbleSize>
            <c:numRef>
              <c:f>Sheet1!$H$3:$H$23</c:f>
              <c:numCache>
                <c:formatCode>General</c:formatCode>
                <c:ptCount val="21"/>
                <c:pt idx="0">
                  <c:v>5600</c:v>
                </c:pt>
                <c:pt idx="1">
                  <c:v>4788</c:v>
                </c:pt>
                <c:pt idx="2">
                  <c:v>3000</c:v>
                </c:pt>
                <c:pt idx="3">
                  <c:v>12000</c:v>
                </c:pt>
                <c:pt idx="4">
                  <c:v>9268</c:v>
                </c:pt>
                <c:pt idx="5">
                  <c:v>400</c:v>
                </c:pt>
                <c:pt idx="6">
                  <c:v>350</c:v>
                </c:pt>
                <c:pt idx="7">
                  <c:v>2500</c:v>
                </c:pt>
                <c:pt idx="8">
                  <c:v>20</c:v>
                </c:pt>
                <c:pt idx="9">
                  <c:v>32000</c:v>
                </c:pt>
                <c:pt idx="10">
                  <c:v>500</c:v>
                </c:pt>
                <c:pt idx="11">
                  <c:v>4500</c:v>
                </c:pt>
                <c:pt idx="12">
                  <c:v>70000</c:v>
                </c:pt>
                <c:pt idx="13">
                  <c:v>2600</c:v>
                </c:pt>
                <c:pt idx="14">
                  <c:v>18846</c:v>
                </c:pt>
                <c:pt idx="15">
                  <c:v>1000</c:v>
                </c:pt>
                <c:pt idx="16">
                  <c:v>25000</c:v>
                </c:pt>
                <c:pt idx="17">
                  <c:v>19536</c:v>
                </c:pt>
                <c:pt idx="18">
                  <c:v>14808</c:v>
                </c:pt>
                <c:pt idx="19">
                  <c:v>24864</c:v>
                </c:pt>
                <c:pt idx="20">
                  <c:v>5739</c:v>
                </c:pt>
              </c:numCache>
            </c:numRef>
          </c:bubbleSize>
          <c:bubble3D val="0"/>
          <c:extLst>
            <c:ext xmlns:c16="http://schemas.microsoft.com/office/drawing/2014/chart" uri="{C3380CC4-5D6E-409C-BE32-E72D297353CC}">
              <c16:uniqueId val="{00000000-EB5B-4F40-A249-BC500E6DB193}"/>
            </c:ext>
          </c:extLst>
        </c:ser>
        <c:dLbls>
          <c:showLegendKey val="0"/>
          <c:showVal val="0"/>
          <c:showCatName val="0"/>
          <c:showSerName val="0"/>
          <c:showPercent val="0"/>
          <c:showBubbleSize val="0"/>
        </c:dLbls>
        <c:bubbleScale val="100"/>
        <c:showNegBubbles val="0"/>
        <c:axId val="1515605920"/>
        <c:axId val="1515610840"/>
      </c:bubbleChart>
      <c:valAx>
        <c:axId val="1515605920"/>
        <c:scaling>
          <c:orientation val="minMax"/>
          <c:max val="3"/>
          <c:min val="0"/>
        </c:scaling>
        <c:delete val="1"/>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AU" sz="1200" b="1" dirty="0">
                    <a:solidFill>
                      <a:sysClr val="windowText" lastClr="000000"/>
                    </a:solidFill>
                  </a:rPr>
                  <a:t>System impacts ($Avoided Cost</a:t>
                </a:r>
                <a:r>
                  <a:rPr lang="en-AU" sz="1200" b="1" baseline="0" dirty="0">
                    <a:solidFill>
                      <a:sysClr val="windowText" lastClr="000000"/>
                    </a:solidFill>
                  </a:rPr>
                  <a:t>/output funding)</a:t>
                </a:r>
                <a:endParaRPr lang="en-AU" sz="1200" b="1" dirty="0">
                  <a:solidFill>
                    <a:sysClr val="windowText" lastClr="000000"/>
                  </a:solidFill>
                </a:endParaRPr>
              </a:p>
            </c:rich>
          </c:tx>
          <c:layout>
            <c:manualLayout>
              <c:xMode val="edge"/>
              <c:yMode val="edge"/>
              <c:x val="0.25671127708742436"/>
              <c:y val="0.91091848420344335"/>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crossAx val="1515610840"/>
        <c:crosses val="autoZero"/>
        <c:crossBetween val="midCat"/>
        <c:majorUnit val="1"/>
      </c:valAx>
      <c:valAx>
        <c:axId val="1515610840"/>
        <c:scaling>
          <c:orientation val="minMax"/>
          <c:max val="9"/>
          <c:min val="4.5"/>
        </c:scaling>
        <c:delete val="1"/>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AU" sz="1100" b="1" dirty="0">
                    <a:solidFill>
                      <a:sysClr val="windowText" lastClr="000000"/>
                    </a:solidFill>
                  </a:rPr>
                  <a:t>Outcomes assessment</a:t>
                </a:r>
              </a:p>
            </c:rich>
          </c:tx>
          <c:layout>
            <c:manualLayout>
              <c:xMode val="edge"/>
              <c:yMode val="edge"/>
              <c:x val="1.1012974186653909E-2"/>
              <c:y val="0.25356433465537431"/>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crossAx val="15156059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6571941399549734"/>
          <c:y val="0.10820336333161969"/>
          <c:w val="0.58333333333333337"/>
          <c:h val="0.89988623435722415"/>
        </c:manualLayout>
      </c:layout>
      <c:doughnutChart>
        <c:varyColors val="1"/>
        <c:ser>
          <c:idx val="1"/>
          <c:order val="1"/>
          <c:tx>
            <c:v>Series 2</c:v>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0422-4619-8324-B1CC511A5DC0}"/>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0422-4619-8324-B1CC511A5DC0}"/>
              </c:ext>
            </c:extLst>
          </c:dPt>
          <c:val>
            <c:numRef>
              <c:f>Sheet1!$C$22:$D$22</c:f>
              <c:numCache>
                <c:formatCode>0.000,,</c:formatCode>
                <c:ptCount val="2"/>
                <c:pt idx="0">
                  <c:v>77683211.528121859</c:v>
                </c:pt>
                <c:pt idx="1">
                  <c:v>22593086.591047548</c:v>
                </c:pt>
              </c:numCache>
            </c:numRef>
          </c:val>
          <c:extLst>
            <c:ext xmlns:c16="http://schemas.microsoft.com/office/drawing/2014/chart" uri="{C3380CC4-5D6E-409C-BE32-E72D297353CC}">
              <c16:uniqueId val="{00000004-0422-4619-8324-B1CC511A5DC0}"/>
            </c:ext>
          </c:extLst>
        </c:ser>
        <c:dLbls>
          <c:showLegendKey val="0"/>
          <c:showVal val="0"/>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6-0422-4619-8324-B1CC511A5DC0}"/>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8-0422-4619-8324-B1CC511A5DC0}"/>
                    </c:ext>
                  </c:extLst>
                </c:dPt>
                <c:val>
                  <c:numRef>
                    <c:extLst>
                      <c:ext uri="{02D57815-91ED-43cb-92C2-25804820EDAC}">
                        <c15:formulaRef>
                          <c15:sqref>Sheet1!$C$7:$D$7</c15:sqref>
                        </c15:formulaRef>
                      </c:ext>
                    </c:extLst>
                    <c:numCache>
                      <c:formatCode>0.000,,</c:formatCode>
                      <c:ptCount val="2"/>
                      <c:pt idx="0">
                        <c:v>118847426.07014573</c:v>
                      </c:pt>
                      <c:pt idx="1">
                        <c:v>69382845.372821987</c:v>
                      </c:pt>
                    </c:numCache>
                  </c:numRef>
                </c:val>
                <c:extLst>
                  <c:ext xmlns:c16="http://schemas.microsoft.com/office/drawing/2014/chart" uri="{C3380CC4-5D6E-409C-BE32-E72D297353CC}">
                    <c16:uniqueId val="{00000009-0422-4619-8324-B1CC511A5DC0}"/>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2"/>
          <c:order val="2"/>
          <c:tx>
            <c:v>Series 3</c:v>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F38D-4A08-ABB9-1F2134FC6D76}"/>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F38D-4A08-ABB9-1F2134FC6D76}"/>
              </c:ext>
            </c:extLst>
          </c:dPt>
          <c:val>
            <c:numRef>
              <c:f>Sheet1!$C$44:$D$44</c:f>
              <c:numCache>
                <c:formatCode>0.000,,</c:formatCode>
                <c:ptCount val="2"/>
                <c:pt idx="0">
                  <c:v>143161094.85842669</c:v>
                </c:pt>
                <c:pt idx="1">
                  <c:v>25010921.91303806</c:v>
                </c:pt>
              </c:numCache>
            </c:numRef>
          </c:val>
          <c:extLst>
            <c:ext xmlns:c16="http://schemas.microsoft.com/office/drawing/2014/chart" uri="{C3380CC4-5D6E-409C-BE32-E72D297353CC}">
              <c16:uniqueId val="{00000004-F38D-4A08-ABB9-1F2134FC6D76}"/>
            </c:ext>
          </c:extLst>
        </c:ser>
        <c:dLbls>
          <c:showLegendKey val="0"/>
          <c:showVal val="0"/>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6-F38D-4A08-ABB9-1F2134FC6D76}"/>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8-F38D-4A08-ABB9-1F2134FC6D76}"/>
                    </c:ext>
                  </c:extLst>
                </c:dPt>
                <c:val>
                  <c:numRef>
                    <c:extLst>
                      <c:ext uri="{02D57815-91ED-43cb-92C2-25804820EDAC}">
                        <c15:formulaRef>
                          <c15:sqref>Sheet1!$C$7:$D$7</c15:sqref>
                        </c15:formulaRef>
                      </c:ext>
                    </c:extLst>
                    <c:numCache>
                      <c:formatCode>0.000,,</c:formatCode>
                      <c:ptCount val="2"/>
                      <c:pt idx="0">
                        <c:v>118847426.07014573</c:v>
                      </c:pt>
                      <c:pt idx="1">
                        <c:v>69382845.372821987</c:v>
                      </c:pt>
                    </c:numCache>
                  </c:numRef>
                </c:val>
                <c:extLst>
                  <c:ext xmlns:c16="http://schemas.microsoft.com/office/drawing/2014/chart" uri="{C3380CC4-5D6E-409C-BE32-E72D297353CC}">
                    <c16:uniqueId val="{00000009-F38D-4A08-ABB9-1F2134FC6D76}"/>
                  </c:ext>
                </c:extLst>
              </c15:ser>
            </c15:filteredPieSeries>
            <c15:filteredPieSeries>
              <c15:ser>
                <c:idx val="1"/>
                <c:order val="1"/>
                <c:tx>
                  <c:v>Series 2</c:v>
                </c:tx>
                <c:dPt>
                  <c:idx val="0"/>
                  <c:bubble3D val="0"/>
                  <c:spPr>
                    <a:solidFill>
                      <a:schemeClr val="accent1">
                        <a:shade val="76000"/>
                      </a:schemeClr>
                    </a:solidFill>
                    <a:ln w="19050">
                      <a:solidFill>
                        <a:schemeClr val="lt1"/>
                      </a:solidFill>
                    </a:ln>
                    <a:effectLst/>
                  </c:spPr>
                  <c:extLst xmlns:c15="http://schemas.microsoft.com/office/drawing/2012/chart">
                    <c:ext xmlns:c16="http://schemas.microsoft.com/office/drawing/2014/chart" uri="{C3380CC4-5D6E-409C-BE32-E72D297353CC}">
                      <c16:uniqueId val="{0000000B-F38D-4A08-ABB9-1F2134FC6D76}"/>
                    </c:ext>
                  </c:extLst>
                </c:dPt>
                <c:dPt>
                  <c:idx val="1"/>
                  <c:bubble3D val="0"/>
                  <c:spPr>
                    <a:solidFill>
                      <a:schemeClr val="accent1">
                        <a:tint val="77000"/>
                      </a:schemeClr>
                    </a:solidFill>
                    <a:ln w="19050">
                      <a:solidFill>
                        <a:schemeClr val="lt1"/>
                      </a:solidFill>
                    </a:ln>
                    <a:effectLst/>
                  </c:spPr>
                  <c:extLst xmlns:c15="http://schemas.microsoft.com/office/drawing/2012/chart">
                    <c:ext xmlns:c16="http://schemas.microsoft.com/office/drawing/2014/chart" uri="{C3380CC4-5D6E-409C-BE32-E72D297353CC}">
                      <c16:uniqueId val="{0000000D-F38D-4A08-ABB9-1F2134FC6D76}"/>
                    </c:ext>
                  </c:extLst>
                </c:dPt>
                <c:val>
                  <c:numRef>
                    <c:extLst xmlns:c15="http://schemas.microsoft.com/office/drawing/2012/chart">
                      <c:ext xmlns:c15="http://schemas.microsoft.com/office/drawing/2012/chart" uri="{02D57815-91ED-43cb-92C2-25804820EDAC}">
                        <c15:formulaRef>
                          <c15:sqref>Sheet1!$C$22:$D$22</c15:sqref>
                        </c15:formulaRef>
                      </c:ext>
                    </c:extLst>
                    <c:numCache>
                      <c:formatCode>0.000,,</c:formatCode>
                      <c:ptCount val="2"/>
                      <c:pt idx="0">
                        <c:v>77683211.528121859</c:v>
                      </c:pt>
                      <c:pt idx="1">
                        <c:v>22593086.591047548</c:v>
                      </c:pt>
                    </c:numCache>
                  </c:numRef>
                </c:val>
                <c:extLst xmlns:c15="http://schemas.microsoft.com/office/drawing/2012/chart">
                  <c:ext xmlns:c16="http://schemas.microsoft.com/office/drawing/2014/chart" uri="{C3380CC4-5D6E-409C-BE32-E72D297353CC}">
                    <c16:uniqueId val="{0000000E-F38D-4A08-ABB9-1F2134FC6D76}"/>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2"/>
                </a:solidFill>
                <a:latin typeface="+mn-lt"/>
                <a:ea typeface="+mn-ea"/>
                <a:cs typeface="+mn-cs"/>
              </a:defRPr>
            </a:pPr>
            <a:r>
              <a:rPr lang="en-AU" b="1">
                <a:solidFill>
                  <a:schemeClr val="tx2"/>
                </a:solidFill>
              </a:rPr>
              <a:t>Number of interventions</a:t>
            </a:r>
            <a:r>
              <a:rPr lang="en-AU" b="1" baseline="0">
                <a:solidFill>
                  <a:schemeClr val="tx2"/>
                </a:solidFill>
              </a:rPr>
              <a:t> each budget, split by modeller </a:t>
            </a:r>
            <a:endParaRPr lang="en-AU" b="1">
              <a:solidFill>
                <a:schemeClr val="tx2"/>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2"/>
              </a:solidFill>
              <a:latin typeface="+mn-lt"/>
              <a:ea typeface="+mn-ea"/>
              <a:cs typeface="+mn-cs"/>
            </a:defRPr>
          </a:pPr>
          <a:endParaRPr lang="en-US"/>
        </a:p>
      </c:txPr>
    </c:title>
    <c:autoTitleDeleted val="0"/>
    <c:plotArea>
      <c:layout/>
      <c:barChart>
        <c:barDir val="col"/>
        <c:grouping val="percentStacked"/>
        <c:varyColors val="0"/>
        <c:ser>
          <c:idx val="0"/>
          <c:order val="0"/>
          <c:tx>
            <c:strRef>
              <c:f>'[Chart in Microsoft PowerPoint]Sheet1'!$D$11</c:f>
              <c:strCache>
                <c:ptCount val="1"/>
                <c:pt idx="0">
                  <c:v>Department modelled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PowerPoint]Sheet1'!$E$10:$H$10</c:f>
              <c:strCache>
                <c:ptCount val="4"/>
                <c:pt idx="0">
                  <c:v>2021-22</c:v>
                </c:pt>
                <c:pt idx="1">
                  <c:v>2022-23</c:v>
                </c:pt>
                <c:pt idx="2">
                  <c:v>2023-24</c:v>
                </c:pt>
                <c:pt idx="3">
                  <c:v>2024-25</c:v>
                </c:pt>
              </c:strCache>
            </c:strRef>
          </c:cat>
          <c:val>
            <c:numRef>
              <c:f>'[Chart in Microsoft PowerPoint]Sheet1'!$E$11:$H$11</c:f>
              <c:numCache>
                <c:formatCode>0%</c:formatCode>
                <c:ptCount val="4"/>
                <c:pt idx="0">
                  <c:v>0.17647058823529413</c:v>
                </c:pt>
                <c:pt idx="1">
                  <c:v>0.23076923076923078</c:v>
                </c:pt>
                <c:pt idx="2">
                  <c:v>0.33333333333333331</c:v>
                </c:pt>
                <c:pt idx="3">
                  <c:v>0.45652173913043476</c:v>
                </c:pt>
              </c:numCache>
            </c:numRef>
          </c:val>
          <c:extLst>
            <c:ext xmlns:c16="http://schemas.microsoft.com/office/drawing/2014/chart" uri="{C3380CC4-5D6E-409C-BE32-E72D297353CC}">
              <c16:uniqueId val="{00000000-C97B-4AAD-9C7A-AD167D3E4B02}"/>
            </c:ext>
          </c:extLst>
        </c:ser>
        <c:ser>
          <c:idx val="1"/>
          <c:order val="1"/>
          <c:tx>
            <c:strRef>
              <c:f>'[Chart in Microsoft PowerPoint]Sheet1'!$D$12</c:f>
              <c:strCache>
                <c:ptCount val="1"/>
                <c:pt idx="0">
                  <c:v>Treasury modelled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PowerPoint]Sheet1'!$E$10:$H$10</c:f>
              <c:strCache>
                <c:ptCount val="4"/>
                <c:pt idx="0">
                  <c:v>2021-22</c:v>
                </c:pt>
                <c:pt idx="1">
                  <c:v>2022-23</c:v>
                </c:pt>
                <c:pt idx="2">
                  <c:v>2023-24</c:v>
                </c:pt>
                <c:pt idx="3">
                  <c:v>2024-25</c:v>
                </c:pt>
              </c:strCache>
            </c:strRef>
          </c:cat>
          <c:val>
            <c:numRef>
              <c:f>'[Chart in Microsoft PowerPoint]Sheet1'!$E$12:$H$12</c:f>
              <c:numCache>
                <c:formatCode>0%</c:formatCode>
                <c:ptCount val="4"/>
                <c:pt idx="0">
                  <c:v>0.82352941176470584</c:v>
                </c:pt>
                <c:pt idx="1">
                  <c:v>0.76923076923076927</c:v>
                </c:pt>
                <c:pt idx="2">
                  <c:v>0.66666666666666663</c:v>
                </c:pt>
                <c:pt idx="3">
                  <c:v>0.54347826086956519</c:v>
                </c:pt>
              </c:numCache>
            </c:numRef>
          </c:val>
          <c:extLst>
            <c:ext xmlns:c16="http://schemas.microsoft.com/office/drawing/2014/chart" uri="{C3380CC4-5D6E-409C-BE32-E72D297353CC}">
              <c16:uniqueId val="{00000001-C97B-4AAD-9C7A-AD167D3E4B02}"/>
            </c:ext>
          </c:extLst>
        </c:ser>
        <c:dLbls>
          <c:showLegendKey val="0"/>
          <c:showVal val="0"/>
          <c:showCatName val="0"/>
          <c:showSerName val="0"/>
          <c:showPercent val="0"/>
          <c:showBubbleSize val="0"/>
        </c:dLbls>
        <c:gapWidth val="150"/>
        <c:overlap val="100"/>
        <c:axId val="1040126448"/>
        <c:axId val="1040122488"/>
      </c:barChart>
      <c:catAx>
        <c:axId val="104012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0122488"/>
        <c:crosses val="autoZero"/>
        <c:auto val="1"/>
        <c:lblAlgn val="ctr"/>
        <c:lblOffset val="100"/>
        <c:noMultiLvlLbl val="0"/>
      </c:catAx>
      <c:valAx>
        <c:axId val="10401224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0126448"/>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1"/>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1">
            <a:lumMod val="20000"/>
            <a:lumOff val="80000"/>
          </a:schemeClr>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lumMod val="20000"/>
            <a:lumOff val="80000"/>
          </a:schemeClr>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4"/>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4"/>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4"/>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4"/>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0C2E3F1C-0D2E-41F3-9977-ACF7C81AE1F1}" type="pres">
      <dgm:prSet presAssocID="{6C459987-3661-445E-965C-E94B1075DEBA}" presName="Name0" presStyleCnt="0">
        <dgm:presLayoutVars>
          <dgm:dir/>
          <dgm:resizeHandles val="exact"/>
        </dgm:presLayoutVars>
      </dgm:prSet>
      <dgm:spPr/>
    </dgm:pt>
  </dgm:ptLst>
  <dgm:cxnLst>
    <dgm:cxn modelId="{E5FDA147-7A62-4923-B79C-829256376F1A}" type="presOf" srcId="{6C459987-3661-445E-965C-E94B1075DEBA}" destId="{0C2E3F1C-0D2E-41F3-9977-ACF7C81AE1F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DE9F99-7860-4424-AF61-5F319E5D1A3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AU"/>
        </a:p>
      </dgm:t>
    </dgm:pt>
    <dgm:pt modelId="{E6105FD7-8716-40E9-9965-11CE00471C33}">
      <dgm:prSet phldrT="[Text]"/>
      <dgm:spPr/>
      <dgm:t>
        <a:bodyPr/>
        <a:lstStyle/>
        <a:p>
          <a:r>
            <a:rPr lang="en-AU" dirty="0"/>
            <a:t>Treasury collaborating with departments on parts of EIIF budget proposals</a:t>
          </a:r>
        </a:p>
      </dgm:t>
    </dgm:pt>
    <dgm:pt modelId="{8FBA3052-B363-43B8-975C-3F78D2491393}" type="parTrans" cxnId="{C94988B0-0F0E-4FE2-B0C8-69CCDA61C0BD}">
      <dgm:prSet/>
      <dgm:spPr/>
      <dgm:t>
        <a:bodyPr/>
        <a:lstStyle/>
        <a:p>
          <a:endParaRPr lang="en-AU"/>
        </a:p>
      </dgm:t>
    </dgm:pt>
    <dgm:pt modelId="{8E104EF9-BDAE-4357-B891-215E10BD813D}" type="sibTrans" cxnId="{C94988B0-0F0E-4FE2-B0C8-69CCDA61C0BD}">
      <dgm:prSet/>
      <dgm:spPr/>
      <dgm:t>
        <a:bodyPr/>
        <a:lstStyle/>
        <a:p>
          <a:endParaRPr lang="en-AU"/>
        </a:p>
      </dgm:t>
    </dgm:pt>
    <dgm:pt modelId="{DDE2247C-EF5F-4F9B-938A-9742DC38BC4E}">
      <dgm:prSet phldrT="[Text]"/>
      <dgm:spPr/>
      <dgm:t>
        <a:bodyPr/>
        <a:lstStyle/>
        <a:p>
          <a:r>
            <a:rPr lang="en-AU" dirty="0"/>
            <a:t>Upskill departments in modelling</a:t>
          </a:r>
        </a:p>
      </dgm:t>
    </dgm:pt>
    <dgm:pt modelId="{8E72F16A-C5DE-4DA6-8CFB-26A55BFB770F}" type="parTrans" cxnId="{5E78D509-4B27-40DC-BF6A-EA394C093F46}">
      <dgm:prSet/>
      <dgm:spPr/>
      <dgm:t>
        <a:bodyPr/>
        <a:lstStyle/>
        <a:p>
          <a:endParaRPr lang="en-AU"/>
        </a:p>
      </dgm:t>
    </dgm:pt>
    <dgm:pt modelId="{E3DC1C3E-E7B1-41BB-B954-BC7193D1D543}" type="sibTrans" cxnId="{5E78D509-4B27-40DC-BF6A-EA394C093F46}">
      <dgm:prSet/>
      <dgm:spPr/>
      <dgm:t>
        <a:bodyPr/>
        <a:lstStyle/>
        <a:p>
          <a:endParaRPr lang="en-AU"/>
        </a:p>
      </dgm:t>
    </dgm:pt>
    <dgm:pt modelId="{4F5F70E4-1CC1-4F99-9263-D4566B09AB05}">
      <dgm:prSet phldrT="[Text]"/>
      <dgm:spPr/>
      <dgm:t>
        <a:bodyPr/>
        <a:lstStyle/>
        <a:p>
          <a:r>
            <a:rPr lang="en-AU" dirty="0"/>
            <a:t>Treasury co-review models with departments and share decisions</a:t>
          </a:r>
        </a:p>
      </dgm:t>
    </dgm:pt>
    <dgm:pt modelId="{CAD7ADB2-32B1-43BD-B4A5-B4ABE7783794}" type="parTrans" cxnId="{BC53725F-62C8-418A-8730-E5463B2B65A9}">
      <dgm:prSet/>
      <dgm:spPr/>
      <dgm:t>
        <a:bodyPr/>
        <a:lstStyle/>
        <a:p>
          <a:endParaRPr lang="en-AU"/>
        </a:p>
      </dgm:t>
    </dgm:pt>
    <dgm:pt modelId="{5879EA37-D6DD-484A-9218-C5B8329D2688}" type="sibTrans" cxnId="{BC53725F-62C8-418A-8730-E5463B2B65A9}">
      <dgm:prSet/>
      <dgm:spPr/>
      <dgm:t>
        <a:bodyPr/>
        <a:lstStyle/>
        <a:p>
          <a:endParaRPr lang="en-AU"/>
        </a:p>
      </dgm:t>
    </dgm:pt>
    <dgm:pt modelId="{A16244F2-B08B-4E07-85CD-C66C93F8E0AD}">
      <dgm:prSet phldrT="[Text]"/>
      <dgm:spPr/>
      <dgm:t>
        <a:bodyPr/>
        <a:lstStyle/>
        <a:p>
          <a:r>
            <a:rPr lang="en-AU" dirty="0"/>
            <a:t>Sharing of outcomes reporting as feedback loop with departments</a:t>
          </a:r>
        </a:p>
      </dgm:t>
    </dgm:pt>
    <dgm:pt modelId="{872FD84E-9A13-46EA-856A-59D0C8E0E2D8}" type="parTrans" cxnId="{E1B9F20B-F650-43CC-9712-2A4316DF8EC0}">
      <dgm:prSet/>
      <dgm:spPr/>
      <dgm:t>
        <a:bodyPr/>
        <a:lstStyle/>
        <a:p>
          <a:endParaRPr lang="en-AU"/>
        </a:p>
      </dgm:t>
    </dgm:pt>
    <dgm:pt modelId="{5C4351DC-7714-4C53-B76B-8B672F3F0A50}" type="sibTrans" cxnId="{E1B9F20B-F650-43CC-9712-2A4316DF8EC0}">
      <dgm:prSet/>
      <dgm:spPr/>
      <dgm:t>
        <a:bodyPr/>
        <a:lstStyle/>
        <a:p>
          <a:endParaRPr lang="en-AU"/>
        </a:p>
      </dgm:t>
    </dgm:pt>
    <dgm:pt modelId="{9D4A4C3A-ED5E-4863-B9B0-1410880EEC44}">
      <dgm:prSet phldrT="[Text]"/>
      <dgm:spPr/>
      <dgm:t>
        <a:bodyPr/>
        <a:lstStyle/>
        <a:p>
          <a:r>
            <a:rPr lang="en-AU" dirty="0"/>
            <a:t>Public sharing of information and learnings</a:t>
          </a:r>
        </a:p>
      </dgm:t>
    </dgm:pt>
    <dgm:pt modelId="{AF90CAD0-D610-45F5-8718-090A28CFEF96}" type="parTrans" cxnId="{7F727EA1-D59E-48DC-B820-246632B4B72F}">
      <dgm:prSet/>
      <dgm:spPr/>
      <dgm:t>
        <a:bodyPr/>
        <a:lstStyle/>
        <a:p>
          <a:endParaRPr lang="en-AU"/>
        </a:p>
      </dgm:t>
    </dgm:pt>
    <dgm:pt modelId="{3B5FFED1-B053-455E-8636-2BE16F1AF3CA}" type="sibTrans" cxnId="{7F727EA1-D59E-48DC-B820-246632B4B72F}">
      <dgm:prSet/>
      <dgm:spPr/>
      <dgm:t>
        <a:bodyPr/>
        <a:lstStyle/>
        <a:p>
          <a:endParaRPr lang="en-AU"/>
        </a:p>
      </dgm:t>
    </dgm:pt>
    <dgm:pt modelId="{47210A72-5D77-40AB-8282-AF55A7DA28B7}" type="pres">
      <dgm:prSet presAssocID="{A1DE9F99-7860-4424-AF61-5F319E5D1A3B}" presName="Name0" presStyleCnt="0">
        <dgm:presLayoutVars>
          <dgm:dir/>
          <dgm:resizeHandles val="exact"/>
        </dgm:presLayoutVars>
      </dgm:prSet>
      <dgm:spPr/>
    </dgm:pt>
    <dgm:pt modelId="{E5A89116-D759-440F-87E8-E731544BC3C7}" type="pres">
      <dgm:prSet presAssocID="{A1DE9F99-7860-4424-AF61-5F319E5D1A3B}" presName="cycle" presStyleCnt="0"/>
      <dgm:spPr/>
    </dgm:pt>
    <dgm:pt modelId="{5C855B17-0EFA-4FA5-8627-D17874478137}" type="pres">
      <dgm:prSet presAssocID="{E6105FD7-8716-40E9-9965-11CE00471C33}" presName="nodeFirstNode" presStyleLbl="node1" presStyleIdx="0" presStyleCnt="5">
        <dgm:presLayoutVars>
          <dgm:bulletEnabled val="1"/>
        </dgm:presLayoutVars>
      </dgm:prSet>
      <dgm:spPr/>
    </dgm:pt>
    <dgm:pt modelId="{6AB4C31F-E7E6-4E31-BD84-84B69AFBB98D}" type="pres">
      <dgm:prSet presAssocID="{8E104EF9-BDAE-4357-B891-215E10BD813D}" presName="sibTransFirstNode" presStyleLbl="bgShp" presStyleIdx="0" presStyleCnt="1"/>
      <dgm:spPr/>
    </dgm:pt>
    <dgm:pt modelId="{E833D7E6-4C41-4695-A9D2-F7EC047CF637}" type="pres">
      <dgm:prSet presAssocID="{DDE2247C-EF5F-4F9B-938A-9742DC38BC4E}" presName="nodeFollowingNodes" presStyleLbl="node1" presStyleIdx="1" presStyleCnt="5">
        <dgm:presLayoutVars>
          <dgm:bulletEnabled val="1"/>
        </dgm:presLayoutVars>
      </dgm:prSet>
      <dgm:spPr/>
    </dgm:pt>
    <dgm:pt modelId="{AC4F66A7-0FEB-48E2-8DE6-FB809AAE9FCE}" type="pres">
      <dgm:prSet presAssocID="{4F5F70E4-1CC1-4F99-9263-D4566B09AB05}" presName="nodeFollowingNodes" presStyleLbl="node1" presStyleIdx="2" presStyleCnt="5">
        <dgm:presLayoutVars>
          <dgm:bulletEnabled val="1"/>
        </dgm:presLayoutVars>
      </dgm:prSet>
      <dgm:spPr/>
    </dgm:pt>
    <dgm:pt modelId="{1386EB17-9679-479D-8131-9120FFC46102}" type="pres">
      <dgm:prSet presAssocID="{A16244F2-B08B-4E07-85CD-C66C93F8E0AD}" presName="nodeFollowingNodes" presStyleLbl="node1" presStyleIdx="3" presStyleCnt="5">
        <dgm:presLayoutVars>
          <dgm:bulletEnabled val="1"/>
        </dgm:presLayoutVars>
      </dgm:prSet>
      <dgm:spPr/>
    </dgm:pt>
    <dgm:pt modelId="{9FB7F419-EAE5-40B3-A58A-F694A2599DEF}" type="pres">
      <dgm:prSet presAssocID="{9D4A4C3A-ED5E-4863-B9B0-1410880EEC44}" presName="nodeFollowingNodes" presStyleLbl="node1" presStyleIdx="4" presStyleCnt="5">
        <dgm:presLayoutVars>
          <dgm:bulletEnabled val="1"/>
        </dgm:presLayoutVars>
      </dgm:prSet>
      <dgm:spPr/>
    </dgm:pt>
  </dgm:ptLst>
  <dgm:cxnLst>
    <dgm:cxn modelId="{5E78D509-4B27-40DC-BF6A-EA394C093F46}" srcId="{A1DE9F99-7860-4424-AF61-5F319E5D1A3B}" destId="{DDE2247C-EF5F-4F9B-938A-9742DC38BC4E}" srcOrd="1" destOrd="0" parTransId="{8E72F16A-C5DE-4DA6-8CFB-26A55BFB770F}" sibTransId="{E3DC1C3E-E7B1-41BB-B954-BC7193D1D543}"/>
    <dgm:cxn modelId="{E1B9F20B-F650-43CC-9712-2A4316DF8EC0}" srcId="{A1DE9F99-7860-4424-AF61-5F319E5D1A3B}" destId="{A16244F2-B08B-4E07-85CD-C66C93F8E0AD}" srcOrd="3" destOrd="0" parTransId="{872FD84E-9A13-46EA-856A-59D0C8E0E2D8}" sibTransId="{5C4351DC-7714-4C53-B76B-8B672F3F0A50}"/>
    <dgm:cxn modelId="{48028B2D-4A28-4CE7-B5EB-06FA7CAADAB8}" type="presOf" srcId="{A1DE9F99-7860-4424-AF61-5F319E5D1A3B}" destId="{47210A72-5D77-40AB-8282-AF55A7DA28B7}" srcOrd="0" destOrd="0" presId="urn:microsoft.com/office/officeart/2005/8/layout/cycle3"/>
    <dgm:cxn modelId="{9C13A835-66F9-4BAB-80E7-937CDF49314A}" type="presOf" srcId="{E6105FD7-8716-40E9-9965-11CE00471C33}" destId="{5C855B17-0EFA-4FA5-8627-D17874478137}" srcOrd="0" destOrd="0" presId="urn:microsoft.com/office/officeart/2005/8/layout/cycle3"/>
    <dgm:cxn modelId="{51251C37-F67C-4AA9-9ACF-B3446C86B331}" type="presOf" srcId="{4F5F70E4-1CC1-4F99-9263-D4566B09AB05}" destId="{AC4F66A7-0FEB-48E2-8DE6-FB809AAE9FCE}" srcOrd="0" destOrd="0" presId="urn:microsoft.com/office/officeart/2005/8/layout/cycle3"/>
    <dgm:cxn modelId="{BC53725F-62C8-418A-8730-E5463B2B65A9}" srcId="{A1DE9F99-7860-4424-AF61-5F319E5D1A3B}" destId="{4F5F70E4-1CC1-4F99-9263-D4566B09AB05}" srcOrd="2" destOrd="0" parTransId="{CAD7ADB2-32B1-43BD-B4A5-B4ABE7783794}" sibTransId="{5879EA37-D6DD-484A-9218-C5B8329D2688}"/>
    <dgm:cxn modelId="{9BA64E48-4255-4468-BE41-74761829D7EA}" type="presOf" srcId="{8E104EF9-BDAE-4357-B891-215E10BD813D}" destId="{6AB4C31F-E7E6-4E31-BD84-84B69AFBB98D}" srcOrd="0" destOrd="0" presId="urn:microsoft.com/office/officeart/2005/8/layout/cycle3"/>
    <dgm:cxn modelId="{427B8D49-EC75-4C34-BE9E-8FF52CF505F5}" type="presOf" srcId="{9D4A4C3A-ED5E-4863-B9B0-1410880EEC44}" destId="{9FB7F419-EAE5-40B3-A58A-F694A2599DEF}" srcOrd="0" destOrd="0" presId="urn:microsoft.com/office/officeart/2005/8/layout/cycle3"/>
    <dgm:cxn modelId="{8B606886-634A-4358-98C7-7810741FCF8D}" type="presOf" srcId="{DDE2247C-EF5F-4F9B-938A-9742DC38BC4E}" destId="{E833D7E6-4C41-4695-A9D2-F7EC047CF637}" srcOrd="0" destOrd="0" presId="urn:microsoft.com/office/officeart/2005/8/layout/cycle3"/>
    <dgm:cxn modelId="{7F727EA1-D59E-48DC-B820-246632B4B72F}" srcId="{A1DE9F99-7860-4424-AF61-5F319E5D1A3B}" destId="{9D4A4C3A-ED5E-4863-B9B0-1410880EEC44}" srcOrd="4" destOrd="0" parTransId="{AF90CAD0-D610-45F5-8718-090A28CFEF96}" sibTransId="{3B5FFED1-B053-455E-8636-2BE16F1AF3CA}"/>
    <dgm:cxn modelId="{C94988B0-0F0E-4FE2-B0C8-69CCDA61C0BD}" srcId="{A1DE9F99-7860-4424-AF61-5F319E5D1A3B}" destId="{E6105FD7-8716-40E9-9965-11CE00471C33}" srcOrd="0" destOrd="0" parTransId="{8FBA3052-B363-43B8-975C-3F78D2491393}" sibTransId="{8E104EF9-BDAE-4357-B891-215E10BD813D}"/>
    <dgm:cxn modelId="{16532AFB-A40F-4A1A-9BEA-3D99FFA36375}" type="presOf" srcId="{A16244F2-B08B-4E07-85CD-C66C93F8E0AD}" destId="{1386EB17-9679-479D-8131-9120FFC46102}" srcOrd="0" destOrd="0" presId="urn:microsoft.com/office/officeart/2005/8/layout/cycle3"/>
    <dgm:cxn modelId="{4EF3B8FE-72FC-4DB3-B311-02D9D85BCA66}" type="presParOf" srcId="{47210A72-5D77-40AB-8282-AF55A7DA28B7}" destId="{E5A89116-D759-440F-87E8-E731544BC3C7}" srcOrd="0" destOrd="0" presId="urn:microsoft.com/office/officeart/2005/8/layout/cycle3"/>
    <dgm:cxn modelId="{6C954565-F744-4F7C-93DD-EC2C93A0CA7E}" type="presParOf" srcId="{E5A89116-D759-440F-87E8-E731544BC3C7}" destId="{5C855B17-0EFA-4FA5-8627-D17874478137}" srcOrd="0" destOrd="0" presId="urn:microsoft.com/office/officeart/2005/8/layout/cycle3"/>
    <dgm:cxn modelId="{BBA59BA0-EAD3-498A-9EA5-31E97C164A98}" type="presParOf" srcId="{E5A89116-D759-440F-87E8-E731544BC3C7}" destId="{6AB4C31F-E7E6-4E31-BD84-84B69AFBB98D}" srcOrd="1" destOrd="0" presId="urn:microsoft.com/office/officeart/2005/8/layout/cycle3"/>
    <dgm:cxn modelId="{9DFDD994-77C9-42D0-8461-D50DD2283875}" type="presParOf" srcId="{E5A89116-D759-440F-87E8-E731544BC3C7}" destId="{E833D7E6-4C41-4695-A9D2-F7EC047CF637}" srcOrd="2" destOrd="0" presId="urn:microsoft.com/office/officeart/2005/8/layout/cycle3"/>
    <dgm:cxn modelId="{3F84CEA1-539C-4394-AB6B-2521BCC00F88}" type="presParOf" srcId="{E5A89116-D759-440F-87E8-E731544BC3C7}" destId="{AC4F66A7-0FEB-48E2-8DE6-FB809AAE9FCE}" srcOrd="3" destOrd="0" presId="urn:microsoft.com/office/officeart/2005/8/layout/cycle3"/>
    <dgm:cxn modelId="{58F29279-6653-407A-8ADC-36AB23688A4F}" type="presParOf" srcId="{E5A89116-D759-440F-87E8-E731544BC3C7}" destId="{1386EB17-9679-479D-8131-9120FFC46102}" srcOrd="4" destOrd="0" presId="urn:microsoft.com/office/officeart/2005/8/layout/cycle3"/>
    <dgm:cxn modelId="{1A05A695-F837-426B-BB5D-09D985594BB5}" type="presParOf" srcId="{E5A89116-D759-440F-87E8-E731544BC3C7}" destId="{9FB7F419-EAE5-40B3-A58A-F694A2599DEF}" srcOrd="5"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1"/>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1">
            <a:lumMod val="20000"/>
            <a:lumOff val="80000"/>
          </a:schemeClr>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lumMod val="20000"/>
            <a:lumOff val="80000"/>
          </a:schemeClr>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1"/>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lumMod val="20000"/>
            <a:lumOff val="80000"/>
          </a:schemeClr>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1"/>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lumMod val="20000"/>
            <a:lumOff val="80000"/>
          </a:schemeClr>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1"/>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lumMod val="20000"/>
            <a:lumOff val="80000"/>
          </a:schemeClr>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1"/>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lumMod val="20000"/>
            <a:lumOff val="80000"/>
          </a:schemeClr>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4"/>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4"/>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459987-3661-445E-965C-E94B1075DEBA}" type="doc">
      <dgm:prSet loTypeId="urn:microsoft.com/office/officeart/2005/8/layout/hChevron3" loCatId="process" qsTypeId="urn:microsoft.com/office/officeart/2005/8/quickstyle/simple1" qsCatId="simple" csTypeId="urn:microsoft.com/office/officeart/2005/8/colors/accent1_2" csCatId="accent1" phldr="1"/>
      <dgm:spPr/>
    </dgm:pt>
    <dgm:pt modelId="{5758D788-097A-4F0F-BE76-47EF5B08CF8A}">
      <dgm:prSet phldrT="[Text]" custT="1"/>
      <dgm:spPr>
        <a:solidFill>
          <a:schemeClr val="accent4"/>
        </a:solidFill>
      </dgm:spPr>
      <dgm:t>
        <a:bodyPr/>
        <a:lstStyle/>
        <a:p>
          <a:r>
            <a:rPr lang="en-AU" sz="1000" b="0" dirty="0"/>
            <a:t>Background of EIIF</a:t>
          </a:r>
        </a:p>
      </dgm:t>
    </dgm:pt>
    <dgm:pt modelId="{C79943A7-C36D-483C-BC87-6218CE54CBC6}" type="parTrans" cxnId="{24E12112-34CD-4590-9C1F-08368D58383E}">
      <dgm:prSet/>
      <dgm:spPr/>
      <dgm:t>
        <a:bodyPr/>
        <a:lstStyle/>
        <a:p>
          <a:endParaRPr lang="en-AU" sz="1000" b="1"/>
        </a:p>
      </dgm:t>
    </dgm:pt>
    <dgm:pt modelId="{74C38387-97A9-43DA-820C-36C040CC580D}" type="sibTrans" cxnId="{24E12112-34CD-4590-9C1F-08368D58383E}">
      <dgm:prSet/>
      <dgm:spPr/>
      <dgm:t>
        <a:bodyPr/>
        <a:lstStyle/>
        <a:p>
          <a:endParaRPr lang="en-AU" sz="1000" b="1"/>
        </a:p>
      </dgm:t>
    </dgm:pt>
    <dgm:pt modelId="{29C2E65C-4C32-43A6-A93B-D3E9513A05E3}">
      <dgm:prSet phldrT="[Text]" custT="1"/>
      <dgm:spPr>
        <a:solidFill>
          <a:schemeClr val="accent4"/>
        </a:solidFill>
      </dgm:spPr>
      <dgm:t>
        <a:bodyPr/>
        <a:lstStyle/>
        <a:p>
          <a:r>
            <a:rPr lang="en-AU" sz="1000" b="1" dirty="0"/>
            <a:t>A focus on outcomes</a:t>
          </a:r>
        </a:p>
      </dgm:t>
    </dgm:pt>
    <dgm:pt modelId="{9942AE86-7C65-4339-B9EC-A167EE358A46}" type="parTrans" cxnId="{5CC40680-4CC8-4529-91FE-424DEFF4E943}">
      <dgm:prSet/>
      <dgm:spPr/>
      <dgm:t>
        <a:bodyPr/>
        <a:lstStyle/>
        <a:p>
          <a:endParaRPr lang="en-AU" sz="1000" b="1"/>
        </a:p>
      </dgm:t>
    </dgm:pt>
    <dgm:pt modelId="{6AC1A64B-DA9F-43ED-9EF6-8132CF999F38}" type="sibTrans" cxnId="{5CC40680-4CC8-4529-91FE-424DEFF4E943}">
      <dgm:prSet/>
      <dgm:spPr/>
      <dgm:t>
        <a:bodyPr/>
        <a:lstStyle/>
        <a:p>
          <a:endParaRPr lang="en-AU" sz="1000" b="1"/>
        </a:p>
      </dgm:t>
    </dgm:pt>
    <dgm:pt modelId="{68016A10-5D57-443E-A45A-0EB8BBACDCA7}">
      <dgm:prSet phldrT="[Text]" custT="1"/>
      <dgm:spPr>
        <a:solidFill>
          <a:schemeClr val="accent1"/>
        </a:solidFill>
      </dgm:spPr>
      <dgm:t>
        <a:bodyPr/>
        <a:lstStyle/>
        <a:p>
          <a:r>
            <a:rPr lang="en-AU" sz="1000" b="1" dirty="0"/>
            <a:t>EIIF in Government’s budget process</a:t>
          </a:r>
        </a:p>
      </dgm:t>
    </dgm:pt>
    <dgm:pt modelId="{D954964C-32A9-4929-B640-AF7DEA687219}" type="parTrans" cxnId="{C84FC6B3-653B-4EAE-BC7D-31F21C11ADC6}">
      <dgm:prSet/>
      <dgm:spPr/>
      <dgm:t>
        <a:bodyPr/>
        <a:lstStyle/>
        <a:p>
          <a:endParaRPr lang="en-AU" sz="1000" b="1"/>
        </a:p>
      </dgm:t>
    </dgm:pt>
    <dgm:pt modelId="{83B74F61-23AA-469C-9004-C889940A9802}" type="sibTrans" cxnId="{C84FC6B3-653B-4EAE-BC7D-31F21C11ADC6}">
      <dgm:prSet/>
      <dgm:spPr/>
      <dgm:t>
        <a:bodyPr/>
        <a:lstStyle/>
        <a:p>
          <a:endParaRPr lang="en-AU" sz="1000" b="1"/>
        </a:p>
      </dgm:t>
    </dgm:pt>
    <dgm:pt modelId="{4EBB25D1-D5B9-4825-8350-09472507212F}">
      <dgm:prSet phldrT="[Text]" custT="1"/>
      <dgm:spPr>
        <a:solidFill>
          <a:schemeClr val="accent1">
            <a:lumMod val="20000"/>
            <a:lumOff val="80000"/>
          </a:schemeClr>
        </a:solidFill>
      </dgm:spPr>
      <dgm:t>
        <a:bodyPr/>
        <a:lstStyle/>
        <a:p>
          <a:r>
            <a:rPr lang="en-AU" sz="1000" b="1" dirty="0"/>
            <a:t>Lessons for future </a:t>
          </a:r>
        </a:p>
      </dgm:t>
    </dgm:pt>
    <dgm:pt modelId="{BA7E2AC2-85A4-4B52-89DF-AD15DE41FBD7}" type="parTrans" cxnId="{CC9060EC-CAC2-4ECD-AF59-3EEABA44AFBC}">
      <dgm:prSet/>
      <dgm:spPr/>
      <dgm:t>
        <a:bodyPr/>
        <a:lstStyle/>
        <a:p>
          <a:endParaRPr lang="en-AU" sz="1000" b="1"/>
        </a:p>
      </dgm:t>
    </dgm:pt>
    <dgm:pt modelId="{1DC50D59-2600-4BD0-BADB-FA291C550D70}" type="sibTrans" cxnId="{CC9060EC-CAC2-4ECD-AF59-3EEABA44AFBC}">
      <dgm:prSet/>
      <dgm:spPr/>
      <dgm:t>
        <a:bodyPr/>
        <a:lstStyle/>
        <a:p>
          <a:endParaRPr lang="en-AU" sz="1000" b="1"/>
        </a:p>
      </dgm:t>
    </dgm:pt>
    <dgm:pt modelId="{0C2E3F1C-0D2E-41F3-9977-ACF7C81AE1F1}" type="pres">
      <dgm:prSet presAssocID="{6C459987-3661-445E-965C-E94B1075DEBA}" presName="Name0" presStyleCnt="0">
        <dgm:presLayoutVars>
          <dgm:dir/>
          <dgm:resizeHandles val="exact"/>
        </dgm:presLayoutVars>
      </dgm:prSet>
      <dgm:spPr/>
    </dgm:pt>
    <dgm:pt modelId="{70620AF6-C664-40B4-ABBF-0F68019F0594}" type="pres">
      <dgm:prSet presAssocID="{5758D788-097A-4F0F-BE76-47EF5B08CF8A}" presName="parTxOnly" presStyleLbl="node1" presStyleIdx="0" presStyleCnt="4">
        <dgm:presLayoutVars>
          <dgm:bulletEnabled val="1"/>
        </dgm:presLayoutVars>
      </dgm:prSet>
      <dgm:spPr/>
    </dgm:pt>
    <dgm:pt modelId="{65D434D6-AFCA-4CE5-8D1E-2CCE7F760D22}" type="pres">
      <dgm:prSet presAssocID="{74C38387-97A9-43DA-820C-36C040CC580D}" presName="parSpace" presStyleCnt="0"/>
      <dgm:spPr/>
    </dgm:pt>
    <dgm:pt modelId="{4328D9A8-EF10-4BE9-89EB-A0CB31885D8F}" type="pres">
      <dgm:prSet presAssocID="{29C2E65C-4C32-43A6-A93B-D3E9513A05E3}" presName="parTxOnly" presStyleLbl="node1" presStyleIdx="1" presStyleCnt="4">
        <dgm:presLayoutVars>
          <dgm:bulletEnabled val="1"/>
        </dgm:presLayoutVars>
      </dgm:prSet>
      <dgm:spPr/>
    </dgm:pt>
    <dgm:pt modelId="{01FCE9BC-BD0E-4781-879C-8DC6066BDB9E}" type="pres">
      <dgm:prSet presAssocID="{6AC1A64B-DA9F-43ED-9EF6-8132CF999F38}" presName="parSpace" presStyleCnt="0"/>
      <dgm:spPr/>
    </dgm:pt>
    <dgm:pt modelId="{13A3ACE7-34B8-4CE3-879A-DDBCC616DA33}" type="pres">
      <dgm:prSet presAssocID="{68016A10-5D57-443E-A45A-0EB8BBACDCA7}" presName="parTxOnly" presStyleLbl="node1" presStyleIdx="2" presStyleCnt="4">
        <dgm:presLayoutVars>
          <dgm:bulletEnabled val="1"/>
        </dgm:presLayoutVars>
      </dgm:prSet>
      <dgm:spPr/>
    </dgm:pt>
    <dgm:pt modelId="{3CA19461-8FD3-4E1B-95C7-75DBEF910404}" type="pres">
      <dgm:prSet presAssocID="{83B74F61-23AA-469C-9004-C889940A9802}" presName="parSpace" presStyleCnt="0"/>
      <dgm:spPr/>
    </dgm:pt>
    <dgm:pt modelId="{09F1C9E8-1609-49B0-88E1-9A94C7CB644B}" type="pres">
      <dgm:prSet presAssocID="{4EBB25D1-D5B9-4825-8350-09472507212F}" presName="parTxOnly" presStyleLbl="node1" presStyleIdx="3" presStyleCnt="4">
        <dgm:presLayoutVars>
          <dgm:bulletEnabled val="1"/>
        </dgm:presLayoutVars>
      </dgm:prSet>
      <dgm:spPr/>
    </dgm:pt>
  </dgm:ptLst>
  <dgm:cxnLst>
    <dgm:cxn modelId="{26A76F04-50B4-4010-AE01-A3D056E555D3}" type="presOf" srcId="{68016A10-5D57-443E-A45A-0EB8BBACDCA7}" destId="{13A3ACE7-34B8-4CE3-879A-DDBCC616DA33}" srcOrd="0" destOrd="0" presId="urn:microsoft.com/office/officeart/2005/8/layout/hChevron3"/>
    <dgm:cxn modelId="{24E12112-34CD-4590-9C1F-08368D58383E}" srcId="{6C459987-3661-445E-965C-E94B1075DEBA}" destId="{5758D788-097A-4F0F-BE76-47EF5B08CF8A}" srcOrd="0" destOrd="0" parTransId="{C79943A7-C36D-483C-BC87-6218CE54CBC6}" sibTransId="{74C38387-97A9-43DA-820C-36C040CC580D}"/>
    <dgm:cxn modelId="{A7564964-A24E-4C39-83BD-356FB5CC9D68}" type="presOf" srcId="{29C2E65C-4C32-43A6-A93B-D3E9513A05E3}" destId="{4328D9A8-EF10-4BE9-89EB-A0CB31885D8F}" srcOrd="0" destOrd="0" presId="urn:microsoft.com/office/officeart/2005/8/layout/hChevron3"/>
    <dgm:cxn modelId="{E5FDA147-7A62-4923-B79C-829256376F1A}" type="presOf" srcId="{6C459987-3661-445E-965C-E94B1075DEBA}" destId="{0C2E3F1C-0D2E-41F3-9977-ACF7C81AE1F1}" srcOrd="0" destOrd="0" presId="urn:microsoft.com/office/officeart/2005/8/layout/hChevron3"/>
    <dgm:cxn modelId="{5CC40680-4CC8-4529-91FE-424DEFF4E943}" srcId="{6C459987-3661-445E-965C-E94B1075DEBA}" destId="{29C2E65C-4C32-43A6-A93B-D3E9513A05E3}" srcOrd="1" destOrd="0" parTransId="{9942AE86-7C65-4339-B9EC-A167EE358A46}" sibTransId="{6AC1A64B-DA9F-43ED-9EF6-8132CF999F38}"/>
    <dgm:cxn modelId="{FE936EB2-B4DC-4E83-8545-B884468809D7}" type="presOf" srcId="{5758D788-097A-4F0F-BE76-47EF5B08CF8A}" destId="{70620AF6-C664-40B4-ABBF-0F68019F0594}" srcOrd="0" destOrd="0" presId="urn:microsoft.com/office/officeart/2005/8/layout/hChevron3"/>
    <dgm:cxn modelId="{C84FC6B3-653B-4EAE-BC7D-31F21C11ADC6}" srcId="{6C459987-3661-445E-965C-E94B1075DEBA}" destId="{68016A10-5D57-443E-A45A-0EB8BBACDCA7}" srcOrd="2" destOrd="0" parTransId="{D954964C-32A9-4929-B640-AF7DEA687219}" sibTransId="{83B74F61-23AA-469C-9004-C889940A9802}"/>
    <dgm:cxn modelId="{CC9060EC-CAC2-4ECD-AF59-3EEABA44AFBC}" srcId="{6C459987-3661-445E-965C-E94B1075DEBA}" destId="{4EBB25D1-D5B9-4825-8350-09472507212F}" srcOrd="3" destOrd="0" parTransId="{BA7E2AC2-85A4-4B52-89DF-AD15DE41FBD7}" sibTransId="{1DC50D59-2600-4BD0-BADB-FA291C550D70}"/>
    <dgm:cxn modelId="{A6D5B1ED-076E-4905-A18E-5DE8FE9C2161}" type="presOf" srcId="{4EBB25D1-D5B9-4825-8350-09472507212F}" destId="{09F1C9E8-1609-49B0-88E1-9A94C7CB644B}" srcOrd="0" destOrd="0" presId="urn:microsoft.com/office/officeart/2005/8/layout/hChevron3"/>
    <dgm:cxn modelId="{581A0A20-7C85-4D83-8154-874BF59EC734}" type="presParOf" srcId="{0C2E3F1C-0D2E-41F3-9977-ACF7C81AE1F1}" destId="{70620AF6-C664-40B4-ABBF-0F68019F0594}" srcOrd="0" destOrd="0" presId="urn:microsoft.com/office/officeart/2005/8/layout/hChevron3"/>
    <dgm:cxn modelId="{F2D56DA7-F237-4BB7-8B03-86EEB946DCC5}" type="presParOf" srcId="{0C2E3F1C-0D2E-41F3-9977-ACF7C81AE1F1}" destId="{65D434D6-AFCA-4CE5-8D1E-2CCE7F760D22}" srcOrd="1" destOrd="0" presId="urn:microsoft.com/office/officeart/2005/8/layout/hChevron3"/>
    <dgm:cxn modelId="{0AA48246-C1EB-438A-B2CB-51FA1147D048}" type="presParOf" srcId="{0C2E3F1C-0D2E-41F3-9977-ACF7C81AE1F1}" destId="{4328D9A8-EF10-4BE9-89EB-A0CB31885D8F}" srcOrd="2" destOrd="0" presId="urn:microsoft.com/office/officeart/2005/8/layout/hChevron3"/>
    <dgm:cxn modelId="{42C4604D-4352-43DC-A987-F26E27612344}" type="presParOf" srcId="{0C2E3F1C-0D2E-41F3-9977-ACF7C81AE1F1}" destId="{01FCE9BC-BD0E-4781-879C-8DC6066BDB9E}" srcOrd="3" destOrd="0" presId="urn:microsoft.com/office/officeart/2005/8/layout/hChevron3"/>
    <dgm:cxn modelId="{1CFAB828-B4BB-4D51-A759-069E12BFF59D}" type="presParOf" srcId="{0C2E3F1C-0D2E-41F3-9977-ACF7C81AE1F1}" destId="{13A3ACE7-34B8-4CE3-879A-DDBCC616DA33}" srcOrd="4" destOrd="0" presId="urn:microsoft.com/office/officeart/2005/8/layout/hChevron3"/>
    <dgm:cxn modelId="{D4C96662-6BCF-43D5-A679-4FCD48850E2E}" type="presParOf" srcId="{0C2E3F1C-0D2E-41F3-9977-ACF7C81AE1F1}" destId="{3CA19461-8FD3-4E1B-95C7-75DBEF910404}" srcOrd="5" destOrd="0" presId="urn:microsoft.com/office/officeart/2005/8/layout/hChevron3"/>
    <dgm:cxn modelId="{8C3016DF-ED75-4C64-8A46-1E449B98C91C}" type="presParOf" srcId="{0C2E3F1C-0D2E-41F3-9977-ACF7C81AE1F1}" destId="{09F1C9E8-1609-49B0-88E1-9A94C7CB644B}"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4C31F-E7E6-4E31-BD84-84B69AFBB98D}">
      <dsp:nvSpPr>
        <dsp:cNvPr id="0" name=""/>
        <dsp:cNvSpPr/>
      </dsp:nvSpPr>
      <dsp:spPr>
        <a:xfrm>
          <a:off x="2178875" y="-23764"/>
          <a:ext cx="3766536" cy="3766536"/>
        </a:xfrm>
        <a:prstGeom prst="circularArrow">
          <a:avLst>
            <a:gd name="adj1" fmla="val 5544"/>
            <a:gd name="adj2" fmla="val 330680"/>
            <a:gd name="adj3" fmla="val 13768661"/>
            <a:gd name="adj4" fmla="val 173903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855B17-0EFA-4FA5-8627-D17874478137}">
      <dsp:nvSpPr>
        <dsp:cNvPr id="0" name=""/>
        <dsp:cNvSpPr/>
      </dsp:nvSpPr>
      <dsp:spPr>
        <a:xfrm>
          <a:off x="3177516" y="211"/>
          <a:ext cx="1769253" cy="884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Treasury collaborating with departments on parts of EIIF budget proposals</a:t>
          </a:r>
        </a:p>
      </dsp:txBody>
      <dsp:txXfrm>
        <a:off x="3220700" y="43395"/>
        <a:ext cx="1682885" cy="798258"/>
      </dsp:txXfrm>
    </dsp:sp>
    <dsp:sp modelId="{E833D7E6-4C41-4695-A9D2-F7EC047CF637}">
      <dsp:nvSpPr>
        <dsp:cNvPr id="0" name=""/>
        <dsp:cNvSpPr/>
      </dsp:nvSpPr>
      <dsp:spPr>
        <a:xfrm>
          <a:off x="4705102" y="1110067"/>
          <a:ext cx="1769253" cy="884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Upskill departments in modelling</a:t>
          </a:r>
        </a:p>
      </dsp:txBody>
      <dsp:txXfrm>
        <a:off x="4748286" y="1153251"/>
        <a:ext cx="1682885" cy="798258"/>
      </dsp:txXfrm>
    </dsp:sp>
    <dsp:sp modelId="{AC4F66A7-0FEB-48E2-8DE6-FB809AAE9FCE}">
      <dsp:nvSpPr>
        <dsp:cNvPr id="0" name=""/>
        <dsp:cNvSpPr/>
      </dsp:nvSpPr>
      <dsp:spPr>
        <a:xfrm>
          <a:off x="4121616" y="2905852"/>
          <a:ext cx="1769253" cy="884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Treasury co-review models with departments and share decisions</a:t>
          </a:r>
        </a:p>
      </dsp:txBody>
      <dsp:txXfrm>
        <a:off x="4164800" y="2949036"/>
        <a:ext cx="1682885" cy="798258"/>
      </dsp:txXfrm>
    </dsp:sp>
    <dsp:sp modelId="{1386EB17-9679-479D-8131-9120FFC46102}">
      <dsp:nvSpPr>
        <dsp:cNvPr id="0" name=""/>
        <dsp:cNvSpPr/>
      </dsp:nvSpPr>
      <dsp:spPr>
        <a:xfrm>
          <a:off x="2233416" y="2905852"/>
          <a:ext cx="1769253" cy="884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Sharing of outcomes reporting as feedback loop with departments</a:t>
          </a:r>
        </a:p>
      </dsp:txBody>
      <dsp:txXfrm>
        <a:off x="2276600" y="2949036"/>
        <a:ext cx="1682885" cy="798258"/>
      </dsp:txXfrm>
    </dsp:sp>
    <dsp:sp modelId="{9FB7F419-EAE5-40B3-A58A-F694A2599DEF}">
      <dsp:nvSpPr>
        <dsp:cNvPr id="0" name=""/>
        <dsp:cNvSpPr/>
      </dsp:nvSpPr>
      <dsp:spPr>
        <a:xfrm>
          <a:off x="1649930" y="1110067"/>
          <a:ext cx="1769253" cy="884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t>Public sharing of information and learnings</a:t>
          </a:r>
        </a:p>
      </dsp:txBody>
      <dsp:txXfrm>
        <a:off x="1693114" y="1153251"/>
        <a:ext cx="1682885" cy="798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0AF6-C664-40B4-ABBF-0F68019F0594}">
      <dsp:nvSpPr>
        <dsp:cNvPr id="0" name=""/>
        <dsp:cNvSpPr/>
      </dsp:nvSpPr>
      <dsp:spPr>
        <a:xfrm>
          <a:off x="3571" y="0"/>
          <a:ext cx="3583781" cy="323272"/>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0" kern="1200" dirty="0"/>
            <a:t>Background of EIIF</a:t>
          </a:r>
        </a:p>
      </dsp:txBody>
      <dsp:txXfrm>
        <a:off x="3571" y="0"/>
        <a:ext cx="3502963" cy="323272"/>
      </dsp:txXfrm>
    </dsp:sp>
    <dsp:sp modelId="{4328D9A8-EF10-4BE9-89EB-A0CB31885D8F}">
      <dsp:nvSpPr>
        <dsp:cNvPr id="0" name=""/>
        <dsp:cNvSpPr/>
      </dsp:nvSpPr>
      <dsp:spPr>
        <a:xfrm>
          <a:off x="2870596" y="0"/>
          <a:ext cx="3583781" cy="32327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A focus on outcomes</a:t>
          </a:r>
        </a:p>
      </dsp:txBody>
      <dsp:txXfrm>
        <a:off x="3032232" y="0"/>
        <a:ext cx="3260509" cy="323272"/>
      </dsp:txXfrm>
    </dsp:sp>
    <dsp:sp modelId="{13A3ACE7-34B8-4CE3-879A-DDBCC616DA33}">
      <dsp:nvSpPr>
        <dsp:cNvPr id="0" name=""/>
        <dsp:cNvSpPr/>
      </dsp:nvSpPr>
      <dsp:spPr>
        <a:xfrm>
          <a:off x="5737621" y="0"/>
          <a:ext cx="3583781" cy="32327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EIIF in Government’s budget process</a:t>
          </a:r>
        </a:p>
      </dsp:txBody>
      <dsp:txXfrm>
        <a:off x="5899257" y="0"/>
        <a:ext cx="3260509" cy="323272"/>
      </dsp:txXfrm>
    </dsp:sp>
    <dsp:sp modelId="{09F1C9E8-1609-49B0-88E1-9A94C7CB644B}">
      <dsp:nvSpPr>
        <dsp:cNvPr id="0" name=""/>
        <dsp:cNvSpPr/>
      </dsp:nvSpPr>
      <dsp:spPr>
        <a:xfrm>
          <a:off x="8604646" y="0"/>
          <a:ext cx="3583781" cy="323272"/>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AU" sz="1000" b="1" kern="1200" dirty="0"/>
            <a:t>Lessons for future </a:t>
          </a:r>
        </a:p>
      </dsp:txBody>
      <dsp:txXfrm>
        <a:off x="8766282" y="0"/>
        <a:ext cx="3260509" cy="32327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0.04981</cdr:x>
      <cdr:y>0.84587</cdr:y>
    </cdr:from>
    <cdr:to>
      <cdr:x>0.97493</cdr:x>
      <cdr:y>0.84906</cdr:y>
    </cdr:to>
    <cdr:cxnSp macro="">
      <cdr:nvCxnSpPr>
        <cdr:cNvPr id="4" name="Straight Arrow Connector 3">
          <a:extLst xmlns:a="http://schemas.openxmlformats.org/drawingml/2006/main">
            <a:ext uri="{FF2B5EF4-FFF2-40B4-BE49-F238E27FC236}">
              <a16:creationId xmlns:a16="http://schemas.microsoft.com/office/drawing/2014/main" id="{E75EC63F-5C4F-40B5-86BF-1532077C053F}"/>
            </a:ext>
          </a:extLst>
        </cdr:cNvPr>
        <cdr:cNvCxnSpPr/>
      </cdr:nvCxnSpPr>
      <cdr:spPr>
        <a:xfrm xmlns:a="http://schemas.openxmlformats.org/drawingml/2006/main">
          <a:off x="444657" y="3601545"/>
          <a:ext cx="8257886" cy="13583"/>
        </a:xfrm>
        <a:prstGeom xmlns:a="http://schemas.openxmlformats.org/drawingml/2006/main" prst="straightConnector1">
          <a:avLst/>
        </a:prstGeom>
        <a:ln xmlns:a="http://schemas.openxmlformats.org/drawingml/2006/main" w="28575">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0.05157</cdr:x>
      <cdr:y>0.0772</cdr:y>
    </cdr:from>
    <cdr:to>
      <cdr:x>0.05561</cdr:x>
      <cdr:y>0.84419</cdr:y>
    </cdr:to>
    <cdr:cxnSp macro="">
      <cdr:nvCxnSpPr>
        <cdr:cNvPr id="5" name="Straight Arrow Connector 4">
          <a:extLst xmlns:a="http://schemas.openxmlformats.org/drawingml/2006/main">
            <a:ext uri="{FF2B5EF4-FFF2-40B4-BE49-F238E27FC236}">
              <a16:creationId xmlns:a16="http://schemas.microsoft.com/office/drawing/2014/main" id="{CB6ABC54-D62C-48C8-8A99-0228CF2E3A83}"/>
            </a:ext>
          </a:extLst>
        </cdr:cNvPr>
        <cdr:cNvCxnSpPr/>
      </cdr:nvCxnSpPr>
      <cdr:spPr>
        <a:xfrm xmlns:a="http://schemas.openxmlformats.org/drawingml/2006/main" flipV="1">
          <a:off x="460326" y="328700"/>
          <a:ext cx="36063" cy="3265689"/>
        </a:xfrm>
        <a:prstGeom xmlns:a="http://schemas.openxmlformats.org/drawingml/2006/main" prst="straightConnector1">
          <a:avLst/>
        </a:prstGeom>
        <a:ln xmlns:a="http://schemas.openxmlformats.org/drawingml/2006/main" w="28575">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828D45-BC75-4BCD-A8DA-8AAED3AF7A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D0B8DD0D-10B3-4E4F-8EFA-3E22B02A82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47DAD-D074-4891-AD4B-18BF0DAB878B}" type="datetimeFigureOut">
              <a:rPr lang="en-AU" smtClean="0"/>
              <a:t>17/10/2024</a:t>
            </a:fld>
            <a:endParaRPr lang="en-AU"/>
          </a:p>
        </p:txBody>
      </p:sp>
      <p:sp>
        <p:nvSpPr>
          <p:cNvPr id="4" name="Footer Placeholder 3">
            <a:extLst>
              <a:ext uri="{FF2B5EF4-FFF2-40B4-BE49-F238E27FC236}">
                <a16:creationId xmlns:a16="http://schemas.microsoft.com/office/drawing/2014/main" id="{F9E3DD9D-26C7-49DE-AFE5-DCE54999CC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F96CE929-3401-4DB8-B19A-3B9C3924C6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96CE5-C1BD-4FF9-BBE0-5625594487A6}" type="slidenum">
              <a:rPr lang="en-AU" smtClean="0"/>
              <a:t>‹#›</a:t>
            </a:fld>
            <a:endParaRPr lang="en-AU"/>
          </a:p>
        </p:txBody>
      </p:sp>
    </p:spTree>
    <p:extLst>
      <p:ext uri="{BB962C8B-B14F-4D97-AF65-F5344CB8AC3E}">
        <p14:creationId xmlns:p14="http://schemas.microsoft.com/office/powerpoint/2010/main" val="83740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B5C17-5F5D-434F-9BA4-F010C10C41DC}" type="datetimeFigureOut">
              <a:rPr lang="en-AU" smtClean="0"/>
              <a:t>17/10/2024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1C8D7-BCDF-4039-8FF4-5D45EBF138A7}" type="slidenum">
              <a:rPr lang="en-AU" smtClean="0"/>
              <a:t>‹#›</a:t>
            </a:fld>
            <a:endParaRPr lang="en-AU"/>
          </a:p>
        </p:txBody>
      </p:sp>
    </p:spTree>
    <p:extLst>
      <p:ext uri="{BB962C8B-B14F-4D97-AF65-F5344CB8AC3E}">
        <p14:creationId xmlns:p14="http://schemas.microsoft.com/office/powerpoint/2010/main" val="3771449513"/>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05000"/>
      </a:lnSpc>
      <a:spcAft>
        <a:spcPts val="900"/>
      </a:spcAft>
      <a:defRPr sz="1200"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100" kern="1200">
        <a:solidFill>
          <a:schemeClr val="tx1"/>
        </a:solidFill>
        <a:latin typeface="+mn-lt"/>
        <a:ea typeface="+mn-ea"/>
        <a:cs typeface="+mn-cs"/>
      </a:defRPr>
    </a:lvl2pPr>
    <a:lvl3pPr marL="361950" indent="-171450" algn="l" defTabSz="914400" rtl="0" eaLnBrk="1" latinLnBrk="0" hangingPunct="1">
      <a:buFont typeface="VIC" panose="00000500000000000000" pitchFamily="50" charset="0"/>
      <a:buChar char="–"/>
      <a:defRPr sz="1000" kern="1200">
        <a:solidFill>
          <a:schemeClr val="tx1"/>
        </a:solidFill>
        <a:latin typeface="+mn-lt"/>
        <a:ea typeface="+mn-ea"/>
        <a:cs typeface="+mn-cs"/>
      </a:defRPr>
    </a:lvl3pPr>
    <a:lvl4pPr marL="628650" indent="-171450" algn="l" defTabSz="914400" rtl="0" eaLnBrk="1" latinLnBrk="0" hangingPunct="1">
      <a:buFont typeface="Arial" panose="020B0604020202020204" pitchFamily="34" charset="0"/>
      <a:buChar char="•"/>
      <a:tabLst/>
      <a:defRPr sz="10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0</a:t>
            </a:fld>
            <a:endParaRPr lang="en-AU"/>
          </a:p>
        </p:txBody>
      </p:sp>
    </p:spTree>
    <p:extLst>
      <p:ext uri="{BB962C8B-B14F-4D97-AF65-F5344CB8AC3E}">
        <p14:creationId xmlns:p14="http://schemas.microsoft.com/office/powerpoint/2010/main" val="938529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9</a:t>
            </a:fld>
            <a:endParaRPr lang="en-AU"/>
          </a:p>
        </p:txBody>
      </p:sp>
    </p:spTree>
    <p:extLst>
      <p:ext uri="{BB962C8B-B14F-4D97-AF65-F5344CB8AC3E}">
        <p14:creationId xmlns:p14="http://schemas.microsoft.com/office/powerpoint/2010/main" val="200891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10</a:t>
            </a:fld>
            <a:endParaRPr lang="en-AU"/>
          </a:p>
        </p:txBody>
      </p:sp>
    </p:spTree>
    <p:extLst>
      <p:ext uri="{BB962C8B-B14F-4D97-AF65-F5344CB8AC3E}">
        <p14:creationId xmlns:p14="http://schemas.microsoft.com/office/powerpoint/2010/main" val="2395286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1C8D7-BCDF-4039-8FF4-5D45EBF138A7}" type="slidenum">
              <a:rPr kumimoji="0" lang="en-AU" sz="1200" b="0" i="0" u="none" strike="noStrike" kern="1200" cap="none" spc="0" normalizeH="0" baseline="0" noProof="0" smtClean="0">
                <a:ln>
                  <a:noFill/>
                </a:ln>
                <a:solidFill>
                  <a:srgbClr val="232B39"/>
                </a:solidFill>
                <a:effectLst/>
                <a:uLnTx/>
                <a:uFillTx/>
                <a:latin typeface="V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32B39"/>
              </a:solidFill>
              <a:effectLst/>
              <a:uLnTx/>
              <a:uFillTx/>
              <a:latin typeface="VIC"/>
              <a:ea typeface="+mn-ea"/>
              <a:cs typeface="+mn-cs"/>
            </a:endParaRPr>
          </a:p>
        </p:txBody>
      </p:sp>
    </p:spTree>
    <p:extLst>
      <p:ext uri="{BB962C8B-B14F-4D97-AF65-F5344CB8AC3E}">
        <p14:creationId xmlns:p14="http://schemas.microsoft.com/office/powerpoint/2010/main" val="38517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12</a:t>
            </a:fld>
            <a:endParaRPr lang="en-AU" dirty="0"/>
          </a:p>
        </p:txBody>
      </p:sp>
    </p:spTree>
    <p:extLst>
      <p:ext uri="{BB962C8B-B14F-4D97-AF65-F5344CB8AC3E}">
        <p14:creationId xmlns:p14="http://schemas.microsoft.com/office/powerpoint/2010/main" val="136229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13</a:t>
            </a:fld>
            <a:endParaRPr lang="en-AU"/>
          </a:p>
        </p:txBody>
      </p:sp>
    </p:spTree>
    <p:extLst>
      <p:ext uri="{BB962C8B-B14F-4D97-AF65-F5344CB8AC3E}">
        <p14:creationId xmlns:p14="http://schemas.microsoft.com/office/powerpoint/2010/main" val="318017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0" lvl="2"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14</a:t>
            </a:fld>
            <a:endParaRPr lang="en-AU"/>
          </a:p>
        </p:txBody>
      </p:sp>
    </p:spTree>
    <p:extLst>
      <p:ext uri="{BB962C8B-B14F-4D97-AF65-F5344CB8AC3E}">
        <p14:creationId xmlns:p14="http://schemas.microsoft.com/office/powerpoint/2010/main" val="236746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15</a:t>
            </a:fld>
            <a:endParaRPr lang="en-AU"/>
          </a:p>
        </p:txBody>
      </p:sp>
    </p:spTree>
    <p:extLst>
      <p:ext uri="{BB962C8B-B14F-4D97-AF65-F5344CB8AC3E}">
        <p14:creationId xmlns:p14="http://schemas.microsoft.com/office/powerpoint/2010/main" val="3032996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16</a:t>
            </a:fld>
            <a:endParaRPr lang="en-AU"/>
          </a:p>
        </p:txBody>
      </p:sp>
    </p:spTree>
    <p:extLst>
      <p:ext uri="{BB962C8B-B14F-4D97-AF65-F5344CB8AC3E}">
        <p14:creationId xmlns:p14="http://schemas.microsoft.com/office/powerpoint/2010/main" val="239984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AU" sz="15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61C8D7-BCDF-4039-8FF4-5D45EBF138A7}" type="slidenum">
              <a:rPr lang="en-AU" smtClean="0"/>
              <a:t>17</a:t>
            </a:fld>
            <a:endParaRPr lang="en-AU"/>
          </a:p>
        </p:txBody>
      </p:sp>
    </p:spTree>
    <p:extLst>
      <p:ext uri="{BB962C8B-B14F-4D97-AF65-F5344CB8AC3E}">
        <p14:creationId xmlns:p14="http://schemas.microsoft.com/office/powerpoint/2010/main" val="77009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18</a:t>
            </a:fld>
            <a:endParaRPr lang="en-AU"/>
          </a:p>
        </p:txBody>
      </p:sp>
    </p:spTree>
    <p:extLst>
      <p:ext uri="{BB962C8B-B14F-4D97-AF65-F5344CB8AC3E}">
        <p14:creationId xmlns:p14="http://schemas.microsoft.com/office/powerpoint/2010/main" val="31223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1</a:t>
            </a:fld>
            <a:endParaRPr lang="en-AU"/>
          </a:p>
        </p:txBody>
      </p:sp>
    </p:spTree>
    <p:extLst>
      <p:ext uri="{BB962C8B-B14F-4D97-AF65-F5344CB8AC3E}">
        <p14:creationId xmlns:p14="http://schemas.microsoft.com/office/powerpoint/2010/main" val="147012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19</a:t>
            </a:fld>
            <a:endParaRPr lang="en-AU"/>
          </a:p>
        </p:txBody>
      </p:sp>
    </p:spTree>
    <p:extLst>
      <p:ext uri="{BB962C8B-B14F-4D97-AF65-F5344CB8AC3E}">
        <p14:creationId xmlns:p14="http://schemas.microsoft.com/office/powerpoint/2010/main" val="7511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20</a:t>
            </a:fld>
            <a:endParaRPr lang="en-AU"/>
          </a:p>
        </p:txBody>
      </p:sp>
    </p:spTree>
    <p:extLst>
      <p:ext uri="{BB962C8B-B14F-4D97-AF65-F5344CB8AC3E}">
        <p14:creationId xmlns:p14="http://schemas.microsoft.com/office/powerpoint/2010/main" val="595077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21</a:t>
            </a:fld>
            <a:endParaRPr lang="en-AU"/>
          </a:p>
        </p:txBody>
      </p:sp>
    </p:spTree>
    <p:extLst>
      <p:ext uri="{BB962C8B-B14F-4D97-AF65-F5344CB8AC3E}">
        <p14:creationId xmlns:p14="http://schemas.microsoft.com/office/powerpoint/2010/main" val="4062702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22</a:t>
            </a:fld>
            <a:endParaRPr lang="en-AU"/>
          </a:p>
        </p:txBody>
      </p:sp>
    </p:spTree>
    <p:extLst>
      <p:ext uri="{BB962C8B-B14F-4D97-AF65-F5344CB8AC3E}">
        <p14:creationId xmlns:p14="http://schemas.microsoft.com/office/powerpoint/2010/main" val="2493335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AU" sz="15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61C8D7-BCDF-4039-8FF4-5D45EBF138A7}" type="slidenum">
              <a:rPr lang="en-AU" smtClean="0"/>
              <a:t>23</a:t>
            </a:fld>
            <a:endParaRPr lang="en-AU"/>
          </a:p>
        </p:txBody>
      </p:sp>
    </p:spTree>
    <p:extLst>
      <p:ext uri="{BB962C8B-B14F-4D97-AF65-F5344CB8AC3E}">
        <p14:creationId xmlns:p14="http://schemas.microsoft.com/office/powerpoint/2010/main" val="418872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24</a:t>
            </a:fld>
            <a:endParaRPr lang="en-AU"/>
          </a:p>
        </p:txBody>
      </p:sp>
    </p:spTree>
    <p:extLst>
      <p:ext uri="{BB962C8B-B14F-4D97-AF65-F5344CB8AC3E}">
        <p14:creationId xmlns:p14="http://schemas.microsoft.com/office/powerpoint/2010/main" val="3675079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25</a:t>
            </a:fld>
            <a:endParaRPr lang="en-AU"/>
          </a:p>
        </p:txBody>
      </p:sp>
    </p:spTree>
    <p:extLst>
      <p:ext uri="{BB962C8B-B14F-4D97-AF65-F5344CB8AC3E}">
        <p14:creationId xmlns:p14="http://schemas.microsoft.com/office/powerpoint/2010/main" val="2069248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26</a:t>
            </a:fld>
            <a:endParaRPr lang="en-AU"/>
          </a:p>
        </p:txBody>
      </p:sp>
    </p:spTree>
    <p:extLst>
      <p:ext uri="{BB962C8B-B14F-4D97-AF65-F5344CB8AC3E}">
        <p14:creationId xmlns:p14="http://schemas.microsoft.com/office/powerpoint/2010/main" val="2767359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AU" sz="15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61C8D7-BCDF-4039-8FF4-5D45EBF138A7}" type="slidenum">
              <a:rPr lang="en-AU" smtClean="0"/>
              <a:t>27</a:t>
            </a:fld>
            <a:endParaRPr lang="en-AU"/>
          </a:p>
        </p:txBody>
      </p:sp>
    </p:spTree>
    <p:extLst>
      <p:ext uri="{BB962C8B-B14F-4D97-AF65-F5344CB8AC3E}">
        <p14:creationId xmlns:p14="http://schemas.microsoft.com/office/powerpoint/2010/main" val="517227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28</a:t>
            </a:fld>
            <a:endParaRPr lang="en-AU"/>
          </a:p>
        </p:txBody>
      </p:sp>
    </p:spTree>
    <p:extLst>
      <p:ext uri="{BB962C8B-B14F-4D97-AF65-F5344CB8AC3E}">
        <p14:creationId xmlns:p14="http://schemas.microsoft.com/office/powerpoint/2010/main" val="167445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2</a:t>
            </a:fld>
            <a:endParaRPr lang="en-AU"/>
          </a:p>
        </p:txBody>
      </p:sp>
    </p:spTree>
    <p:extLst>
      <p:ext uri="{BB962C8B-B14F-4D97-AF65-F5344CB8AC3E}">
        <p14:creationId xmlns:p14="http://schemas.microsoft.com/office/powerpoint/2010/main" val="2742351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100013"/>
            <a:ext cx="6407150" cy="3605212"/>
          </a:xfrm>
        </p:spPr>
      </p:sp>
      <p:sp>
        <p:nvSpPr>
          <p:cNvPr id="3" name="Notes Placeholder 2"/>
          <p:cNvSpPr>
            <a:spLocks noGrp="1"/>
          </p:cNvSpPr>
          <p:nvPr>
            <p:ph type="body" idx="1"/>
          </p:nvPr>
        </p:nvSpPr>
        <p:spPr/>
        <p:txBody>
          <a:bodyPr/>
          <a:lstStyle/>
          <a:p>
            <a:pPr>
              <a:lnSpc>
                <a:spcPct val="115000"/>
              </a:lnSpc>
              <a:spcBef>
                <a:spcPts val="800"/>
              </a:spcBef>
              <a:spcAft>
                <a:spcPts val="500"/>
              </a:spcAft>
            </a:pPr>
            <a:endParaRPr lang="en-AU" sz="1800" spc="1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800"/>
              </a:spcBef>
              <a:spcAft>
                <a:spcPts val="500"/>
              </a:spcAft>
            </a:pPr>
            <a:endParaRPr lang="en-AU" sz="1800" spc="1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61C8D7-BCDF-4039-8FF4-5D45EBF138A7}" type="slidenum">
              <a:rPr lang="en-AU" smtClean="0"/>
              <a:t>29</a:t>
            </a:fld>
            <a:endParaRPr lang="en-AU"/>
          </a:p>
        </p:txBody>
      </p:sp>
    </p:spTree>
    <p:extLst>
      <p:ext uri="{BB962C8B-B14F-4D97-AF65-F5344CB8AC3E}">
        <p14:creationId xmlns:p14="http://schemas.microsoft.com/office/powerpoint/2010/main" val="966796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30</a:t>
            </a:fld>
            <a:endParaRPr lang="en-AU" dirty="0"/>
          </a:p>
        </p:txBody>
      </p:sp>
    </p:spTree>
    <p:extLst>
      <p:ext uri="{BB962C8B-B14F-4D97-AF65-F5344CB8AC3E}">
        <p14:creationId xmlns:p14="http://schemas.microsoft.com/office/powerpoint/2010/main" val="3176002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31</a:t>
            </a:fld>
            <a:endParaRPr lang="en-AU"/>
          </a:p>
        </p:txBody>
      </p:sp>
    </p:spTree>
    <p:extLst>
      <p:ext uri="{BB962C8B-B14F-4D97-AF65-F5344CB8AC3E}">
        <p14:creationId xmlns:p14="http://schemas.microsoft.com/office/powerpoint/2010/main" val="2000867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Segoe UI" panose="020B0502040204020203"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659793D-85C6-4D95-AD0D-6234C1CC5299}" type="slidenum">
              <a:rPr lang="en-AU" smtClean="0"/>
              <a:t>32</a:t>
            </a:fld>
            <a:endParaRPr lang="en-AU"/>
          </a:p>
        </p:txBody>
      </p:sp>
    </p:spTree>
    <p:extLst>
      <p:ext uri="{BB962C8B-B14F-4D97-AF65-F5344CB8AC3E}">
        <p14:creationId xmlns:p14="http://schemas.microsoft.com/office/powerpoint/2010/main" val="3252194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AU" sz="15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61C8D7-BCDF-4039-8FF4-5D45EBF138A7}" type="slidenum">
              <a:rPr lang="en-AU" smtClean="0"/>
              <a:t>33</a:t>
            </a:fld>
            <a:endParaRPr lang="en-AU"/>
          </a:p>
        </p:txBody>
      </p:sp>
    </p:spTree>
    <p:extLst>
      <p:ext uri="{BB962C8B-B14F-4D97-AF65-F5344CB8AC3E}">
        <p14:creationId xmlns:p14="http://schemas.microsoft.com/office/powerpoint/2010/main" val="593747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34</a:t>
            </a:fld>
            <a:endParaRPr lang="en-AU"/>
          </a:p>
        </p:txBody>
      </p:sp>
    </p:spTree>
    <p:extLst>
      <p:ext uri="{BB962C8B-B14F-4D97-AF65-F5344CB8AC3E}">
        <p14:creationId xmlns:p14="http://schemas.microsoft.com/office/powerpoint/2010/main" val="2507035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35</a:t>
            </a:fld>
            <a:endParaRPr lang="en-AU"/>
          </a:p>
        </p:txBody>
      </p:sp>
    </p:spTree>
    <p:extLst>
      <p:ext uri="{BB962C8B-B14F-4D97-AF65-F5344CB8AC3E}">
        <p14:creationId xmlns:p14="http://schemas.microsoft.com/office/powerpoint/2010/main" val="2082128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36</a:t>
            </a:fld>
            <a:endParaRPr lang="en-AU"/>
          </a:p>
        </p:txBody>
      </p:sp>
    </p:spTree>
    <p:extLst>
      <p:ext uri="{BB962C8B-B14F-4D97-AF65-F5344CB8AC3E}">
        <p14:creationId xmlns:p14="http://schemas.microsoft.com/office/powerpoint/2010/main" val="2126815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37</a:t>
            </a:fld>
            <a:endParaRPr lang="en-AU"/>
          </a:p>
        </p:txBody>
      </p:sp>
    </p:spTree>
    <p:extLst>
      <p:ext uri="{BB962C8B-B14F-4D97-AF65-F5344CB8AC3E}">
        <p14:creationId xmlns:p14="http://schemas.microsoft.com/office/powerpoint/2010/main" val="3696253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3200" b="0" dirty="0">
              <a:solidFill>
                <a:srgbClr val="232B39"/>
              </a:solidFill>
              <a:effectLst/>
              <a:latin typeface="VIC"/>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3200" b="0" dirty="0">
              <a:solidFill>
                <a:srgbClr val="232B39"/>
              </a:solidFill>
              <a:effectLst/>
              <a:latin typeface="VIC"/>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232B39"/>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1C8D7-BCDF-4039-8FF4-5D45EBF138A7}" type="slidenum">
              <a:rPr kumimoji="0" lang="en-AU" sz="1300" b="0" i="0" u="none" strike="noStrike" kern="1200" cap="none" spc="0" normalizeH="0" baseline="0" noProof="0" smtClean="0">
                <a:ln>
                  <a:noFill/>
                </a:ln>
                <a:solidFill>
                  <a:prstClr val="black"/>
                </a:solidFill>
                <a:effectLst/>
                <a:uLnTx/>
                <a:uFillTx/>
                <a:latin typeface="V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300" b="0" i="0" u="none" strike="noStrike" kern="1200" cap="none" spc="0" normalizeH="0" baseline="0" noProof="0" dirty="0">
              <a:ln>
                <a:noFill/>
              </a:ln>
              <a:solidFill>
                <a:prstClr val="black"/>
              </a:solidFill>
              <a:effectLst/>
              <a:uLnTx/>
              <a:uFillTx/>
              <a:latin typeface="VIC"/>
              <a:ea typeface="+mn-ea"/>
              <a:cs typeface="+mn-cs"/>
            </a:endParaRPr>
          </a:p>
        </p:txBody>
      </p:sp>
    </p:spTree>
    <p:extLst>
      <p:ext uri="{BB962C8B-B14F-4D97-AF65-F5344CB8AC3E}">
        <p14:creationId xmlns:p14="http://schemas.microsoft.com/office/powerpoint/2010/main" val="27930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3</a:t>
            </a:fld>
            <a:endParaRPr lang="en-AU"/>
          </a:p>
        </p:txBody>
      </p:sp>
    </p:spTree>
    <p:extLst>
      <p:ext uri="{BB962C8B-B14F-4D97-AF65-F5344CB8AC3E}">
        <p14:creationId xmlns:p14="http://schemas.microsoft.com/office/powerpoint/2010/main" val="1558082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90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1C8D7-BCDF-4039-8FF4-5D45EBF138A7}" type="slidenum">
              <a:rPr kumimoji="0" lang="en-AU" sz="1200" b="0" i="0" u="none" strike="noStrike" kern="1200" cap="none" spc="0" normalizeH="0" baseline="0" noProof="0" smtClean="0">
                <a:ln>
                  <a:noFill/>
                </a:ln>
                <a:solidFill>
                  <a:prstClr val="black"/>
                </a:solidFill>
                <a:effectLst/>
                <a:uLnTx/>
                <a:uFillTx/>
                <a:latin typeface="V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VIC"/>
              <a:ea typeface="+mn-ea"/>
              <a:cs typeface="+mn-cs"/>
            </a:endParaRPr>
          </a:p>
        </p:txBody>
      </p:sp>
    </p:spTree>
    <p:extLst>
      <p:ext uri="{BB962C8B-B14F-4D97-AF65-F5344CB8AC3E}">
        <p14:creationId xmlns:p14="http://schemas.microsoft.com/office/powerpoint/2010/main" val="2431856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40</a:t>
            </a:fld>
            <a:endParaRPr lang="en-AU"/>
          </a:p>
        </p:txBody>
      </p:sp>
    </p:spTree>
    <p:extLst>
      <p:ext uri="{BB962C8B-B14F-4D97-AF65-F5344CB8AC3E}">
        <p14:creationId xmlns:p14="http://schemas.microsoft.com/office/powerpoint/2010/main" val="4140030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AU" sz="15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661C8D7-BCDF-4039-8FF4-5D45EBF138A7}" type="slidenum">
              <a:rPr lang="en-AU" smtClean="0"/>
              <a:t>41</a:t>
            </a:fld>
            <a:endParaRPr lang="en-AU"/>
          </a:p>
        </p:txBody>
      </p:sp>
    </p:spTree>
    <p:extLst>
      <p:ext uri="{BB962C8B-B14F-4D97-AF65-F5344CB8AC3E}">
        <p14:creationId xmlns:p14="http://schemas.microsoft.com/office/powerpoint/2010/main" val="945403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42</a:t>
            </a:fld>
            <a:endParaRPr lang="en-AU"/>
          </a:p>
        </p:txBody>
      </p:sp>
    </p:spTree>
    <p:extLst>
      <p:ext uri="{BB962C8B-B14F-4D97-AF65-F5344CB8AC3E}">
        <p14:creationId xmlns:p14="http://schemas.microsoft.com/office/powerpoint/2010/main" val="3604173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43</a:t>
            </a:fld>
            <a:endParaRPr lang="en-AU"/>
          </a:p>
        </p:txBody>
      </p:sp>
    </p:spTree>
    <p:extLst>
      <p:ext uri="{BB962C8B-B14F-4D97-AF65-F5344CB8AC3E}">
        <p14:creationId xmlns:p14="http://schemas.microsoft.com/office/powerpoint/2010/main" val="2767034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1C8D7-BCDF-4039-8FF4-5D45EBF138A7}" type="slidenum">
              <a:rPr kumimoji="0" lang="en-AU" sz="1200" b="0" i="0" u="none" strike="noStrike" kern="1200" cap="none" spc="0" normalizeH="0" baseline="0" noProof="0" smtClean="0">
                <a:ln>
                  <a:noFill/>
                </a:ln>
                <a:solidFill>
                  <a:srgbClr val="232B39"/>
                </a:solidFill>
                <a:effectLst/>
                <a:uLnTx/>
                <a:uFillTx/>
                <a:latin typeface="V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232B39"/>
              </a:solidFill>
              <a:effectLst/>
              <a:uLnTx/>
              <a:uFillTx/>
              <a:latin typeface="VIC"/>
              <a:ea typeface="+mn-ea"/>
              <a:cs typeface="+mn-cs"/>
            </a:endParaRPr>
          </a:p>
        </p:txBody>
      </p:sp>
    </p:spTree>
    <p:extLst>
      <p:ext uri="{BB962C8B-B14F-4D97-AF65-F5344CB8AC3E}">
        <p14:creationId xmlns:p14="http://schemas.microsoft.com/office/powerpoint/2010/main" val="212529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4</a:t>
            </a:fld>
            <a:endParaRPr lang="en-AU"/>
          </a:p>
        </p:txBody>
      </p:sp>
    </p:spTree>
    <p:extLst>
      <p:ext uri="{BB962C8B-B14F-4D97-AF65-F5344CB8AC3E}">
        <p14:creationId xmlns:p14="http://schemas.microsoft.com/office/powerpoint/2010/main" val="221910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661C8D7-BCDF-4039-8FF4-5D45EBF138A7}" type="slidenum">
              <a:rPr lang="en-AU" smtClean="0"/>
              <a:t>5</a:t>
            </a:fld>
            <a:endParaRPr lang="en-AU"/>
          </a:p>
        </p:txBody>
      </p:sp>
    </p:spTree>
    <p:extLst>
      <p:ext uri="{BB962C8B-B14F-4D97-AF65-F5344CB8AC3E}">
        <p14:creationId xmlns:p14="http://schemas.microsoft.com/office/powerpoint/2010/main" val="413290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6</a:t>
            </a:fld>
            <a:endParaRPr lang="en-AU"/>
          </a:p>
        </p:txBody>
      </p:sp>
    </p:spTree>
    <p:extLst>
      <p:ext uri="{BB962C8B-B14F-4D97-AF65-F5344CB8AC3E}">
        <p14:creationId xmlns:p14="http://schemas.microsoft.com/office/powerpoint/2010/main" val="100075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7</a:t>
            </a:fld>
            <a:endParaRPr lang="en-AU"/>
          </a:p>
        </p:txBody>
      </p:sp>
    </p:spTree>
    <p:extLst>
      <p:ext uri="{BB962C8B-B14F-4D97-AF65-F5344CB8AC3E}">
        <p14:creationId xmlns:p14="http://schemas.microsoft.com/office/powerpoint/2010/main" val="276304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61C8D7-BCDF-4039-8FF4-5D45EBF138A7}" type="slidenum">
              <a:rPr lang="en-AU" smtClean="0"/>
              <a:t>8</a:t>
            </a:fld>
            <a:endParaRPr lang="en-AU"/>
          </a:p>
        </p:txBody>
      </p:sp>
    </p:spTree>
    <p:extLst>
      <p:ext uri="{BB962C8B-B14F-4D97-AF65-F5344CB8AC3E}">
        <p14:creationId xmlns:p14="http://schemas.microsoft.com/office/powerpoint/2010/main" val="3514268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6874D38-DBA6-43F8-9733-B37B6B159FBA}"/>
              </a:ext>
            </a:extLst>
          </p:cNvPr>
          <p:cNvGrpSpPr/>
          <p:nvPr userDrawn="1"/>
        </p:nvGrpSpPr>
        <p:grpSpPr>
          <a:xfrm>
            <a:off x="0" y="-4136"/>
            <a:ext cx="12191202" cy="6867016"/>
            <a:chOff x="0" y="-4136"/>
            <a:chExt cx="12191202" cy="6867016"/>
          </a:xfrm>
        </p:grpSpPr>
        <p:pic>
          <p:nvPicPr>
            <p:cNvPr id="23" name="Graphic 22">
              <a:extLst>
                <a:ext uri="{FF2B5EF4-FFF2-40B4-BE49-F238E27FC236}">
                  <a16:creationId xmlns:a16="http://schemas.microsoft.com/office/drawing/2014/main" id="{B6194598-5CAF-4BE1-91F1-9CA866B22B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83574" y="-4136"/>
              <a:ext cx="4607628" cy="6867016"/>
            </a:xfrm>
            <a:prstGeom prst="rect">
              <a:avLst/>
            </a:prstGeom>
          </p:spPr>
        </p:pic>
        <p:grpSp>
          <p:nvGrpSpPr>
            <p:cNvPr id="15" name="Graphic 13">
              <a:extLst>
                <a:ext uri="{FF2B5EF4-FFF2-40B4-BE49-F238E27FC236}">
                  <a16:creationId xmlns:a16="http://schemas.microsoft.com/office/drawing/2014/main" id="{BE037D89-3333-4CE4-8230-C343DA0CDD9B}"/>
                </a:ext>
              </a:extLst>
            </p:cNvPr>
            <p:cNvGrpSpPr/>
            <p:nvPr/>
          </p:nvGrpSpPr>
          <p:grpSpPr>
            <a:xfrm>
              <a:off x="0" y="-4136"/>
              <a:ext cx="9672701" cy="6867016"/>
              <a:chOff x="0" y="0"/>
              <a:chExt cx="9672701" cy="6867016"/>
            </a:xfrm>
          </p:grpSpPr>
          <p:sp>
            <p:nvSpPr>
              <p:cNvPr id="17" name="Freeform: Shape 16">
                <a:extLst>
                  <a:ext uri="{FF2B5EF4-FFF2-40B4-BE49-F238E27FC236}">
                    <a16:creationId xmlns:a16="http://schemas.microsoft.com/office/drawing/2014/main" id="{D57A52D7-C745-4577-8BEC-428A901D8EF5}"/>
                  </a:ext>
                </a:extLst>
              </p:cNvPr>
              <p:cNvSpPr/>
              <p:nvPr/>
            </p:nvSpPr>
            <p:spPr>
              <a:xfrm>
                <a:off x="0" y="0"/>
                <a:ext cx="8742044" cy="3599941"/>
              </a:xfrm>
              <a:custGeom>
                <a:avLst/>
                <a:gdLst>
                  <a:gd name="connsiteX0" fmla="*/ 0 w 8742044"/>
                  <a:gd name="connsiteY0" fmla="*/ 3599942 h 3599941"/>
                  <a:gd name="connsiteX1" fmla="*/ 7040245 w 8742044"/>
                  <a:gd name="connsiteY1" fmla="*/ 3599942 h 3599941"/>
                  <a:gd name="connsiteX2" fmla="*/ 8742045 w 8742044"/>
                  <a:gd name="connsiteY2" fmla="*/ 0 h 3599941"/>
                  <a:gd name="connsiteX3" fmla="*/ 0 w 8742044"/>
                  <a:gd name="connsiteY3" fmla="*/ 0 h 3599941"/>
                  <a:gd name="connsiteX4" fmla="*/ 0 w 8742044"/>
                  <a:gd name="connsiteY4" fmla="*/ 3599942 h 359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044" h="3599941">
                    <a:moveTo>
                      <a:pt x="0" y="3599942"/>
                    </a:moveTo>
                    <a:lnTo>
                      <a:pt x="7040245" y="3599942"/>
                    </a:lnTo>
                    <a:lnTo>
                      <a:pt x="8742045" y="0"/>
                    </a:lnTo>
                    <a:lnTo>
                      <a:pt x="0" y="0"/>
                    </a:lnTo>
                    <a:lnTo>
                      <a:pt x="0" y="3599942"/>
                    </a:lnTo>
                  </a:path>
                </a:pathLst>
              </a:custGeom>
              <a:solidFill>
                <a:schemeClr val="tx1"/>
              </a:solidFill>
              <a:ln w="12700" cap="flat">
                <a:noFill/>
                <a:prstDash val="solid"/>
                <a:miter/>
              </a:ln>
            </p:spPr>
            <p:txBody>
              <a:bodyPr lIns="90000" tIns="0" bIns="0" rtlCol="0" anchor="t" anchorCtr="0"/>
              <a:lstStyle/>
              <a:p>
                <a:endParaRPr lang="en-AU" dirty="0"/>
              </a:p>
            </p:txBody>
          </p:sp>
          <p:sp>
            <p:nvSpPr>
              <p:cNvPr id="18" name="Freeform: Shape 17">
                <a:extLst>
                  <a:ext uri="{FF2B5EF4-FFF2-40B4-BE49-F238E27FC236}">
                    <a16:creationId xmlns:a16="http://schemas.microsoft.com/office/drawing/2014/main" id="{72E88E30-3F66-46B0-904A-A5930D02B33E}"/>
                  </a:ext>
                </a:extLst>
              </p:cNvPr>
              <p:cNvSpPr/>
              <p:nvPr/>
            </p:nvSpPr>
            <p:spPr>
              <a:xfrm>
                <a:off x="0" y="1673986"/>
                <a:ext cx="9672701" cy="5193030"/>
              </a:xfrm>
              <a:custGeom>
                <a:avLst/>
                <a:gdLst>
                  <a:gd name="connsiteX0" fmla="*/ 9672701 w 9672701"/>
                  <a:gd name="connsiteY0" fmla="*/ 5193031 h 5193030"/>
                  <a:gd name="connsiteX1" fmla="*/ 0 w 9672701"/>
                  <a:gd name="connsiteY1" fmla="*/ 5193031 h 5193030"/>
                  <a:gd name="connsiteX2" fmla="*/ 0 w 9672701"/>
                  <a:gd name="connsiteY2" fmla="*/ 0 h 5193030"/>
                  <a:gd name="connsiteX3" fmla="*/ 0 w 9672701"/>
                  <a:gd name="connsiteY3" fmla="*/ 1925955 h 5193030"/>
                  <a:gd name="connsiteX4" fmla="*/ 7040245 w 9672701"/>
                  <a:gd name="connsiteY4" fmla="*/ 1925955 h 5193030"/>
                  <a:gd name="connsiteX5" fmla="*/ 7584313 w 9672701"/>
                  <a:gd name="connsiteY5" fmla="*/ 775081 h 5193030"/>
                  <a:gd name="connsiteX6" fmla="*/ 9672701 w 9672701"/>
                  <a:gd name="connsiteY6" fmla="*/ 5193031 h 51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701" h="5193030">
                    <a:moveTo>
                      <a:pt x="9672701" y="5193031"/>
                    </a:moveTo>
                    <a:lnTo>
                      <a:pt x="0" y="5193031"/>
                    </a:lnTo>
                    <a:lnTo>
                      <a:pt x="0" y="0"/>
                    </a:lnTo>
                    <a:lnTo>
                      <a:pt x="0" y="1925955"/>
                    </a:lnTo>
                    <a:lnTo>
                      <a:pt x="7040245" y="1925955"/>
                    </a:lnTo>
                    <a:lnTo>
                      <a:pt x="7584313" y="775081"/>
                    </a:lnTo>
                    <a:lnTo>
                      <a:pt x="9672701" y="5193031"/>
                    </a:lnTo>
                  </a:path>
                </a:pathLst>
              </a:custGeom>
              <a:solidFill>
                <a:schemeClr val="accent2"/>
              </a:solidFill>
              <a:ln w="12700" cap="flat">
                <a:noFill/>
                <a:prstDash val="solid"/>
                <a:miter/>
              </a:ln>
            </p:spPr>
            <p:txBody>
              <a:bodyPr lIns="90000" tIns="0" bIns="0" rtlCol="0" anchor="t" anchorCtr="0"/>
              <a:lstStyle/>
              <a:p>
                <a:endParaRPr lang="en-AU" dirty="0"/>
              </a:p>
            </p:txBody>
          </p:sp>
          <p:sp>
            <p:nvSpPr>
              <p:cNvPr id="19" name="Freeform: Shape 18">
                <a:extLst>
                  <a:ext uri="{FF2B5EF4-FFF2-40B4-BE49-F238E27FC236}">
                    <a16:creationId xmlns:a16="http://schemas.microsoft.com/office/drawing/2014/main" id="{CF7AEDA5-D9FF-482C-8946-D863A452C7B5}"/>
                  </a:ext>
                </a:extLst>
              </p:cNvPr>
              <p:cNvSpPr/>
              <p:nvPr/>
            </p:nvSpPr>
            <p:spPr>
              <a:xfrm>
                <a:off x="0" y="1673986"/>
                <a:ext cx="7584313" cy="1925954"/>
              </a:xfrm>
              <a:custGeom>
                <a:avLst/>
                <a:gdLst>
                  <a:gd name="connsiteX0" fmla="*/ 7040245 w 7584313"/>
                  <a:gd name="connsiteY0" fmla="*/ 1925955 h 1925954"/>
                  <a:gd name="connsiteX1" fmla="*/ 0 w 7584313"/>
                  <a:gd name="connsiteY1" fmla="*/ 1925955 h 1925954"/>
                  <a:gd name="connsiteX2" fmla="*/ 0 w 7584313"/>
                  <a:gd name="connsiteY2" fmla="*/ 0 h 1925954"/>
                  <a:gd name="connsiteX3" fmla="*/ 7218045 w 7584313"/>
                  <a:gd name="connsiteY3" fmla="*/ 0 h 1925954"/>
                  <a:gd name="connsiteX4" fmla="*/ 7584313 w 7584313"/>
                  <a:gd name="connsiteY4" fmla="*/ 775081 h 1925954"/>
                  <a:gd name="connsiteX5" fmla="*/ 7040245 w 7584313"/>
                  <a:gd name="connsiteY5" fmla="*/ 1925955 h 192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313" h="1925954">
                    <a:moveTo>
                      <a:pt x="7040245" y="1925955"/>
                    </a:moveTo>
                    <a:lnTo>
                      <a:pt x="0" y="1925955"/>
                    </a:lnTo>
                    <a:lnTo>
                      <a:pt x="0" y="0"/>
                    </a:lnTo>
                    <a:lnTo>
                      <a:pt x="7218045" y="0"/>
                    </a:lnTo>
                    <a:lnTo>
                      <a:pt x="7584313" y="775081"/>
                    </a:lnTo>
                    <a:lnTo>
                      <a:pt x="7040245" y="1925955"/>
                    </a:lnTo>
                  </a:path>
                </a:pathLst>
              </a:custGeom>
              <a:solidFill>
                <a:srgbClr val="4F5561"/>
              </a:solidFill>
              <a:ln w="12700" cap="flat">
                <a:noFill/>
                <a:prstDash val="solid"/>
                <a:miter/>
              </a:ln>
            </p:spPr>
            <p:txBody>
              <a:bodyPr lIns="90000" tIns="0" bIns="0" rtlCol="0" anchor="t" anchorCtr="0"/>
              <a:lstStyle/>
              <a:p>
                <a:endParaRPr lang="en-AU" dirty="0"/>
              </a:p>
            </p:txBody>
          </p:sp>
          <p:sp>
            <p:nvSpPr>
              <p:cNvPr id="20" name="Freeform: Shape 19">
                <a:extLst>
                  <a:ext uri="{FF2B5EF4-FFF2-40B4-BE49-F238E27FC236}">
                    <a16:creationId xmlns:a16="http://schemas.microsoft.com/office/drawing/2014/main" id="{673BB894-AFB6-4D6E-95F9-DF236DFFC520}"/>
                  </a:ext>
                </a:extLst>
              </p:cNvPr>
              <p:cNvSpPr/>
              <p:nvPr/>
            </p:nvSpPr>
            <p:spPr>
              <a:xfrm>
                <a:off x="0" y="819022"/>
                <a:ext cx="7584567" cy="5517006"/>
              </a:xfrm>
              <a:custGeom>
                <a:avLst/>
                <a:gdLst>
                  <a:gd name="connsiteX0" fmla="*/ 7584568 w 7584567"/>
                  <a:gd name="connsiteY0" fmla="*/ 5517007 h 5517006"/>
                  <a:gd name="connsiteX1" fmla="*/ 7584568 w 7584567"/>
                  <a:gd name="connsiteY1" fmla="*/ 0 h 5517006"/>
                  <a:gd name="connsiteX2" fmla="*/ 0 w 7584567"/>
                  <a:gd name="connsiteY2" fmla="*/ 0 h 5517006"/>
                  <a:gd name="connsiteX3" fmla="*/ 0 w 7584567"/>
                  <a:gd name="connsiteY3" fmla="*/ 3030728 h 5517006"/>
                  <a:gd name="connsiteX4" fmla="*/ 1175258 w 7584567"/>
                  <a:gd name="connsiteY4" fmla="*/ 5517007 h 5517006"/>
                  <a:gd name="connsiteX5" fmla="*/ 7584568 w 7584567"/>
                  <a:gd name="connsiteY5" fmla="*/ 5517007 h 551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567" h="5517006">
                    <a:moveTo>
                      <a:pt x="7584568" y="5517007"/>
                    </a:moveTo>
                    <a:lnTo>
                      <a:pt x="7584568" y="0"/>
                    </a:lnTo>
                    <a:lnTo>
                      <a:pt x="0" y="0"/>
                    </a:lnTo>
                    <a:lnTo>
                      <a:pt x="0" y="3030728"/>
                    </a:lnTo>
                    <a:lnTo>
                      <a:pt x="1175258" y="5517007"/>
                    </a:lnTo>
                    <a:lnTo>
                      <a:pt x="7584568" y="5517007"/>
                    </a:lnTo>
                    <a:close/>
                  </a:path>
                </a:pathLst>
              </a:custGeom>
              <a:solidFill>
                <a:schemeClr val="bg1"/>
              </a:solidFill>
              <a:ln w="12700" cap="flat">
                <a:noFill/>
                <a:prstDash val="solid"/>
                <a:miter/>
              </a:ln>
            </p:spPr>
            <p:txBody>
              <a:bodyPr lIns="90000" tIns="0" bIns="0" rtlCol="0" anchor="t" anchorCtr="0"/>
              <a:lstStyle/>
              <a:p>
                <a:endParaRPr lang="en-AU" dirty="0"/>
              </a:p>
            </p:txBody>
          </p:sp>
        </p:grpSp>
      </p:grpSp>
      <p:sp>
        <p:nvSpPr>
          <p:cNvPr id="2" name="Title 1">
            <a:extLst>
              <a:ext uri="{FF2B5EF4-FFF2-40B4-BE49-F238E27FC236}">
                <a16:creationId xmlns:a16="http://schemas.microsoft.com/office/drawing/2014/main" id="{6270A466-1F91-4B26-A807-CCFAAB29578E}"/>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a:t>Title of presentation (use two lines max)</a:t>
            </a:r>
          </a:p>
        </p:txBody>
      </p:sp>
      <p:sp>
        <p:nvSpPr>
          <p:cNvPr id="3" name="Subtitle 2">
            <a:extLst>
              <a:ext uri="{FF2B5EF4-FFF2-40B4-BE49-F238E27FC236}">
                <a16:creationId xmlns:a16="http://schemas.microsoft.com/office/drawing/2014/main" id="{51C60A82-7491-4BCE-B7C9-7F229FF10CBF}"/>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Subtitle (three lines max)</a:t>
            </a:r>
          </a:p>
        </p:txBody>
      </p:sp>
      <p:cxnSp>
        <p:nvCxnSpPr>
          <p:cNvPr id="16" name="Straight Connector 15">
            <a:extLst>
              <a:ext uri="{FF2B5EF4-FFF2-40B4-BE49-F238E27FC236}">
                <a16:creationId xmlns:a16="http://schemas.microsoft.com/office/drawing/2014/main" id="{B35DD447-65A0-4318-8407-02C927BEC5B2}"/>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F16A128-7BA5-44BB-A610-D2E53ABD74C0}"/>
              </a:ext>
            </a:extLst>
          </p:cNvPr>
          <p:cNvSpPr>
            <a:spLocks noGrp="1"/>
          </p:cNvSpPr>
          <p:nvPr>
            <p:ph type="body" sz="quarter" idx="13"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p>
        </p:txBody>
      </p:sp>
      <p:pic>
        <p:nvPicPr>
          <p:cNvPr id="14" name="Picture 13">
            <a:extLst>
              <a:ext uri="{FF2B5EF4-FFF2-40B4-BE49-F238E27FC236}">
                <a16:creationId xmlns:a16="http://schemas.microsoft.com/office/drawing/2014/main" id="{0794052E-1EFD-44CF-838D-F2B29FDD5D7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083769" y="5614187"/>
            <a:ext cx="2403381" cy="715409"/>
          </a:xfrm>
          <a:prstGeom prst="rect">
            <a:avLst/>
          </a:prstGeom>
        </p:spPr>
      </p:pic>
      <p:sp>
        <p:nvSpPr>
          <p:cNvPr id="5" name="Text Placeholder 4">
            <a:extLst>
              <a:ext uri="{FF2B5EF4-FFF2-40B4-BE49-F238E27FC236}">
                <a16:creationId xmlns:a16="http://schemas.microsoft.com/office/drawing/2014/main" id="{4D6C8AB3-F241-43A4-B3C7-C7BBA4C1CC4E}"/>
              </a:ext>
            </a:extLst>
          </p:cNvPr>
          <p:cNvSpPr>
            <a:spLocks noGrp="1"/>
          </p:cNvSpPr>
          <p:nvPr>
            <p:ph type="body" sz="quarter" idx="14"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name | Title</a:t>
            </a:r>
          </a:p>
        </p:txBody>
      </p:sp>
    </p:spTree>
    <p:extLst>
      <p:ext uri="{BB962C8B-B14F-4D97-AF65-F5344CB8AC3E}">
        <p14:creationId xmlns:p14="http://schemas.microsoft.com/office/powerpoint/2010/main" val="2411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icture)">
    <p:spTree>
      <p:nvGrpSpPr>
        <p:cNvPr id="1" name=""/>
        <p:cNvGrpSpPr/>
        <p:nvPr/>
      </p:nvGrpSpPr>
      <p:grpSpPr>
        <a:xfrm>
          <a:off x="0" y="0"/>
          <a:ext cx="0" cy="0"/>
          <a:chOff x="0" y="0"/>
          <a:chExt cx="0" cy="0"/>
        </a:xfrm>
      </p:grpSpPr>
      <p:sp>
        <p:nvSpPr>
          <p:cNvPr id="23" name="Picture Placeholder 40">
            <a:extLst>
              <a:ext uri="{FF2B5EF4-FFF2-40B4-BE49-F238E27FC236}">
                <a16:creationId xmlns:a16="http://schemas.microsoft.com/office/drawing/2014/main" id="{7D3B0838-6E18-4146-840D-E4B09EA4D19F}"/>
              </a:ext>
            </a:extLst>
          </p:cNvPr>
          <p:cNvSpPr>
            <a:spLocks noGrp="1"/>
          </p:cNvSpPr>
          <p:nvPr>
            <p:ph type="pic" sz="quarter" idx="13" hasCustomPrompt="1"/>
          </p:nvPr>
        </p:nvSpPr>
        <p:spPr>
          <a:xfrm>
            <a:off x="8111318" y="866"/>
            <a:ext cx="4077026" cy="6528192"/>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6" fmla="*/ 587054 w 4608426"/>
              <a:gd name="connsiteY6"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587054 w 4608426"/>
              <a:gd name="connsiteY5"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808768 w 4608426"/>
              <a:gd name="connsiteY3" fmla="*/ 6858000 h 6858000"/>
              <a:gd name="connsiteX4" fmla="*/ 0 w 4608426"/>
              <a:gd name="connsiteY4" fmla="*/ 2512304 h 6858000"/>
              <a:gd name="connsiteX5" fmla="*/ 587054 w 4608426"/>
              <a:gd name="connsiteY5" fmla="*/ 0 h 6858000"/>
              <a:gd name="connsiteX0" fmla="*/ 40006 w 4061378"/>
              <a:gd name="connsiteY0" fmla="*/ 0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40006 w 4061378"/>
              <a:gd name="connsiteY5" fmla="*/ 0 h 6858000"/>
              <a:gd name="connsiteX0" fmla="*/ 2279 w 4061378"/>
              <a:gd name="connsiteY0" fmla="*/ 9432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2279 w 4061378"/>
              <a:gd name="connsiteY5" fmla="*/ 9432 h 6858000"/>
              <a:gd name="connsiteX0" fmla="*/ 2279 w 4061378"/>
              <a:gd name="connsiteY0" fmla="*/ 9432 h 6858000"/>
              <a:gd name="connsiteX1" fmla="*/ 4061378 w 4061378"/>
              <a:gd name="connsiteY1" fmla="*/ 0 h 6858000"/>
              <a:gd name="connsiteX2" fmla="*/ 4061378 w 4061378"/>
              <a:gd name="connsiteY2" fmla="*/ 6858000 h 6858000"/>
              <a:gd name="connsiteX3" fmla="*/ 2106856 w 4061378"/>
              <a:gd name="connsiteY3" fmla="*/ 6536360 h 6858000"/>
              <a:gd name="connsiteX4" fmla="*/ 0 w 4061378"/>
              <a:gd name="connsiteY4" fmla="*/ 2116165 h 6858000"/>
              <a:gd name="connsiteX5" fmla="*/ 2279 w 4061378"/>
              <a:gd name="connsiteY5" fmla="*/ 9432 h 6858000"/>
              <a:gd name="connsiteX0" fmla="*/ 2279 w 4061378"/>
              <a:gd name="connsiteY0" fmla="*/ 9432 h 6536360"/>
              <a:gd name="connsiteX1" fmla="*/ 4061378 w 4061378"/>
              <a:gd name="connsiteY1" fmla="*/ 0 h 6536360"/>
              <a:gd name="connsiteX2" fmla="*/ 3077395 w 4061378"/>
              <a:gd name="connsiteY2" fmla="*/ 6529211 h 6536360"/>
              <a:gd name="connsiteX3" fmla="*/ 2106856 w 4061378"/>
              <a:gd name="connsiteY3" fmla="*/ 6536360 h 6536360"/>
              <a:gd name="connsiteX4" fmla="*/ 0 w 4061378"/>
              <a:gd name="connsiteY4" fmla="*/ 2116165 h 6536360"/>
              <a:gd name="connsiteX5" fmla="*/ 2279 w 4061378"/>
              <a:gd name="connsiteY5" fmla="*/ 9432 h 6536360"/>
              <a:gd name="connsiteX0" fmla="*/ 2279 w 4061378"/>
              <a:gd name="connsiteY0" fmla="*/ 9432 h 6533978"/>
              <a:gd name="connsiteX1" fmla="*/ 4061378 w 4061378"/>
              <a:gd name="connsiteY1" fmla="*/ 0 h 6533978"/>
              <a:gd name="connsiteX2" fmla="*/ 3077395 w 4061378"/>
              <a:gd name="connsiteY2" fmla="*/ 6529211 h 6533978"/>
              <a:gd name="connsiteX3" fmla="*/ 2106856 w 4061378"/>
              <a:gd name="connsiteY3" fmla="*/ 6533978 h 6533978"/>
              <a:gd name="connsiteX4" fmla="*/ 0 w 4061378"/>
              <a:gd name="connsiteY4" fmla="*/ 2116165 h 6533978"/>
              <a:gd name="connsiteX5" fmla="*/ 2279 w 4061378"/>
              <a:gd name="connsiteY5" fmla="*/ 9432 h 6533978"/>
              <a:gd name="connsiteX0" fmla="*/ 2279 w 4061378"/>
              <a:gd name="connsiteY0" fmla="*/ 9432 h 6533978"/>
              <a:gd name="connsiteX1" fmla="*/ 4061378 w 4061378"/>
              <a:gd name="connsiteY1" fmla="*/ 0 h 6533978"/>
              <a:gd name="connsiteX2" fmla="*/ 3079778 w 4061378"/>
              <a:gd name="connsiteY2" fmla="*/ 6531594 h 6533978"/>
              <a:gd name="connsiteX3" fmla="*/ 2106856 w 4061378"/>
              <a:gd name="connsiteY3" fmla="*/ 6533978 h 6533978"/>
              <a:gd name="connsiteX4" fmla="*/ 0 w 4061378"/>
              <a:gd name="connsiteY4" fmla="*/ 2116165 h 6533978"/>
              <a:gd name="connsiteX5" fmla="*/ 2279 w 4061378"/>
              <a:gd name="connsiteY5" fmla="*/ 9432 h 6533978"/>
              <a:gd name="connsiteX0" fmla="*/ 2279 w 4061378"/>
              <a:gd name="connsiteY0" fmla="*/ 9432 h 6533978"/>
              <a:gd name="connsiteX1" fmla="*/ 4061378 w 4061378"/>
              <a:gd name="connsiteY1" fmla="*/ 0 h 6533978"/>
              <a:gd name="connsiteX2" fmla="*/ 3461032 w 4061378"/>
              <a:gd name="connsiteY2" fmla="*/ 3980240 h 6533978"/>
              <a:gd name="connsiteX3" fmla="*/ 3079778 w 4061378"/>
              <a:gd name="connsiteY3" fmla="*/ 6531594 h 6533978"/>
              <a:gd name="connsiteX4" fmla="*/ 2106856 w 4061378"/>
              <a:gd name="connsiteY4" fmla="*/ 6533978 h 6533978"/>
              <a:gd name="connsiteX5" fmla="*/ 0 w 4061378"/>
              <a:gd name="connsiteY5" fmla="*/ 2116165 h 6533978"/>
              <a:gd name="connsiteX6" fmla="*/ 2279 w 4061378"/>
              <a:gd name="connsiteY6" fmla="*/ 9432 h 6533978"/>
              <a:gd name="connsiteX0" fmla="*/ 2279 w 4075725"/>
              <a:gd name="connsiteY0" fmla="*/ 9432 h 6533978"/>
              <a:gd name="connsiteX1" fmla="*/ 4061378 w 4075725"/>
              <a:gd name="connsiteY1" fmla="*/ 0 h 6533978"/>
              <a:gd name="connsiteX2" fmla="*/ 4075725 w 4075725"/>
              <a:gd name="connsiteY2" fmla="*/ 4418625 h 6533978"/>
              <a:gd name="connsiteX3" fmla="*/ 3079778 w 4075725"/>
              <a:gd name="connsiteY3" fmla="*/ 6531594 h 6533978"/>
              <a:gd name="connsiteX4" fmla="*/ 2106856 w 4075725"/>
              <a:gd name="connsiteY4" fmla="*/ 6533978 h 6533978"/>
              <a:gd name="connsiteX5" fmla="*/ 0 w 4075725"/>
              <a:gd name="connsiteY5" fmla="*/ 2116165 h 6533978"/>
              <a:gd name="connsiteX6" fmla="*/ 2279 w 4075725"/>
              <a:gd name="connsiteY6" fmla="*/ 9432 h 6533978"/>
              <a:gd name="connsiteX0" fmla="*/ 2279 w 4079213"/>
              <a:gd name="connsiteY0" fmla="*/ 7050 h 6531596"/>
              <a:gd name="connsiteX1" fmla="*/ 4078056 w 4079213"/>
              <a:gd name="connsiteY1" fmla="*/ 0 h 6531596"/>
              <a:gd name="connsiteX2" fmla="*/ 4075725 w 4079213"/>
              <a:gd name="connsiteY2" fmla="*/ 4416243 h 6531596"/>
              <a:gd name="connsiteX3" fmla="*/ 3079778 w 4079213"/>
              <a:gd name="connsiteY3" fmla="*/ 6529212 h 6531596"/>
              <a:gd name="connsiteX4" fmla="*/ 2106856 w 4079213"/>
              <a:gd name="connsiteY4" fmla="*/ 6531596 h 6531596"/>
              <a:gd name="connsiteX5" fmla="*/ 0 w 4079213"/>
              <a:gd name="connsiteY5" fmla="*/ 2113783 h 6531596"/>
              <a:gd name="connsiteX6" fmla="*/ 2279 w 4079213"/>
              <a:gd name="connsiteY6" fmla="*/ 7050 h 6531596"/>
              <a:gd name="connsiteX0" fmla="*/ 2279 w 4079213"/>
              <a:gd name="connsiteY0" fmla="*/ 0 h 6531694"/>
              <a:gd name="connsiteX1" fmla="*/ 4078056 w 4079213"/>
              <a:gd name="connsiteY1" fmla="*/ 98 h 6531694"/>
              <a:gd name="connsiteX2" fmla="*/ 4075725 w 4079213"/>
              <a:gd name="connsiteY2" fmla="*/ 4416341 h 6531694"/>
              <a:gd name="connsiteX3" fmla="*/ 3079778 w 4079213"/>
              <a:gd name="connsiteY3" fmla="*/ 6529310 h 6531694"/>
              <a:gd name="connsiteX4" fmla="*/ 2106856 w 4079213"/>
              <a:gd name="connsiteY4" fmla="*/ 6531694 h 6531694"/>
              <a:gd name="connsiteX5" fmla="*/ 0 w 4079213"/>
              <a:gd name="connsiteY5" fmla="*/ 2113881 h 6531694"/>
              <a:gd name="connsiteX6" fmla="*/ 2279 w 4079213"/>
              <a:gd name="connsiteY6" fmla="*/ 0 h 653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213" h="6531694">
                <a:moveTo>
                  <a:pt x="2279" y="0"/>
                </a:moveTo>
                <a:lnTo>
                  <a:pt x="4078056" y="98"/>
                </a:lnTo>
                <a:cubicBezTo>
                  <a:pt x="4082838" y="1472973"/>
                  <a:pt x="4070943" y="2943466"/>
                  <a:pt x="4075725" y="4416341"/>
                </a:cubicBezTo>
                <a:lnTo>
                  <a:pt x="3079778" y="6529310"/>
                </a:lnTo>
                <a:lnTo>
                  <a:pt x="2106856" y="6531694"/>
                </a:lnTo>
                <a:lnTo>
                  <a:pt x="0" y="2113881"/>
                </a:lnTo>
                <a:cubicBezTo>
                  <a:pt x="760" y="1411637"/>
                  <a:pt x="1519" y="702244"/>
                  <a:pt x="2279" y="0"/>
                </a:cubicBezTo>
                <a:close/>
              </a:path>
            </a:pathLst>
          </a:custGeom>
          <a:solidFill>
            <a:schemeClr val="bg1">
              <a:lumMod val="85000"/>
              <a:alpha val="50196"/>
            </a:schemeClr>
          </a:solidFill>
        </p:spPr>
        <p:txBody>
          <a:bodyPr wrap="square" anchor="ctr" anchorCtr="0">
            <a:noAutofit/>
          </a:bodyPr>
          <a:lstStyle>
            <a:lvl1pPr marL="0" indent="0" algn="r">
              <a:buNone/>
              <a:defRPr/>
            </a:lvl1pPr>
          </a:lstStyle>
          <a:p>
            <a:r>
              <a:rPr lang="en-AU" dirty="0"/>
              <a:t>Add a picture</a:t>
            </a:r>
          </a:p>
        </p:txBody>
      </p:sp>
      <p:sp>
        <p:nvSpPr>
          <p:cNvPr id="21" name="Freeform: Shape 20">
            <a:extLst>
              <a:ext uri="{FF2B5EF4-FFF2-40B4-BE49-F238E27FC236}">
                <a16:creationId xmlns:a16="http://schemas.microsoft.com/office/drawing/2014/main" id="{8E0F9270-E708-4A54-AF78-41C6D9F4E253}"/>
              </a:ext>
            </a:extLst>
          </p:cNvPr>
          <p:cNvSpPr/>
          <p:nvPr/>
        </p:nvSpPr>
        <p:spPr>
          <a:xfrm>
            <a:off x="-2817" y="4409749"/>
            <a:ext cx="12194056" cy="2463429"/>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24" name="Straight Connector 23">
            <a:extLst>
              <a:ext uri="{FF2B5EF4-FFF2-40B4-BE49-F238E27FC236}">
                <a16:creationId xmlns:a16="http://schemas.microsoft.com/office/drawing/2014/main" id="{92793EC5-898C-41D3-8049-ADEF3D5FBD59}"/>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AE57E77-D123-439C-B30A-50F536EB987C}"/>
              </a:ext>
            </a:extLst>
          </p:cNvPr>
          <p:cNvSpPr>
            <a:spLocks noGrp="1"/>
          </p:cNvSpPr>
          <p:nvPr>
            <p:ph type="title" hasCustomPrompt="1"/>
          </p:nvPr>
        </p:nvSpPr>
        <p:spPr>
          <a:xfrm>
            <a:off x="704850" y="657225"/>
            <a:ext cx="73914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3" name="Content Placeholder 2">
            <a:extLst>
              <a:ext uri="{FF2B5EF4-FFF2-40B4-BE49-F238E27FC236}">
                <a16:creationId xmlns:a16="http://schemas.microsoft.com/office/drawing/2014/main" id="{61CD36B5-F5ED-49CC-B3D4-049B720F717D}"/>
              </a:ext>
            </a:extLst>
          </p:cNvPr>
          <p:cNvSpPr>
            <a:spLocks noGrp="1"/>
          </p:cNvSpPr>
          <p:nvPr>
            <p:ph idx="1" hasCustomPrompt="1"/>
          </p:nvPr>
        </p:nvSpPr>
        <p:spPr>
          <a:xfrm>
            <a:off x="704850" y="2168525"/>
            <a:ext cx="866775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221994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graphic/diagr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31CB079-AD7C-411B-ACBA-55A7CAD4BB9A}"/>
              </a:ext>
            </a:extLst>
          </p:cNvPr>
          <p:cNvSpPr/>
          <p:nvPr userDrawn="1"/>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2" name="Title 1">
            <a:extLst>
              <a:ext uri="{FF2B5EF4-FFF2-40B4-BE49-F238E27FC236}">
                <a16:creationId xmlns:a16="http://schemas.microsoft.com/office/drawing/2014/main" id="{0548B168-7FB2-4AB4-8615-E3323D90122A}"/>
              </a:ext>
            </a:extLst>
          </p:cNvPr>
          <p:cNvSpPr>
            <a:spLocks noGrp="1"/>
          </p:cNvSpPr>
          <p:nvPr>
            <p:ph type="title" hasCustomPrompt="1"/>
          </p:nvPr>
        </p:nvSpPr>
        <p:spPr>
          <a:xfrm>
            <a:off x="667043" y="1700214"/>
            <a:ext cx="2792594" cy="2182322"/>
          </a:xfrm>
          <a:prstGeom prst="rect">
            <a:avLst/>
          </a:prstGeom>
        </p:spPr>
        <p:txBody>
          <a:bodyPr anchor="b" anchorCtr="0">
            <a:noAutofit/>
          </a:bodyPr>
          <a:lstStyle>
            <a:lvl1pPr>
              <a:defRPr sz="2600"/>
            </a:lvl1pPr>
          </a:lstStyle>
          <a:p>
            <a:r>
              <a:rPr lang="en-AU"/>
              <a:t>Add title</a:t>
            </a:r>
          </a:p>
        </p:txBody>
      </p:sp>
      <p:sp>
        <p:nvSpPr>
          <p:cNvPr id="5" name="Slide Number Placeholder 4">
            <a:extLst>
              <a:ext uri="{FF2B5EF4-FFF2-40B4-BE49-F238E27FC236}">
                <a16:creationId xmlns:a16="http://schemas.microsoft.com/office/drawing/2014/main" id="{260A3BBD-0FFD-4144-914F-AA1F2A46171B}"/>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7" name="Straight Connector 6">
            <a:extLst>
              <a:ext uri="{FF2B5EF4-FFF2-40B4-BE49-F238E27FC236}">
                <a16:creationId xmlns:a16="http://schemas.microsoft.com/office/drawing/2014/main" id="{DFC55B3E-03F4-4468-8922-1E3B04574819}"/>
              </a:ext>
            </a:extLst>
          </p:cNvPr>
          <p:cNvCxnSpPr/>
          <p:nvPr userDrawn="1"/>
        </p:nvCxnSpPr>
        <p:spPr>
          <a:xfrm>
            <a:off x="733033" y="400014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F0265D-5F37-461D-873A-5F7694CB57ED}"/>
              </a:ext>
            </a:extLst>
          </p:cNvPr>
          <p:cNvSpPr>
            <a:spLocks noGrp="1"/>
          </p:cNvSpPr>
          <p:nvPr>
            <p:ph sz="quarter" idx="13" hasCustomPrompt="1"/>
          </p:nvPr>
        </p:nvSpPr>
        <p:spPr>
          <a:xfrm>
            <a:off x="3751263" y="1122363"/>
            <a:ext cx="7626350" cy="4787900"/>
          </a:xfrm>
        </p:spPr>
        <p:txBody>
          <a:bodyPr/>
          <a:lstStyle/>
          <a:p>
            <a:pPr lvl="0"/>
            <a:r>
              <a:rPr lang="en-AU"/>
              <a:t>Insert infographic, chart or diagram</a:t>
            </a:r>
          </a:p>
        </p:txBody>
      </p:sp>
    </p:spTree>
    <p:extLst>
      <p:ext uri="{BB962C8B-B14F-4D97-AF65-F5344CB8AC3E}">
        <p14:creationId xmlns:p14="http://schemas.microsoft.com/office/powerpoint/2010/main" val="380943687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diagram (2)">
    <p:spTree>
      <p:nvGrpSpPr>
        <p:cNvPr id="1" name=""/>
        <p:cNvGrpSpPr/>
        <p:nvPr/>
      </p:nvGrpSpPr>
      <p:grpSpPr>
        <a:xfrm>
          <a:off x="0" y="0"/>
          <a:ext cx="0" cy="0"/>
          <a:chOff x="0" y="0"/>
          <a:chExt cx="0" cy="0"/>
        </a:xfrm>
      </p:grpSpPr>
      <p:grpSp>
        <p:nvGrpSpPr>
          <p:cNvPr id="8" name="Graphic 6">
            <a:extLst>
              <a:ext uri="{FF2B5EF4-FFF2-40B4-BE49-F238E27FC236}">
                <a16:creationId xmlns:a16="http://schemas.microsoft.com/office/drawing/2014/main" id="{B16149ED-5AB9-469B-8421-9EB5C250DC2D}"/>
              </a:ext>
            </a:extLst>
          </p:cNvPr>
          <p:cNvGrpSpPr>
            <a:grpSpLocks noChangeAspect="1"/>
          </p:cNvGrpSpPr>
          <p:nvPr userDrawn="1"/>
        </p:nvGrpSpPr>
        <p:grpSpPr>
          <a:xfrm>
            <a:off x="-18755" y="1585"/>
            <a:ext cx="12214021" cy="6868800"/>
            <a:chOff x="1514475" y="852487"/>
            <a:chExt cx="9163050" cy="5153025"/>
          </a:xfrm>
        </p:grpSpPr>
        <p:sp>
          <p:nvSpPr>
            <p:cNvPr id="11" name="Freeform: Shape 10">
              <a:extLst>
                <a:ext uri="{FF2B5EF4-FFF2-40B4-BE49-F238E27FC236}">
                  <a16:creationId xmlns:a16="http://schemas.microsoft.com/office/drawing/2014/main" id="{FE61994A-C9A0-45C7-9B7F-53C60E8B0D9B}"/>
                </a:ext>
              </a:extLst>
            </p:cNvPr>
            <p:cNvSpPr/>
            <p:nvPr/>
          </p:nvSpPr>
          <p:spPr>
            <a:xfrm>
              <a:off x="1514475" y="4151756"/>
              <a:ext cx="9162478" cy="1850993"/>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12" name="Freeform: Shape 11">
              <a:extLst>
                <a:ext uri="{FF2B5EF4-FFF2-40B4-BE49-F238E27FC236}">
                  <a16:creationId xmlns:a16="http://schemas.microsoft.com/office/drawing/2014/main" id="{D44966D5-7925-4A8A-A569-D1B19EE979CD}"/>
                </a:ext>
              </a:extLst>
            </p:cNvPr>
            <p:cNvSpPr/>
            <p:nvPr/>
          </p:nvSpPr>
          <p:spPr>
            <a:xfrm>
              <a:off x="9268777" y="852487"/>
              <a:ext cx="1408176" cy="2979039"/>
            </a:xfrm>
            <a:custGeom>
              <a:avLst/>
              <a:gdLst>
                <a:gd name="connsiteX0" fmla="*/ 1408176 w 1408176"/>
                <a:gd name="connsiteY0" fmla="*/ 2979039 h 2979039"/>
                <a:gd name="connsiteX1" fmla="*/ 0 w 1408176"/>
                <a:gd name="connsiteY1" fmla="*/ 0 h 2979039"/>
                <a:gd name="connsiteX2" fmla="*/ 1408176 w 1408176"/>
                <a:gd name="connsiteY2" fmla="*/ 0 h 2979039"/>
                <a:gd name="connsiteX3" fmla="*/ 1408176 w 1408176"/>
                <a:gd name="connsiteY3" fmla="*/ 2979039 h 2979039"/>
              </a:gdLst>
              <a:ahLst/>
              <a:cxnLst>
                <a:cxn ang="0">
                  <a:pos x="connsiteX0" y="connsiteY0"/>
                </a:cxn>
                <a:cxn ang="0">
                  <a:pos x="connsiteX1" y="connsiteY1"/>
                </a:cxn>
                <a:cxn ang="0">
                  <a:pos x="connsiteX2" y="connsiteY2"/>
                </a:cxn>
                <a:cxn ang="0">
                  <a:pos x="connsiteX3" y="connsiteY3"/>
                </a:cxn>
              </a:cxnLst>
              <a:rect l="l" t="t" r="r" b="b"/>
              <a:pathLst>
                <a:path w="1408176" h="2979039">
                  <a:moveTo>
                    <a:pt x="1408176" y="2979039"/>
                  </a:moveTo>
                  <a:lnTo>
                    <a:pt x="0" y="0"/>
                  </a:lnTo>
                  <a:lnTo>
                    <a:pt x="1408176" y="0"/>
                  </a:lnTo>
                  <a:lnTo>
                    <a:pt x="1408176" y="2979039"/>
                  </a:lnTo>
                </a:path>
              </a:pathLst>
            </a:custGeom>
            <a:solidFill>
              <a:schemeClr val="accent1"/>
            </a:solidFill>
            <a:ln w="9525" cap="flat">
              <a:noFill/>
              <a:prstDash val="solid"/>
              <a:miter/>
            </a:ln>
          </p:spPr>
          <p:txBody>
            <a:bodyPr rtlCol="0" anchor="ctr"/>
            <a:lstStyle/>
            <a:p>
              <a:endParaRPr lang="en-AU" dirty="0"/>
            </a:p>
          </p:txBody>
        </p:sp>
      </p:grpSp>
      <p:sp>
        <p:nvSpPr>
          <p:cNvPr id="2" name="Title 1">
            <a:extLst>
              <a:ext uri="{FF2B5EF4-FFF2-40B4-BE49-F238E27FC236}">
                <a16:creationId xmlns:a16="http://schemas.microsoft.com/office/drawing/2014/main" id="{0548B168-7FB2-4AB4-8615-E3323D90122A}"/>
              </a:ext>
            </a:extLst>
          </p:cNvPr>
          <p:cNvSpPr>
            <a:spLocks noGrp="1"/>
          </p:cNvSpPr>
          <p:nvPr>
            <p:ph type="title" hasCustomPrompt="1"/>
          </p:nvPr>
        </p:nvSpPr>
        <p:spPr>
          <a:xfrm>
            <a:off x="667042" y="1122363"/>
            <a:ext cx="2808289" cy="2135187"/>
          </a:xfrm>
          <a:prstGeom prst="rect">
            <a:avLst/>
          </a:prstGeom>
        </p:spPr>
        <p:txBody>
          <a:bodyPr anchor="t" anchorCtr="0">
            <a:noAutofit/>
          </a:bodyPr>
          <a:lstStyle>
            <a:lvl1pPr>
              <a:defRPr sz="3000"/>
            </a:lvl1pPr>
          </a:lstStyle>
          <a:p>
            <a:r>
              <a:rPr lang="en-US"/>
              <a:t>Add title</a:t>
            </a:r>
            <a:endParaRPr lang="en-AU"/>
          </a:p>
        </p:txBody>
      </p:sp>
      <p:sp>
        <p:nvSpPr>
          <p:cNvPr id="5" name="Slide Number Placeholder 4">
            <a:extLst>
              <a:ext uri="{FF2B5EF4-FFF2-40B4-BE49-F238E27FC236}">
                <a16:creationId xmlns:a16="http://schemas.microsoft.com/office/drawing/2014/main" id="{260A3BBD-0FFD-4144-914F-AA1F2A46171B}"/>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7" name="Straight Connector 6">
            <a:extLst>
              <a:ext uri="{FF2B5EF4-FFF2-40B4-BE49-F238E27FC236}">
                <a16:creationId xmlns:a16="http://schemas.microsoft.com/office/drawing/2014/main" id="{DFC55B3E-03F4-4468-8922-1E3B04574819}"/>
              </a:ext>
            </a:extLst>
          </p:cNvPr>
          <p:cNvCxnSpPr/>
          <p:nvPr userDrawn="1"/>
        </p:nvCxnSpPr>
        <p:spPr>
          <a:xfrm>
            <a:off x="733033" y="3387396"/>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F0265D-5F37-461D-873A-5F7694CB57ED}"/>
              </a:ext>
            </a:extLst>
          </p:cNvPr>
          <p:cNvSpPr>
            <a:spLocks noGrp="1"/>
          </p:cNvSpPr>
          <p:nvPr>
            <p:ph sz="quarter" idx="13" hasCustomPrompt="1"/>
          </p:nvPr>
        </p:nvSpPr>
        <p:spPr>
          <a:xfrm>
            <a:off x="3751263" y="1122363"/>
            <a:ext cx="7626350" cy="4787900"/>
          </a:xfrm>
        </p:spPr>
        <p:txBody>
          <a:bodyPr/>
          <a:lstStyle>
            <a:lvl1pPr>
              <a:defRPr/>
            </a:lvl1pPr>
          </a:lstStyle>
          <a:p>
            <a:pPr lvl="0"/>
            <a:r>
              <a:rPr lang="en-AU"/>
              <a:t>Insert infographic, chart or diagram</a:t>
            </a:r>
          </a:p>
        </p:txBody>
      </p:sp>
    </p:spTree>
    <p:extLst>
      <p:ext uri="{BB962C8B-B14F-4D97-AF65-F5344CB8AC3E}">
        <p14:creationId xmlns:p14="http://schemas.microsoft.com/office/powerpoint/2010/main" val="281262535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pullout">
    <p:spTree>
      <p:nvGrpSpPr>
        <p:cNvPr id="1" name=""/>
        <p:cNvGrpSpPr/>
        <p:nvPr/>
      </p:nvGrpSpPr>
      <p:grpSpPr>
        <a:xfrm>
          <a:off x="0" y="0"/>
          <a:ext cx="0" cy="0"/>
          <a:chOff x="0" y="0"/>
          <a:chExt cx="0" cy="0"/>
        </a:xfrm>
      </p:grpSpPr>
      <p:grpSp>
        <p:nvGrpSpPr>
          <p:cNvPr id="14" name="Graphic 2">
            <a:extLst>
              <a:ext uri="{FF2B5EF4-FFF2-40B4-BE49-F238E27FC236}">
                <a16:creationId xmlns:a16="http://schemas.microsoft.com/office/drawing/2014/main" id="{0467A58A-A5AE-4C7E-8E40-9E72F2C43EBA}"/>
              </a:ext>
            </a:extLst>
          </p:cNvPr>
          <p:cNvGrpSpPr/>
          <p:nvPr userDrawn="1"/>
        </p:nvGrpSpPr>
        <p:grpSpPr>
          <a:xfrm>
            <a:off x="-2819" y="0"/>
            <a:ext cx="12200953" cy="6878132"/>
            <a:chOff x="1519237" y="852487"/>
            <a:chExt cx="9148952" cy="5157605"/>
          </a:xfrm>
        </p:grpSpPr>
        <p:sp>
          <p:nvSpPr>
            <p:cNvPr id="15" name="Freeform: Shape 14">
              <a:extLst>
                <a:ext uri="{FF2B5EF4-FFF2-40B4-BE49-F238E27FC236}">
                  <a16:creationId xmlns:a16="http://schemas.microsoft.com/office/drawing/2014/main" id="{64266E94-CE27-4D2B-B49E-52E2033446C7}"/>
                </a:ext>
              </a:extLst>
            </p:cNvPr>
            <p:cNvSpPr/>
            <p:nvPr/>
          </p:nvSpPr>
          <p:spPr>
            <a:xfrm>
              <a:off x="1519237" y="852487"/>
              <a:ext cx="2723358" cy="5157605"/>
            </a:xfrm>
            <a:custGeom>
              <a:avLst/>
              <a:gdLst>
                <a:gd name="connsiteX0" fmla="*/ 1215485 w 2712339"/>
                <a:gd name="connsiteY0" fmla="*/ 0 h 5136737"/>
                <a:gd name="connsiteX1" fmla="*/ 0 w 2712339"/>
                <a:gd name="connsiteY1" fmla="*/ 0 h 5136737"/>
                <a:gd name="connsiteX2" fmla="*/ 0 w 2712339"/>
                <a:gd name="connsiteY2" fmla="*/ 5136737 h 5136737"/>
                <a:gd name="connsiteX3" fmla="*/ 1780223 w 2712339"/>
                <a:gd name="connsiteY3" fmla="*/ 5136737 h 5136737"/>
                <a:gd name="connsiteX4" fmla="*/ 2712339 w 2712339"/>
                <a:gd name="connsiteY4" fmla="*/ 3166682 h 513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339" h="5136737">
                  <a:moveTo>
                    <a:pt x="1215485" y="0"/>
                  </a:moveTo>
                  <a:lnTo>
                    <a:pt x="0" y="0"/>
                  </a:lnTo>
                  <a:lnTo>
                    <a:pt x="0" y="5136737"/>
                  </a:lnTo>
                  <a:lnTo>
                    <a:pt x="1780223" y="5136737"/>
                  </a:lnTo>
                  <a:lnTo>
                    <a:pt x="2712339" y="3166682"/>
                  </a:lnTo>
                  <a:close/>
                </a:path>
              </a:pathLst>
            </a:custGeom>
            <a:solidFill>
              <a:schemeClr val="accent1"/>
            </a:solidFill>
            <a:ln w="9525" cap="flat">
              <a:noFill/>
              <a:prstDash val="solid"/>
              <a:miter/>
            </a:ln>
          </p:spPr>
          <p:txBody>
            <a:bodyPr rtlCol="0" anchor="ctr"/>
            <a:lstStyle/>
            <a:p>
              <a:endParaRPr lang="en-AU" dirty="0"/>
            </a:p>
          </p:txBody>
        </p:sp>
        <p:sp>
          <p:nvSpPr>
            <p:cNvPr id="17" name="Freeform: Shape 16">
              <a:extLst>
                <a:ext uri="{FF2B5EF4-FFF2-40B4-BE49-F238E27FC236}">
                  <a16:creationId xmlns:a16="http://schemas.microsoft.com/office/drawing/2014/main" id="{C4F4D52E-6E80-4B42-AF52-84D79D8600EA}"/>
                </a:ext>
              </a:extLst>
            </p:cNvPr>
            <p:cNvSpPr/>
            <p:nvPr/>
          </p:nvSpPr>
          <p:spPr>
            <a:xfrm>
              <a:off x="3293077" y="4019168"/>
              <a:ext cx="1876139" cy="1983581"/>
            </a:xfrm>
            <a:custGeom>
              <a:avLst/>
              <a:gdLst>
                <a:gd name="connsiteX0" fmla="*/ 1869758 w 1876139"/>
                <a:gd name="connsiteY0" fmla="*/ 1970056 h 1983581"/>
                <a:gd name="connsiteX1" fmla="*/ 938498 w 1876139"/>
                <a:gd name="connsiteY1" fmla="*/ 0 h 1983581"/>
                <a:gd name="connsiteX2" fmla="*/ 6382 w 1876139"/>
                <a:gd name="connsiteY2" fmla="*/ 1970056 h 1983581"/>
                <a:gd name="connsiteX3" fmla="*/ 0 w 1876139"/>
                <a:gd name="connsiteY3" fmla="*/ 1983582 h 1983581"/>
                <a:gd name="connsiteX4" fmla="*/ 1876139 w 1876139"/>
                <a:gd name="connsiteY4" fmla="*/ 1983582 h 198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139" h="1983581">
                  <a:moveTo>
                    <a:pt x="1869758" y="1970056"/>
                  </a:moveTo>
                  <a:lnTo>
                    <a:pt x="938498" y="0"/>
                  </a:lnTo>
                  <a:lnTo>
                    <a:pt x="6382" y="1970056"/>
                  </a:lnTo>
                  <a:lnTo>
                    <a:pt x="0" y="1983582"/>
                  </a:lnTo>
                  <a:lnTo>
                    <a:pt x="1876139" y="1983582"/>
                  </a:lnTo>
                  <a:close/>
                </a:path>
              </a:pathLst>
            </a:custGeom>
            <a:solidFill>
              <a:schemeClr val="bg1">
                <a:lumMod val="85000"/>
                <a:alpha val="50196"/>
              </a:schemeClr>
            </a:solidFill>
            <a:ln w="9525" cap="flat">
              <a:noFill/>
              <a:prstDash val="solid"/>
              <a:miter/>
            </a:ln>
          </p:spPr>
          <p:txBody>
            <a:bodyPr rtlCol="0" anchor="ctr"/>
            <a:lstStyle/>
            <a:p>
              <a:endParaRPr lang="en-AU" dirty="0"/>
            </a:p>
          </p:txBody>
        </p:sp>
        <p:sp>
          <p:nvSpPr>
            <p:cNvPr id="18" name="Freeform: Shape 17">
              <a:extLst>
                <a:ext uri="{FF2B5EF4-FFF2-40B4-BE49-F238E27FC236}">
                  <a16:creationId xmlns:a16="http://schemas.microsoft.com/office/drawing/2014/main" id="{44EAE554-6AA0-4992-8CE3-507A7C9F4AB9}"/>
                </a:ext>
              </a:extLst>
            </p:cNvPr>
            <p:cNvSpPr/>
            <p:nvPr/>
          </p:nvSpPr>
          <p:spPr>
            <a:xfrm>
              <a:off x="2734722" y="852487"/>
              <a:ext cx="7933467" cy="5150262"/>
            </a:xfrm>
            <a:custGeom>
              <a:avLst/>
              <a:gdLst>
                <a:gd name="connsiteX0" fmla="*/ 7933468 w 7933467"/>
                <a:gd name="connsiteY0" fmla="*/ 3513391 h 5150262"/>
                <a:gd name="connsiteX1" fmla="*/ 7794498 w 7933467"/>
                <a:gd name="connsiteY1" fmla="*/ 3219355 h 5150262"/>
                <a:gd name="connsiteX2" fmla="*/ 7792879 w 7933467"/>
                <a:gd name="connsiteY2" fmla="*/ 3210878 h 5150262"/>
                <a:gd name="connsiteX3" fmla="*/ 7456075 w 7933467"/>
                <a:gd name="connsiteY3" fmla="*/ 2498408 h 5150262"/>
                <a:gd name="connsiteX4" fmla="*/ 7453694 w 7933467"/>
                <a:gd name="connsiteY4" fmla="*/ 2498408 h 5150262"/>
                <a:gd name="connsiteX5" fmla="*/ 6272689 w 7933467"/>
                <a:gd name="connsiteY5" fmla="*/ 0 h 5150262"/>
                <a:gd name="connsiteX6" fmla="*/ 5744242 w 7933467"/>
                <a:gd name="connsiteY6" fmla="*/ 0 h 5150262"/>
                <a:gd name="connsiteX7" fmla="*/ 0 w 7933467"/>
                <a:gd name="connsiteY7" fmla="*/ 0 h 5150262"/>
                <a:gd name="connsiteX8" fmla="*/ 1496854 w 7933467"/>
                <a:gd name="connsiteY8" fmla="*/ 3166682 h 5150262"/>
                <a:gd name="connsiteX9" fmla="*/ 2428113 w 7933467"/>
                <a:gd name="connsiteY9" fmla="*/ 5136737 h 5150262"/>
                <a:gd name="connsiteX10" fmla="*/ 2434495 w 7933467"/>
                <a:gd name="connsiteY10" fmla="*/ 5150263 h 5150262"/>
                <a:gd name="connsiteX11" fmla="*/ 7933468 w 7933467"/>
                <a:gd name="connsiteY11" fmla="*/ 5150263 h 5150262"/>
                <a:gd name="connsiteX12" fmla="*/ 7933468 w 7933467"/>
                <a:gd name="connsiteY12" fmla="*/ 5150263 h 5150262"/>
                <a:gd name="connsiteX13" fmla="*/ 7933468 w 7933467"/>
                <a:gd name="connsiteY13" fmla="*/ 3947541 h 5150262"/>
                <a:gd name="connsiteX14" fmla="*/ 7933468 w 7933467"/>
                <a:gd name="connsiteY14" fmla="*/ 3947541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3467" h="5150262">
                  <a:moveTo>
                    <a:pt x="7933468" y="3513391"/>
                  </a:moveTo>
                  <a:lnTo>
                    <a:pt x="7794498" y="3219355"/>
                  </a:lnTo>
                  <a:lnTo>
                    <a:pt x="7792879" y="3210878"/>
                  </a:lnTo>
                  <a:lnTo>
                    <a:pt x="7456075" y="2498408"/>
                  </a:lnTo>
                  <a:lnTo>
                    <a:pt x="7453694" y="2498408"/>
                  </a:lnTo>
                  <a:lnTo>
                    <a:pt x="6272689" y="0"/>
                  </a:lnTo>
                  <a:lnTo>
                    <a:pt x="5744242" y="0"/>
                  </a:lnTo>
                  <a:lnTo>
                    <a:pt x="0" y="0"/>
                  </a:lnTo>
                  <a:lnTo>
                    <a:pt x="1496854" y="3166682"/>
                  </a:lnTo>
                  <a:lnTo>
                    <a:pt x="2428113" y="5136737"/>
                  </a:lnTo>
                  <a:lnTo>
                    <a:pt x="2434495" y="5150263"/>
                  </a:lnTo>
                  <a:lnTo>
                    <a:pt x="7933468" y="5150263"/>
                  </a:lnTo>
                  <a:lnTo>
                    <a:pt x="7933468" y="5150263"/>
                  </a:lnTo>
                  <a:lnTo>
                    <a:pt x="7933468" y="3947541"/>
                  </a:lnTo>
                  <a:lnTo>
                    <a:pt x="7933468" y="3947541"/>
                  </a:lnTo>
                  <a:close/>
                </a:path>
              </a:pathLst>
            </a:custGeom>
            <a:solidFill>
              <a:schemeClr val="tx1"/>
            </a:solidFill>
            <a:ln w="9525" cap="flat">
              <a:noFill/>
              <a:prstDash val="solid"/>
              <a:miter/>
            </a:ln>
          </p:spPr>
          <p:txBody>
            <a:bodyPr rtlCol="0" anchor="ctr"/>
            <a:lstStyle/>
            <a:p>
              <a:endParaRPr lang="en-AU" dirty="0"/>
            </a:p>
          </p:txBody>
        </p:sp>
        <p:sp>
          <p:nvSpPr>
            <p:cNvPr id="19" name="Freeform: Shape 18">
              <a:extLst>
                <a:ext uri="{FF2B5EF4-FFF2-40B4-BE49-F238E27FC236}">
                  <a16:creationId xmlns:a16="http://schemas.microsoft.com/office/drawing/2014/main" id="{0C8F07EE-BF96-4743-9DFA-884E58EEF7F8}"/>
                </a:ext>
              </a:extLst>
            </p:cNvPr>
            <p:cNvSpPr/>
            <p:nvPr/>
          </p:nvSpPr>
          <p:spPr>
            <a:xfrm>
              <a:off x="9009791" y="852487"/>
              <a:ext cx="1658398" cy="3508438"/>
            </a:xfrm>
            <a:custGeom>
              <a:avLst/>
              <a:gdLst>
                <a:gd name="connsiteX0" fmla="*/ 0 w 1658398"/>
                <a:gd name="connsiteY0" fmla="*/ 0 h 3508438"/>
                <a:gd name="connsiteX1" fmla="*/ 1181005 w 1658398"/>
                <a:gd name="connsiteY1" fmla="*/ 2498408 h 3508438"/>
                <a:gd name="connsiteX2" fmla="*/ 1517809 w 1658398"/>
                <a:gd name="connsiteY2" fmla="*/ 3210878 h 3508438"/>
                <a:gd name="connsiteX3" fmla="*/ 1658398 w 1658398"/>
                <a:gd name="connsiteY3" fmla="*/ 3508439 h 3508438"/>
                <a:gd name="connsiteX4" fmla="*/ 1658398 w 1658398"/>
                <a:gd name="connsiteY4" fmla="*/ 0 h 350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398" h="3508438">
                  <a:moveTo>
                    <a:pt x="0" y="0"/>
                  </a:moveTo>
                  <a:lnTo>
                    <a:pt x="1181005" y="2498408"/>
                  </a:lnTo>
                  <a:lnTo>
                    <a:pt x="1517809" y="3210878"/>
                  </a:lnTo>
                  <a:lnTo>
                    <a:pt x="1658398" y="3508439"/>
                  </a:lnTo>
                  <a:lnTo>
                    <a:pt x="1658398" y="0"/>
                  </a:lnTo>
                  <a:close/>
                </a:path>
              </a:pathLst>
            </a:custGeom>
            <a:solidFill>
              <a:schemeClr val="bg1">
                <a:lumMod val="85000"/>
                <a:alpha val="50196"/>
              </a:schemeClr>
            </a:solidFill>
            <a:ln w="9525" cap="flat">
              <a:noFill/>
              <a:prstDash val="solid"/>
              <a:miter/>
            </a:ln>
          </p:spPr>
          <p:txBody>
            <a:bodyPr rtlCol="0" anchor="ctr"/>
            <a:lstStyle/>
            <a:p>
              <a:endParaRPr lang="en-AU" dirty="0"/>
            </a:p>
          </p:txBody>
        </p:sp>
      </p:grpSp>
      <p:sp>
        <p:nvSpPr>
          <p:cNvPr id="7" name="Slide Number Placeholder 6">
            <a:extLst>
              <a:ext uri="{FF2B5EF4-FFF2-40B4-BE49-F238E27FC236}">
                <a16:creationId xmlns:a16="http://schemas.microsoft.com/office/drawing/2014/main" id="{DFAF234B-2579-413B-A7B7-C756D497F8B4}"/>
              </a:ext>
            </a:extLst>
          </p:cNvPr>
          <p:cNvSpPr>
            <a:spLocks noGrp="1"/>
          </p:cNvSpPr>
          <p:nvPr userDrawn="1">
            <p:ph type="sldNum" sz="quarter" idx="12"/>
          </p:nvPr>
        </p:nvSpPr>
        <p:spPr/>
        <p:txBody>
          <a:bodyPr/>
          <a:lstStyle/>
          <a:p>
            <a:fld id="{E4E047A3-478C-4E7E-BF3D-3786245819C0}" type="slidenum">
              <a:rPr lang="en-AU" smtClean="0"/>
              <a:t>‹#›</a:t>
            </a:fld>
            <a:endParaRPr lang="en-AU" dirty="0"/>
          </a:p>
        </p:txBody>
      </p:sp>
      <p:sp>
        <p:nvSpPr>
          <p:cNvPr id="2" name="Title 1">
            <a:extLst>
              <a:ext uri="{FF2B5EF4-FFF2-40B4-BE49-F238E27FC236}">
                <a16:creationId xmlns:a16="http://schemas.microsoft.com/office/drawing/2014/main" id="{3C945811-51FB-4C17-83BD-089998BA0FBF}"/>
              </a:ext>
            </a:extLst>
          </p:cNvPr>
          <p:cNvSpPr>
            <a:spLocks noGrp="1"/>
          </p:cNvSpPr>
          <p:nvPr userDrawn="1">
            <p:ph type="title" hasCustomPrompt="1"/>
          </p:nvPr>
        </p:nvSpPr>
        <p:spPr>
          <a:xfrm>
            <a:off x="5346972" y="846593"/>
            <a:ext cx="4639538" cy="3546345"/>
          </a:xfrm>
          <a:prstGeom prst="rect">
            <a:avLst/>
          </a:prstGeom>
        </p:spPr>
        <p:txBody>
          <a:bodyPr anchor="b">
            <a:noAutofit/>
          </a:bodyPr>
          <a:lstStyle>
            <a:lvl1pPr algn="r">
              <a:defRPr sz="3800" i="1">
                <a:solidFill>
                  <a:schemeClr val="bg1"/>
                </a:solidFill>
                <a:latin typeface="+mn-lt"/>
              </a:defRPr>
            </a:lvl1pPr>
          </a:lstStyle>
          <a:p>
            <a:r>
              <a:rPr lang="en-US"/>
              <a:t>Insert quote text here</a:t>
            </a:r>
            <a:endParaRPr lang="en-AU"/>
          </a:p>
        </p:txBody>
      </p:sp>
      <p:cxnSp>
        <p:nvCxnSpPr>
          <p:cNvPr id="16" name="Straight Connector 15">
            <a:extLst>
              <a:ext uri="{FF2B5EF4-FFF2-40B4-BE49-F238E27FC236}">
                <a16:creationId xmlns:a16="http://schemas.microsoft.com/office/drawing/2014/main" id="{BF225198-0F8C-44ED-96A9-0FD52FFE32E6}"/>
              </a:ext>
            </a:extLst>
          </p:cNvPr>
          <p:cNvCxnSpPr/>
          <p:nvPr userDrawn="1"/>
        </p:nvCxnSpPr>
        <p:spPr>
          <a:xfrm>
            <a:off x="8700635" y="4678819"/>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376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pullout (pictur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5BAA18-8288-4524-83DB-261EAE38B500}"/>
              </a:ext>
            </a:extLst>
          </p:cNvPr>
          <p:cNvSpPr/>
          <p:nvPr/>
        </p:nvSpPr>
        <p:spPr>
          <a:xfrm>
            <a:off x="2971526" y="-3976"/>
            <a:ext cx="9251183" cy="6844943"/>
          </a:xfrm>
          <a:custGeom>
            <a:avLst/>
            <a:gdLst>
              <a:gd name="connsiteX0" fmla="*/ 6933343 w 6933342"/>
              <a:gd name="connsiteY0" fmla="*/ 0 h 5129974"/>
              <a:gd name="connsiteX1" fmla="*/ 0 w 6933342"/>
              <a:gd name="connsiteY1" fmla="*/ 0 h 5129974"/>
              <a:gd name="connsiteX2" fmla="*/ 2424970 w 6933342"/>
              <a:gd name="connsiteY2" fmla="*/ 5129975 h 5129974"/>
              <a:gd name="connsiteX3" fmla="*/ 6933343 w 6933342"/>
              <a:gd name="connsiteY3" fmla="*/ 5129975 h 5129974"/>
              <a:gd name="connsiteX4" fmla="*/ 6933343 w 6933342"/>
              <a:gd name="connsiteY4" fmla="*/ 0 h 512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42" h="5129974">
                <a:moveTo>
                  <a:pt x="6933343" y="0"/>
                </a:moveTo>
                <a:lnTo>
                  <a:pt x="0" y="0"/>
                </a:lnTo>
                <a:lnTo>
                  <a:pt x="2424970" y="5129975"/>
                </a:lnTo>
                <a:lnTo>
                  <a:pt x="6933343" y="5129975"/>
                </a:lnTo>
                <a:lnTo>
                  <a:pt x="6933343" y="0"/>
                </a:lnTo>
                <a:close/>
              </a:path>
            </a:pathLst>
          </a:custGeom>
          <a:solidFill>
            <a:schemeClr val="accent1"/>
          </a:solidFill>
          <a:ln w="9525" cap="flat">
            <a:noFill/>
            <a:prstDash val="solid"/>
            <a:miter/>
          </a:ln>
        </p:spPr>
        <p:txBody>
          <a:bodyPr rtlCol="0" anchor="ctr"/>
          <a:lstStyle/>
          <a:p>
            <a:endParaRPr lang="en-AU" dirty="0"/>
          </a:p>
        </p:txBody>
      </p:sp>
      <p:sp>
        <p:nvSpPr>
          <p:cNvPr id="13" name="Picture Placeholder 40">
            <a:extLst>
              <a:ext uri="{FF2B5EF4-FFF2-40B4-BE49-F238E27FC236}">
                <a16:creationId xmlns:a16="http://schemas.microsoft.com/office/drawing/2014/main" id="{1BEC1E53-B89F-479A-9454-1F82ED9A8DFD}"/>
              </a:ext>
            </a:extLst>
          </p:cNvPr>
          <p:cNvSpPr>
            <a:spLocks noGrp="1" noChangeAspect="1"/>
          </p:cNvSpPr>
          <p:nvPr userDrawn="1">
            <p:ph type="pic" sz="quarter" idx="13" hasCustomPrompt="1"/>
          </p:nvPr>
        </p:nvSpPr>
        <p:spPr>
          <a:xfrm>
            <a:off x="-1484" y="-6229"/>
            <a:ext cx="6059385" cy="6532441"/>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6" fmla="*/ 587054 w 4608426"/>
              <a:gd name="connsiteY6"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587054 w 4608426"/>
              <a:gd name="connsiteY5"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808768 w 4608426"/>
              <a:gd name="connsiteY3" fmla="*/ 6858000 h 6858000"/>
              <a:gd name="connsiteX4" fmla="*/ 0 w 4608426"/>
              <a:gd name="connsiteY4" fmla="*/ 2512304 h 6858000"/>
              <a:gd name="connsiteX5" fmla="*/ 587054 w 4608426"/>
              <a:gd name="connsiteY5" fmla="*/ 0 h 6858000"/>
              <a:gd name="connsiteX0" fmla="*/ 40006 w 4061378"/>
              <a:gd name="connsiteY0" fmla="*/ 0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40006 w 4061378"/>
              <a:gd name="connsiteY5" fmla="*/ 0 h 6858000"/>
              <a:gd name="connsiteX0" fmla="*/ 2279 w 4061378"/>
              <a:gd name="connsiteY0" fmla="*/ 9432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2279 w 4061378"/>
              <a:gd name="connsiteY5" fmla="*/ 9432 h 6858000"/>
              <a:gd name="connsiteX0" fmla="*/ 2279 w 4061378"/>
              <a:gd name="connsiteY0" fmla="*/ 0 h 6848568"/>
              <a:gd name="connsiteX1" fmla="*/ 2974946 w 4061378"/>
              <a:gd name="connsiteY1" fmla="*/ 98 h 6848568"/>
              <a:gd name="connsiteX2" fmla="*/ 4061378 w 4061378"/>
              <a:gd name="connsiteY2" fmla="*/ 6848568 h 6848568"/>
              <a:gd name="connsiteX3" fmla="*/ 2261720 w 4061378"/>
              <a:gd name="connsiteY3" fmla="*/ 6848568 h 6848568"/>
              <a:gd name="connsiteX4" fmla="*/ 0 w 4061378"/>
              <a:gd name="connsiteY4" fmla="*/ 2106733 h 6848568"/>
              <a:gd name="connsiteX5" fmla="*/ 2279 w 4061378"/>
              <a:gd name="connsiteY5" fmla="*/ 0 h 6848568"/>
              <a:gd name="connsiteX0" fmla="*/ 2279 w 6234243"/>
              <a:gd name="connsiteY0" fmla="*/ 0 h 6848568"/>
              <a:gd name="connsiteX1" fmla="*/ 2974946 w 6234243"/>
              <a:gd name="connsiteY1" fmla="*/ 98 h 6848568"/>
              <a:gd name="connsiteX2" fmla="*/ 6234243 w 6234243"/>
              <a:gd name="connsiteY2" fmla="*/ 6848568 h 6848568"/>
              <a:gd name="connsiteX3" fmla="*/ 2261720 w 6234243"/>
              <a:gd name="connsiteY3" fmla="*/ 6848568 h 6848568"/>
              <a:gd name="connsiteX4" fmla="*/ 0 w 6234243"/>
              <a:gd name="connsiteY4" fmla="*/ 2106733 h 6848568"/>
              <a:gd name="connsiteX5" fmla="*/ 2279 w 6234243"/>
              <a:gd name="connsiteY5" fmla="*/ 0 h 6848568"/>
              <a:gd name="connsiteX0" fmla="*/ 2279 w 6234243"/>
              <a:gd name="connsiteY0" fmla="*/ 0 h 6848568"/>
              <a:gd name="connsiteX1" fmla="*/ 2974946 w 6234243"/>
              <a:gd name="connsiteY1" fmla="*/ 98 h 6848568"/>
              <a:gd name="connsiteX2" fmla="*/ 6234243 w 6234243"/>
              <a:gd name="connsiteY2" fmla="*/ 6848568 h 6848568"/>
              <a:gd name="connsiteX3" fmla="*/ 22145 w 6234243"/>
              <a:gd name="connsiteY3" fmla="*/ 6839038 h 6848568"/>
              <a:gd name="connsiteX4" fmla="*/ 0 w 6234243"/>
              <a:gd name="connsiteY4" fmla="*/ 2106733 h 6848568"/>
              <a:gd name="connsiteX5" fmla="*/ 2279 w 6234243"/>
              <a:gd name="connsiteY5" fmla="*/ 0 h 6848568"/>
              <a:gd name="connsiteX0" fmla="*/ 2279 w 6234243"/>
              <a:gd name="connsiteY0" fmla="*/ 0 h 6848568"/>
              <a:gd name="connsiteX1" fmla="*/ 2974946 w 6234243"/>
              <a:gd name="connsiteY1" fmla="*/ 98 h 6848568"/>
              <a:gd name="connsiteX2" fmla="*/ 6234243 w 6234243"/>
              <a:gd name="connsiteY2" fmla="*/ 6848568 h 6848568"/>
              <a:gd name="connsiteX3" fmla="*/ 22145 w 6234243"/>
              <a:gd name="connsiteY3" fmla="*/ 6848568 h 6848568"/>
              <a:gd name="connsiteX4" fmla="*/ 0 w 6234243"/>
              <a:gd name="connsiteY4" fmla="*/ 2106733 h 6848568"/>
              <a:gd name="connsiteX5" fmla="*/ 2279 w 6234243"/>
              <a:gd name="connsiteY5" fmla="*/ 0 h 6848568"/>
              <a:gd name="connsiteX0" fmla="*/ 0 w 6231964"/>
              <a:gd name="connsiteY0" fmla="*/ 0 h 6848568"/>
              <a:gd name="connsiteX1" fmla="*/ 2972667 w 6231964"/>
              <a:gd name="connsiteY1" fmla="*/ 98 h 6848568"/>
              <a:gd name="connsiteX2" fmla="*/ 6231964 w 6231964"/>
              <a:gd name="connsiteY2" fmla="*/ 6848568 h 6848568"/>
              <a:gd name="connsiteX3" fmla="*/ 19866 w 6231964"/>
              <a:gd name="connsiteY3" fmla="*/ 6848568 h 6848568"/>
              <a:gd name="connsiteX4" fmla="*/ 0 w 6231964"/>
              <a:gd name="connsiteY4" fmla="*/ 0 h 6848568"/>
              <a:gd name="connsiteX0" fmla="*/ 0 w 6251024"/>
              <a:gd name="connsiteY0" fmla="*/ 0 h 6858098"/>
              <a:gd name="connsiteX1" fmla="*/ 2991727 w 6251024"/>
              <a:gd name="connsiteY1" fmla="*/ 9628 h 6858098"/>
              <a:gd name="connsiteX2" fmla="*/ 6251024 w 6251024"/>
              <a:gd name="connsiteY2" fmla="*/ 6858098 h 6858098"/>
              <a:gd name="connsiteX3" fmla="*/ 38926 w 6251024"/>
              <a:gd name="connsiteY3" fmla="*/ 6858098 h 6858098"/>
              <a:gd name="connsiteX4" fmla="*/ 0 w 6251024"/>
              <a:gd name="connsiteY4" fmla="*/ 0 h 6858098"/>
              <a:gd name="connsiteX0" fmla="*/ 0 w 6222434"/>
              <a:gd name="connsiteY0" fmla="*/ 0 h 6858098"/>
              <a:gd name="connsiteX1" fmla="*/ 2963137 w 6222434"/>
              <a:gd name="connsiteY1" fmla="*/ 9628 h 6858098"/>
              <a:gd name="connsiteX2" fmla="*/ 6222434 w 6222434"/>
              <a:gd name="connsiteY2" fmla="*/ 6858098 h 6858098"/>
              <a:gd name="connsiteX3" fmla="*/ 10336 w 6222434"/>
              <a:gd name="connsiteY3" fmla="*/ 6858098 h 6858098"/>
              <a:gd name="connsiteX4" fmla="*/ 0 w 6222434"/>
              <a:gd name="connsiteY4" fmla="*/ 0 h 6858098"/>
              <a:gd name="connsiteX0" fmla="*/ 0 w 6222434"/>
              <a:gd name="connsiteY0" fmla="*/ 0 h 6858098"/>
              <a:gd name="connsiteX1" fmla="*/ 2963137 w 6222434"/>
              <a:gd name="connsiteY1" fmla="*/ 9628 h 6858098"/>
              <a:gd name="connsiteX2" fmla="*/ 6060503 w 6222434"/>
              <a:gd name="connsiteY2" fmla="*/ 6521103 h 6858098"/>
              <a:gd name="connsiteX3" fmla="*/ 6222434 w 6222434"/>
              <a:gd name="connsiteY3" fmla="*/ 6858098 h 6858098"/>
              <a:gd name="connsiteX4" fmla="*/ 10336 w 6222434"/>
              <a:gd name="connsiteY4" fmla="*/ 6858098 h 6858098"/>
              <a:gd name="connsiteX5" fmla="*/ 0 w 6222434"/>
              <a:gd name="connsiteY5" fmla="*/ 0 h 6858098"/>
              <a:gd name="connsiteX0" fmla="*/ 450981 w 6673415"/>
              <a:gd name="connsiteY0" fmla="*/ 0 h 7117371"/>
              <a:gd name="connsiteX1" fmla="*/ 3414118 w 6673415"/>
              <a:gd name="connsiteY1" fmla="*/ 9628 h 7117371"/>
              <a:gd name="connsiteX2" fmla="*/ 6511484 w 6673415"/>
              <a:gd name="connsiteY2" fmla="*/ 6521103 h 7117371"/>
              <a:gd name="connsiteX3" fmla="*/ 6673415 w 6673415"/>
              <a:gd name="connsiteY3" fmla="*/ 6858098 h 7117371"/>
              <a:gd name="connsiteX4" fmla="*/ 461317 w 6673415"/>
              <a:gd name="connsiteY4" fmla="*/ 6858098 h 7117371"/>
              <a:gd name="connsiteX5" fmla="*/ 456688 w 6673415"/>
              <a:gd name="connsiteY5" fmla="*/ 6521103 h 7117371"/>
              <a:gd name="connsiteX6" fmla="*/ 450981 w 6673415"/>
              <a:gd name="connsiteY6" fmla="*/ 0 h 7117371"/>
              <a:gd name="connsiteX0" fmla="*/ 217979 w 6440413"/>
              <a:gd name="connsiteY0" fmla="*/ 0 h 6858098"/>
              <a:gd name="connsiteX1" fmla="*/ 3181116 w 6440413"/>
              <a:gd name="connsiteY1" fmla="*/ 9628 h 6858098"/>
              <a:gd name="connsiteX2" fmla="*/ 6278482 w 6440413"/>
              <a:gd name="connsiteY2" fmla="*/ 6521103 h 6858098"/>
              <a:gd name="connsiteX3" fmla="*/ 6440413 w 6440413"/>
              <a:gd name="connsiteY3" fmla="*/ 6858098 h 6858098"/>
              <a:gd name="connsiteX4" fmla="*/ 223686 w 6440413"/>
              <a:gd name="connsiteY4" fmla="*/ 6521103 h 6858098"/>
              <a:gd name="connsiteX5" fmla="*/ 217979 w 6440413"/>
              <a:gd name="connsiteY5" fmla="*/ 0 h 6858098"/>
              <a:gd name="connsiteX0" fmla="*/ 217979 w 6278482"/>
              <a:gd name="connsiteY0" fmla="*/ 0 h 6521103"/>
              <a:gd name="connsiteX1" fmla="*/ 3181116 w 6278482"/>
              <a:gd name="connsiteY1" fmla="*/ 9628 h 6521103"/>
              <a:gd name="connsiteX2" fmla="*/ 6278482 w 6278482"/>
              <a:gd name="connsiteY2" fmla="*/ 6521103 h 6521103"/>
              <a:gd name="connsiteX3" fmla="*/ 223686 w 6278482"/>
              <a:gd name="connsiteY3" fmla="*/ 6521103 h 6521103"/>
              <a:gd name="connsiteX4" fmla="*/ 217979 w 6278482"/>
              <a:gd name="connsiteY4" fmla="*/ 0 h 6521103"/>
              <a:gd name="connsiteX0" fmla="*/ 218227 w 6278730"/>
              <a:gd name="connsiteY0" fmla="*/ 0 h 6521103"/>
              <a:gd name="connsiteX1" fmla="*/ 3181364 w 6278730"/>
              <a:gd name="connsiteY1" fmla="*/ 9628 h 6521103"/>
              <a:gd name="connsiteX2" fmla="*/ 6278730 w 6278730"/>
              <a:gd name="connsiteY2" fmla="*/ 6521103 h 6521103"/>
              <a:gd name="connsiteX3" fmla="*/ 223934 w 6278730"/>
              <a:gd name="connsiteY3" fmla="*/ 6521103 h 6521103"/>
              <a:gd name="connsiteX4" fmla="*/ 218227 w 6278730"/>
              <a:gd name="connsiteY4" fmla="*/ 0 h 6521103"/>
              <a:gd name="connsiteX0" fmla="*/ 0 w 6060503"/>
              <a:gd name="connsiteY0" fmla="*/ 0 h 6521103"/>
              <a:gd name="connsiteX1" fmla="*/ 2963137 w 6060503"/>
              <a:gd name="connsiteY1" fmla="*/ 9628 h 6521103"/>
              <a:gd name="connsiteX2" fmla="*/ 6060503 w 6060503"/>
              <a:gd name="connsiteY2" fmla="*/ 6521103 h 6521103"/>
              <a:gd name="connsiteX3" fmla="*/ 5707 w 6060503"/>
              <a:gd name="connsiteY3" fmla="*/ 6521103 h 6521103"/>
              <a:gd name="connsiteX4" fmla="*/ 0 w 6060503"/>
              <a:gd name="connsiteY4" fmla="*/ 0 h 6521103"/>
              <a:gd name="connsiteX0" fmla="*/ 4334 w 6064837"/>
              <a:gd name="connsiteY0" fmla="*/ 0 h 6521103"/>
              <a:gd name="connsiteX1" fmla="*/ 2967471 w 6064837"/>
              <a:gd name="connsiteY1" fmla="*/ 9628 h 6521103"/>
              <a:gd name="connsiteX2" fmla="*/ 6064837 w 6064837"/>
              <a:gd name="connsiteY2" fmla="*/ 6521103 h 6521103"/>
              <a:gd name="connsiteX3" fmla="*/ 541 w 6064837"/>
              <a:gd name="connsiteY3" fmla="*/ 6517936 h 6521103"/>
              <a:gd name="connsiteX4" fmla="*/ 4334 w 6064837"/>
              <a:gd name="connsiteY4" fmla="*/ 0 h 6521103"/>
              <a:gd name="connsiteX0" fmla="*/ 4334 w 6064837"/>
              <a:gd name="connsiteY0" fmla="*/ 0 h 6521103"/>
              <a:gd name="connsiteX1" fmla="*/ 2981721 w 6064837"/>
              <a:gd name="connsiteY1" fmla="*/ 116506 h 6521103"/>
              <a:gd name="connsiteX2" fmla="*/ 6064837 w 6064837"/>
              <a:gd name="connsiteY2" fmla="*/ 6521103 h 6521103"/>
              <a:gd name="connsiteX3" fmla="*/ 541 w 6064837"/>
              <a:gd name="connsiteY3" fmla="*/ 6517936 h 6521103"/>
              <a:gd name="connsiteX4" fmla="*/ 4334 w 6064837"/>
              <a:gd name="connsiteY4" fmla="*/ 0 h 6521103"/>
              <a:gd name="connsiteX0" fmla="*/ 4334 w 6064837"/>
              <a:gd name="connsiteY0" fmla="*/ 0 h 6521103"/>
              <a:gd name="connsiteX1" fmla="*/ 2967472 w 6064837"/>
              <a:gd name="connsiteY1" fmla="*/ 7253 h 6521103"/>
              <a:gd name="connsiteX2" fmla="*/ 6064837 w 6064837"/>
              <a:gd name="connsiteY2" fmla="*/ 6521103 h 6521103"/>
              <a:gd name="connsiteX3" fmla="*/ 541 w 6064837"/>
              <a:gd name="connsiteY3" fmla="*/ 6517936 h 6521103"/>
              <a:gd name="connsiteX4" fmla="*/ 4334 w 6064837"/>
              <a:gd name="connsiteY4" fmla="*/ 0 h 6521103"/>
              <a:gd name="connsiteX0" fmla="*/ 4334 w 6064837"/>
              <a:gd name="connsiteY0" fmla="*/ 0 h 6521103"/>
              <a:gd name="connsiteX1" fmla="*/ 2967472 w 6064837"/>
              <a:gd name="connsiteY1" fmla="*/ 7253 h 6521103"/>
              <a:gd name="connsiteX2" fmla="*/ 6064837 w 6064837"/>
              <a:gd name="connsiteY2" fmla="*/ 6521103 h 6521103"/>
              <a:gd name="connsiteX3" fmla="*/ 541 w 6064837"/>
              <a:gd name="connsiteY3" fmla="*/ 6517936 h 6521103"/>
              <a:gd name="connsiteX4" fmla="*/ 4334 w 6064837"/>
              <a:gd name="connsiteY4" fmla="*/ 0 h 6521103"/>
              <a:gd name="connsiteX0" fmla="*/ 4334 w 6064837"/>
              <a:gd name="connsiteY0" fmla="*/ 9373 h 6513850"/>
              <a:gd name="connsiteX1" fmla="*/ 2967472 w 6064837"/>
              <a:gd name="connsiteY1" fmla="*/ 0 h 6513850"/>
              <a:gd name="connsiteX2" fmla="*/ 6064837 w 6064837"/>
              <a:gd name="connsiteY2" fmla="*/ 6513850 h 6513850"/>
              <a:gd name="connsiteX3" fmla="*/ 541 w 6064837"/>
              <a:gd name="connsiteY3" fmla="*/ 6510683 h 6513850"/>
              <a:gd name="connsiteX4" fmla="*/ 4334 w 6064837"/>
              <a:gd name="connsiteY4" fmla="*/ 9373 h 6513850"/>
              <a:gd name="connsiteX0" fmla="*/ 4334 w 6064837"/>
              <a:gd name="connsiteY0" fmla="*/ 6998 h 6513850"/>
              <a:gd name="connsiteX1" fmla="*/ 2967472 w 6064837"/>
              <a:gd name="connsiteY1" fmla="*/ 0 h 6513850"/>
              <a:gd name="connsiteX2" fmla="*/ 6064837 w 6064837"/>
              <a:gd name="connsiteY2" fmla="*/ 6513850 h 6513850"/>
              <a:gd name="connsiteX3" fmla="*/ 541 w 6064837"/>
              <a:gd name="connsiteY3" fmla="*/ 6510683 h 6513850"/>
              <a:gd name="connsiteX4" fmla="*/ 4334 w 6064837"/>
              <a:gd name="connsiteY4" fmla="*/ 6998 h 6513850"/>
              <a:gd name="connsiteX0" fmla="*/ 4334 w 6064837"/>
              <a:gd name="connsiteY0" fmla="*/ 6998 h 6513850"/>
              <a:gd name="connsiteX1" fmla="*/ 2967472 w 6064837"/>
              <a:gd name="connsiteY1" fmla="*/ 0 h 6513850"/>
              <a:gd name="connsiteX2" fmla="*/ 6064837 w 6064837"/>
              <a:gd name="connsiteY2" fmla="*/ 6513850 h 6513850"/>
              <a:gd name="connsiteX3" fmla="*/ 541 w 6064837"/>
              <a:gd name="connsiteY3" fmla="*/ 6510683 h 6513850"/>
              <a:gd name="connsiteX4" fmla="*/ 4334 w 6064837"/>
              <a:gd name="connsiteY4" fmla="*/ 6998 h 6513850"/>
              <a:gd name="connsiteX0" fmla="*/ 4334 w 6064837"/>
              <a:gd name="connsiteY0" fmla="*/ 6998 h 6513850"/>
              <a:gd name="connsiteX1" fmla="*/ 2967472 w 6064837"/>
              <a:gd name="connsiteY1" fmla="*/ 0 h 6513850"/>
              <a:gd name="connsiteX2" fmla="*/ 6064837 w 6064837"/>
              <a:gd name="connsiteY2" fmla="*/ 6513850 h 6513850"/>
              <a:gd name="connsiteX3" fmla="*/ 541 w 6064837"/>
              <a:gd name="connsiteY3" fmla="*/ 6510683 h 6513850"/>
              <a:gd name="connsiteX4" fmla="*/ 4334 w 6064837"/>
              <a:gd name="connsiteY4" fmla="*/ 6998 h 6513850"/>
              <a:gd name="connsiteX0" fmla="*/ 0 w 6060503"/>
              <a:gd name="connsiteY0" fmla="*/ 6998 h 6513850"/>
              <a:gd name="connsiteX1" fmla="*/ 2963138 w 6060503"/>
              <a:gd name="connsiteY1" fmla="*/ 0 h 6513850"/>
              <a:gd name="connsiteX2" fmla="*/ 6060503 w 6060503"/>
              <a:gd name="connsiteY2" fmla="*/ 6513850 h 6513850"/>
              <a:gd name="connsiteX3" fmla="*/ 24708 w 6060503"/>
              <a:gd name="connsiteY3" fmla="*/ 6418056 h 6513850"/>
              <a:gd name="connsiteX4" fmla="*/ 0 w 6060503"/>
              <a:gd name="connsiteY4" fmla="*/ 6998 h 6513850"/>
              <a:gd name="connsiteX0" fmla="*/ 2106 w 6062609"/>
              <a:gd name="connsiteY0" fmla="*/ 6998 h 6515434"/>
              <a:gd name="connsiteX1" fmla="*/ 2965244 w 6062609"/>
              <a:gd name="connsiteY1" fmla="*/ 0 h 6515434"/>
              <a:gd name="connsiteX2" fmla="*/ 6062609 w 6062609"/>
              <a:gd name="connsiteY2" fmla="*/ 6513850 h 6515434"/>
              <a:gd name="connsiteX3" fmla="*/ 688 w 6062609"/>
              <a:gd name="connsiteY3" fmla="*/ 6515434 h 6515434"/>
              <a:gd name="connsiteX4" fmla="*/ 2106 w 6062609"/>
              <a:gd name="connsiteY4" fmla="*/ 6998 h 6515434"/>
              <a:gd name="connsiteX0" fmla="*/ 2106 w 5877356"/>
              <a:gd name="connsiteY0" fmla="*/ 6998 h 6515434"/>
              <a:gd name="connsiteX1" fmla="*/ 2965244 w 5877356"/>
              <a:gd name="connsiteY1" fmla="*/ 0 h 6515434"/>
              <a:gd name="connsiteX2" fmla="*/ 5877356 w 5877356"/>
              <a:gd name="connsiteY2" fmla="*/ 6475849 h 6515434"/>
              <a:gd name="connsiteX3" fmla="*/ 688 w 5877356"/>
              <a:gd name="connsiteY3" fmla="*/ 6515434 h 6515434"/>
              <a:gd name="connsiteX4" fmla="*/ 2106 w 5877356"/>
              <a:gd name="connsiteY4" fmla="*/ 6998 h 6515434"/>
              <a:gd name="connsiteX0" fmla="*/ 2106 w 6041235"/>
              <a:gd name="connsiteY0" fmla="*/ 6998 h 6515434"/>
              <a:gd name="connsiteX1" fmla="*/ 2965244 w 6041235"/>
              <a:gd name="connsiteY1" fmla="*/ 0 h 6515434"/>
              <a:gd name="connsiteX2" fmla="*/ 6041235 w 6041235"/>
              <a:gd name="connsiteY2" fmla="*/ 6511475 h 6515434"/>
              <a:gd name="connsiteX3" fmla="*/ 688 w 6041235"/>
              <a:gd name="connsiteY3" fmla="*/ 6515434 h 6515434"/>
              <a:gd name="connsiteX4" fmla="*/ 2106 w 6041235"/>
              <a:gd name="connsiteY4" fmla="*/ 6998 h 6515434"/>
              <a:gd name="connsiteX0" fmla="*/ 2106 w 5882107"/>
              <a:gd name="connsiteY0" fmla="*/ 6998 h 6577977"/>
              <a:gd name="connsiteX1" fmla="*/ 2965244 w 5882107"/>
              <a:gd name="connsiteY1" fmla="*/ 0 h 6577977"/>
              <a:gd name="connsiteX2" fmla="*/ 5882107 w 5882107"/>
              <a:gd name="connsiteY2" fmla="*/ 6577977 h 6577977"/>
              <a:gd name="connsiteX3" fmla="*/ 688 w 5882107"/>
              <a:gd name="connsiteY3" fmla="*/ 6515434 h 6577977"/>
              <a:gd name="connsiteX4" fmla="*/ 2106 w 5882107"/>
              <a:gd name="connsiteY4" fmla="*/ 6998 h 6577977"/>
              <a:gd name="connsiteX0" fmla="*/ 2106 w 6043610"/>
              <a:gd name="connsiteY0" fmla="*/ 6998 h 6515434"/>
              <a:gd name="connsiteX1" fmla="*/ 2965244 w 6043610"/>
              <a:gd name="connsiteY1" fmla="*/ 0 h 6515434"/>
              <a:gd name="connsiteX2" fmla="*/ 6043610 w 6043610"/>
              <a:gd name="connsiteY2" fmla="*/ 6513850 h 6515434"/>
              <a:gd name="connsiteX3" fmla="*/ 688 w 6043610"/>
              <a:gd name="connsiteY3" fmla="*/ 6515434 h 6515434"/>
              <a:gd name="connsiteX4" fmla="*/ 2106 w 6043610"/>
              <a:gd name="connsiteY4" fmla="*/ 6998 h 651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0" h="6515434">
                <a:moveTo>
                  <a:pt x="2106" y="6998"/>
                </a:moveTo>
                <a:lnTo>
                  <a:pt x="2965244" y="0"/>
                </a:lnTo>
                <a:lnTo>
                  <a:pt x="6043610" y="6513850"/>
                </a:lnTo>
                <a:lnTo>
                  <a:pt x="688" y="6515434"/>
                </a:lnTo>
                <a:cubicBezTo>
                  <a:pt x="-2166" y="3254882"/>
                  <a:pt x="4959" y="3267549"/>
                  <a:pt x="2106" y="6998"/>
                </a:cubicBezTo>
                <a:close/>
              </a:path>
            </a:pathLst>
          </a:custGeom>
          <a:solidFill>
            <a:schemeClr val="bg2"/>
          </a:solidFill>
        </p:spPr>
        <p:txBody>
          <a:bodyPr wrap="square" anchor="ctr" anchorCtr="0">
            <a:noAutofit/>
          </a:bodyPr>
          <a:lstStyle>
            <a:lvl1pPr marL="0" indent="0" algn="l">
              <a:buNone/>
              <a:defRPr/>
            </a:lvl1pPr>
          </a:lstStyle>
          <a:p>
            <a:r>
              <a:rPr lang="en-AU" dirty="0"/>
              <a:t>Add a picture</a:t>
            </a:r>
          </a:p>
        </p:txBody>
      </p:sp>
      <p:sp>
        <p:nvSpPr>
          <p:cNvPr id="7" name="Slide Number Placeholder 6">
            <a:extLst>
              <a:ext uri="{FF2B5EF4-FFF2-40B4-BE49-F238E27FC236}">
                <a16:creationId xmlns:a16="http://schemas.microsoft.com/office/drawing/2014/main" id="{DFAF234B-2579-413B-A7B7-C756D497F8B4}"/>
              </a:ext>
            </a:extLst>
          </p:cNvPr>
          <p:cNvSpPr>
            <a:spLocks noGrp="1"/>
          </p:cNvSpPr>
          <p:nvPr userDrawn="1">
            <p:ph type="sldNum" sz="quarter" idx="12"/>
          </p:nvPr>
        </p:nvSpPr>
        <p:spPr/>
        <p:txBody>
          <a:bodyPr/>
          <a:lstStyle/>
          <a:p>
            <a:fld id="{E4E047A3-478C-4E7E-BF3D-3786245819C0}" type="slidenum">
              <a:rPr lang="en-AU" smtClean="0"/>
              <a:t>‹#›</a:t>
            </a:fld>
            <a:endParaRPr lang="en-AU" dirty="0"/>
          </a:p>
        </p:txBody>
      </p:sp>
      <p:sp>
        <p:nvSpPr>
          <p:cNvPr id="2" name="Title 1">
            <a:extLst>
              <a:ext uri="{FF2B5EF4-FFF2-40B4-BE49-F238E27FC236}">
                <a16:creationId xmlns:a16="http://schemas.microsoft.com/office/drawing/2014/main" id="{3C945811-51FB-4C17-83BD-089998BA0FBF}"/>
              </a:ext>
            </a:extLst>
          </p:cNvPr>
          <p:cNvSpPr>
            <a:spLocks noGrp="1"/>
          </p:cNvSpPr>
          <p:nvPr userDrawn="1">
            <p:ph type="title" hasCustomPrompt="1"/>
          </p:nvPr>
        </p:nvSpPr>
        <p:spPr>
          <a:xfrm>
            <a:off x="6724651" y="844549"/>
            <a:ext cx="4639538" cy="3546345"/>
          </a:xfrm>
          <a:prstGeom prst="rect">
            <a:avLst/>
          </a:prstGeom>
        </p:spPr>
        <p:txBody>
          <a:bodyPr anchor="b">
            <a:noAutofit/>
          </a:bodyPr>
          <a:lstStyle>
            <a:lvl1pPr algn="r">
              <a:defRPr sz="3800" i="1">
                <a:solidFill>
                  <a:schemeClr val="bg1"/>
                </a:solidFill>
                <a:latin typeface="+mn-lt"/>
              </a:defRPr>
            </a:lvl1pPr>
          </a:lstStyle>
          <a:p>
            <a:r>
              <a:rPr lang="en-US"/>
              <a:t>Insert quote text here</a:t>
            </a:r>
            <a:endParaRPr lang="en-AU"/>
          </a:p>
        </p:txBody>
      </p:sp>
      <p:cxnSp>
        <p:nvCxnSpPr>
          <p:cNvPr id="16" name="Straight Connector 15">
            <a:extLst>
              <a:ext uri="{FF2B5EF4-FFF2-40B4-BE49-F238E27FC236}">
                <a16:creationId xmlns:a16="http://schemas.microsoft.com/office/drawing/2014/main" id="{BF225198-0F8C-44ED-96A9-0FD52FFE32E6}"/>
              </a:ext>
            </a:extLst>
          </p:cNvPr>
          <p:cNvCxnSpPr/>
          <p:nvPr userDrawn="1"/>
        </p:nvCxnSpPr>
        <p:spPr>
          <a:xfrm>
            <a:off x="10078314" y="4676775"/>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DDBD81E-20CE-47EF-BBDF-02A066937526}"/>
              </a:ext>
            </a:extLst>
          </p:cNvPr>
          <p:cNvSpPr/>
          <p:nvPr/>
        </p:nvSpPr>
        <p:spPr>
          <a:xfrm>
            <a:off x="-2817" y="4402237"/>
            <a:ext cx="12225528" cy="2469787"/>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Tree>
    <p:extLst>
      <p:ext uri="{BB962C8B-B14F-4D97-AF65-F5344CB8AC3E}">
        <p14:creationId xmlns:p14="http://schemas.microsoft.com/office/powerpoint/2010/main" val="3963155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p:nvGrpSpPr>
        <p:grpSpPr>
          <a:xfrm>
            <a:off x="-9427" y="-526"/>
            <a:ext cx="12232734"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dirty="0"/>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dirty="0"/>
            </a:p>
          </p:txBody>
        </p:sp>
      </p:grpSp>
      <p:sp>
        <p:nvSpPr>
          <p:cNvPr id="2" name="Title 1">
            <a:extLst>
              <a:ext uri="{FF2B5EF4-FFF2-40B4-BE49-F238E27FC236}">
                <a16:creationId xmlns:a16="http://schemas.microsoft.com/office/drawing/2014/main" id="{CC092CD6-4201-40CF-9704-F9A140D66DB2}"/>
              </a:ext>
            </a:extLst>
          </p:cNvPr>
          <p:cNvSpPr>
            <a:spLocks noGrp="1"/>
          </p:cNvSpPr>
          <p:nvPr>
            <p:ph type="title" hasCustomPrompt="1"/>
          </p:nvPr>
        </p:nvSpPr>
        <p:spPr>
          <a:xfrm>
            <a:off x="630238" y="457200"/>
            <a:ext cx="4875212" cy="1600200"/>
          </a:xfrm>
          <a:prstGeom prst="rect">
            <a:avLst/>
          </a:prstGeom>
        </p:spPr>
        <p:txBody>
          <a:bodyPr anchor="b">
            <a:noAutofit/>
          </a:bodyPr>
          <a:lstStyle>
            <a:lvl1pPr>
              <a:defRPr sz="3800">
                <a:solidFill>
                  <a:schemeClr val="bg1"/>
                </a:solidFill>
              </a:defRPr>
            </a:lvl1pPr>
          </a:lstStyle>
          <a:p>
            <a:r>
              <a:rPr lang="en-US"/>
              <a:t>Thank you/ questions</a:t>
            </a:r>
            <a:endParaRPr lang="en-AU"/>
          </a:p>
        </p:txBody>
      </p:sp>
      <p:sp>
        <p:nvSpPr>
          <p:cNvPr id="4" name="Text Placeholder 3">
            <a:extLst>
              <a:ext uri="{FF2B5EF4-FFF2-40B4-BE49-F238E27FC236}">
                <a16:creationId xmlns:a16="http://schemas.microsoft.com/office/drawing/2014/main" id="{A54CFAEB-B2C1-48FE-8850-287FB988E6A6}"/>
              </a:ext>
            </a:extLst>
          </p:cNvPr>
          <p:cNvSpPr>
            <a:spLocks noGrp="1"/>
          </p:cNvSpPr>
          <p:nvPr>
            <p:ph type="body" sz="half" idx="2" hasCustomPrompt="1"/>
          </p:nvPr>
        </p:nvSpPr>
        <p:spPr>
          <a:xfrm>
            <a:off x="630238" y="3429000"/>
            <a:ext cx="4167905" cy="2439987"/>
          </a:xfrm>
        </p:spPr>
        <p:txBody>
          <a:bodyPr anchor="b" anchorCtr="0">
            <a:normAutofit/>
          </a:bodyPr>
          <a:lstStyle>
            <a:lvl1pPr marL="0" indent="0">
              <a:spcBef>
                <a:spcPts val="600"/>
              </a:spcBef>
              <a:buNone/>
              <a:defRPr sz="2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Presenter name</a:t>
            </a:r>
          </a:p>
          <a:p>
            <a:pPr lvl="0"/>
            <a:r>
              <a:rPr lang="en-US"/>
              <a:t>Job Title</a:t>
            </a:r>
          </a:p>
          <a:p>
            <a:pPr lvl="0"/>
            <a:r>
              <a:rPr lang="en-US"/>
              <a:t>Email</a:t>
            </a:r>
          </a:p>
        </p:txBody>
      </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dirty="0">
                <a:solidFill>
                  <a:schemeClr val="bg1"/>
                </a:solidFill>
                <a:latin typeface="+mj-lt"/>
              </a:rPr>
              <a:t>dtf.vic.gov.au</a:t>
            </a:r>
          </a:p>
        </p:txBody>
      </p:sp>
    </p:spTree>
    <p:extLst>
      <p:ext uri="{BB962C8B-B14F-4D97-AF65-F5344CB8AC3E}">
        <p14:creationId xmlns:p14="http://schemas.microsoft.com/office/powerpoint/2010/main" val="196068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userDrawn="1"/>
        </p:nvGrpSpPr>
        <p:grpSpPr>
          <a:xfrm>
            <a:off x="-9426" y="-526"/>
            <a:ext cx="12232735"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sz="1500" dirty="0"/>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sz="1500" dirty="0"/>
            </a:p>
          </p:txBody>
        </p:sp>
      </p:gr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0D3905-A0A0-4F25-9265-A5E96714FF61}"/>
              </a:ext>
            </a:extLst>
          </p:cNvPr>
          <p:cNvSpPr txBox="1"/>
          <p:nvPr userDrawn="1"/>
        </p:nvSpPr>
        <p:spPr>
          <a:xfrm>
            <a:off x="619909" y="3732364"/>
            <a:ext cx="8033896" cy="2631490"/>
          </a:xfrm>
          <a:prstGeom prst="rect">
            <a:avLst/>
          </a:prstGeom>
          <a:noFill/>
        </p:spPr>
        <p:txBody>
          <a:bodyPr wrap="square" rtlCol="0">
            <a:spAutoFit/>
          </a:bodyPr>
          <a:lstStyle/>
          <a:p>
            <a:pPr lvl="0"/>
            <a:r>
              <a:rPr lang="en-AU" sz="1500" dirty="0">
                <a:solidFill>
                  <a:schemeClr val="bg1"/>
                </a:solidFill>
              </a:rPr>
              <a:t>© State of Victoria 2022</a:t>
            </a:r>
          </a:p>
          <a:p>
            <a:pPr lvl="0"/>
            <a:r>
              <a:rPr lang="en-AU" sz="1500" dirty="0">
                <a:solidFill>
                  <a:schemeClr val="bg1"/>
                </a:solidFill>
              </a:rPr>
              <a:t> </a:t>
            </a:r>
          </a:p>
          <a:p>
            <a:pPr lvl="0"/>
            <a:endParaRPr lang="en-AU" sz="1500" dirty="0">
              <a:solidFill>
                <a:schemeClr val="bg1"/>
              </a:solidFill>
            </a:endParaRPr>
          </a:p>
          <a:p>
            <a:pPr lvl="0"/>
            <a:endParaRPr lang="en-AU" sz="1500" dirty="0">
              <a:solidFill>
                <a:schemeClr val="bg1"/>
              </a:solidFill>
            </a:endParaRPr>
          </a:p>
          <a:p>
            <a:pPr lvl="0"/>
            <a:r>
              <a:rPr lang="en-AU" sz="1500" dirty="0">
                <a:solidFill>
                  <a:schemeClr val="bg1"/>
                </a:solidFill>
              </a:rPr>
              <a:t>You are free to re-use this work under a Creative Commons Attribution 4.0 licence, provided you credit the State of Victoria (Department of Treasury and Finance) </a:t>
            </a:r>
            <a:br>
              <a:rPr lang="en-AU" sz="1500" dirty="0">
                <a:solidFill>
                  <a:schemeClr val="bg1"/>
                </a:solidFill>
              </a:rPr>
            </a:br>
            <a:r>
              <a:rPr lang="en-AU" sz="1500" dirty="0">
                <a:solidFill>
                  <a:schemeClr val="bg1"/>
                </a:solidFill>
              </a:rPr>
              <a:t>as author, indicate if changes were made and comply with the other licence terms. The licence does not apply to any branding, including Government logos.</a:t>
            </a:r>
          </a:p>
          <a:p>
            <a:pPr lvl="0"/>
            <a:r>
              <a:rPr lang="en-AU" sz="1500" dirty="0">
                <a:solidFill>
                  <a:schemeClr val="bg1"/>
                </a:solidFill>
              </a:rPr>
              <a:t> </a:t>
            </a:r>
          </a:p>
          <a:p>
            <a:pPr lvl="0"/>
            <a:r>
              <a:rPr lang="en-AU" sz="1500" dirty="0">
                <a:solidFill>
                  <a:schemeClr val="bg1"/>
                </a:solidFill>
              </a:rPr>
              <a:t>Copyright queries may be directed to IPpolicy@dtf.vic.gov.au</a:t>
            </a:r>
          </a:p>
          <a:p>
            <a:endParaRPr lang="en-AU" sz="1500" dirty="0">
              <a:solidFill>
                <a:schemeClr val="bg1"/>
              </a:solidFill>
            </a:endParaRPr>
          </a:p>
        </p:txBody>
      </p: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dirty="0">
                <a:solidFill>
                  <a:schemeClr val="bg1"/>
                </a:solidFill>
                <a:latin typeface="+mj-lt"/>
              </a:rPr>
              <a:t>dtf.vic.gov.au</a:t>
            </a:r>
          </a:p>
        </p:txBody>
      </p:sp>
      <p:pic>
        <p:nvPicPr>
          <p:cNvPr id="5" name="Picture 4" descr="A drawing of a face&#10;&#10;Description automatically generated">
            <a:extLst>
              <a:ext uri="{FF2B5EF4-FFF2-40B4-BE49-F238E27FC236}">
                <a16:creationId xmlns:a16="http://schemas.microsoft.com/office/drawing/2014/main" id="{3C1245B0-ED0E-480E-9D8D-8E3F07DB2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4134500"/>
            <a:ext cx="1314450" cy="459895"/>
          </a:xfrm>
          <a:prstGeom prst="rect">
            <a:avLst/>
          </a:prstGeom>
        </p:spPr>
      </p:pic>
    </p:spTree>
    <p:extLst>
      <p:ext uri="{BB962C8B-B14F-4D97-AF65-F5344CB8AC3E}">
        <p14:creationId xmlns:p14="http://schemas.microsoft.com/office/powerpoint/2010/main" val="2459854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cknowledgement of Countr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76BE1D-27EF-3C69-54BD-29DD2F0CE0A0}"/>
              </a:ext>
            </a:extLst>
          </p:cNvPr>
          <p:cNvSpPr/>
          <p:nvPr userDrawn="1"/>
        </p:nvSpPr>
        <p:spPr>
          <a:xfrm>
            <a:off x="1" y="0"/>
            <a:ext cx="6305550" cy="6858000"/>
          </a:xfrm>
          <a:custGeom>
            <a:avLst/>
            <a:gdLst>
              <a:gd name="connsiteX0" fmla="*/ 0 w 6096000"/>
              <a:gd name="connsiteY0" fmla="*/ 0 h 6515100"/>
              <a:gd name="connsiteX1" fmla="*/ 6096000 w 6096000"/>
              <a:gd name="connsiteY1" fmla="*/ 0 h 6515100"/>
              <a:gd name="connsiteX2" fmla="*/ 6096000 w 6096000"/>
              <a:gd name="connsiteY2" fmla="*/ 6515100 h 6515100"/>
              <a:gd name="connsiteX3" fmla="*/ 0 w 6096000"/>
              <a:gd name="connsiteY3" fmla="*/ 6515100 h 6515100"/>
              <a:gd name="connsiteX4" fmla="*/ 0 w 6096000"/>
              <a:gd name="connsiteY4" fmla="*/ 0 h 6515100"/>
              <a:gd name="connsiteX0" fmla="*/ 0 w 6096000"/>
              <a:gd name="connsiteY0" fmla="*/ 0 h 6515100"/>
              <a:gd name="connsiteX1" fmla="*/ 1714500 w 6096000"/>
              <a:gd name="connsiteY1" fmla="*/ 0 h 6515100"/>
              <a:gd name="connsiteX2" fmla="*/ 6096000 w 6096000"/>
              <a:gd name="connsiteY2" fmla="*/ 6515100 h 6515100"/>
              <a:gd name="connsiteX3" fmla="*/ 0 w 6096000"/>
              <a:gd name="connsiteY3" fmla="*/ 6515100 h 6515100"/>
              <a:gd name="connsiteX4" fmla="*/ 0 w 6096000"/>
              <a:gd name="connsiteY4" fmla="*/ 0 h 6515100"/>
              <a:gd name="connsiteX0" fmla="*/ 0 w 6096000"/>
              <a:gd name="connsiteY0" fmla="*/ 0 h 6515100"/>
              <a:gd name="connsiteX1" fmla="*/ 2959523 w 6096000"/>
              <a:gd name="connsiteY1" fmla="*/ 9049 h 6515100"/>
              <a:gd name="connsiteX2" fmla="*/ 6096000 w 6096000"/>
              <a:gd name="connsiteY2" fmla="*/ 6515100 h 6515100"/>
              <a:gd name="connsiteX3" fmla="*/ 0 w 6096000"/>
              <a:gd name="connsiteY3" fmla="*/ 6515100 h 6515100"/>
              <a:gd name="connsiteX4" fmla="*/ 0 w 6096000"/>
              <a:gd name="connsiteY4" fmla="*/ 0 h 6515100"/>
              <a:gd name="connsiteX0" fmla="*/ 0 w 6096000"/>
              <a:gd name="connsiteY0" fmla="*/ 2262 h 6517362"/>
              <a:gd name="connsiteX1" fmla="*/ 2959523 w 6096000"/>
              <a:gd name="connsiteY1" fmla="*/ 0 h 6517362"/>
              <a:gd name="connsiteX2" fmla="*/ 6096000 w 6096000"/>
              <a:gd name="connsiteY2" fmla="*/ 6517362 h 6517362"/>
              <a:gd name="connsiteX3" fmla="*/ 0 w 6096000"/>
              <a:gd name="connsiteY3" fmla="*/ 6517362 h 6517362"/>
              <a:gd name="connsiteX4" fmla="*/ 0 w 6096000"/>
              <a:gd name="connsiteY4" fmla="*/ 2262 h 6517362"/>
              <a:gd name="connsiteX0" fmla="*/ 0 w 6105222"/>
              <a:gd name="connsiteY0" fmla="*/ 2262 h 6517362"/>
              <a:gd name="connsiteX1" fmla="*/ 2959523 w 6105222"/>
              <a:gd name="connsiteY1" fmla="*/ 0 h 6517362"/>
              <a:gd name="connsiteX2" fmla="*/ 6105222 w 6105222"/>
              <a:gd name="connsiteY2" fmla="*/ 6517362 h 6517362"/>
              <a:gd name="connsiteX3" fmla="*/ 0 w 6105222"/>
              <a:gd name="connsiteY3" fmla="*/ 6517362 h 6517362"/>
              <a:gd name="connsiteX4" fmla="*/ 0 w 6105222"/>
              <a:gd name="connsiteY4" fmla="*/ 2262 h 6517362"/>
              <a:gd name="connsiteX0" fmla="*/ 0 w 6105222"/>
              <a:gd name="connsiteY0" fmla="*/ 0 h 6515100"/>
              <a:gd name="connsiteX1" fmla="*/ 2971052 w 6105222"/>
              <a:gd name="connsiteY1" fmla="*/ 0 h 6515100"/>
              <a:gd name="connsiteX2" fmla="*/ 6105222 w 6105222"/>
              <a:gd name="connsiteY2" fmla="*/ 6515100 h 6515100"/>
              <a:gd name="connsiteX3" fmla="*/ 0 w 6105222"/>
              <a:gd name="connsiteY3" fmla="*/ 6515100 h 6515100"/>
              <a:gd name="connsiteX4" fmla="*/ 0 w 6105222"/>
              <a:gd name="connsiteY4" fmla="*/ 0 h 65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222" h="6515100">
                <a:moveTo>
                  <a:pt x="0" y="0"/>
                </a:moveTo>
                <a:lnTo>
                  <a:pt x="2971052" y="0"/>
                </a:lnTo>
                <a:lnTo>
                  <a:pt x="6105222" y="6515100"/>
                </a:lnTo>
                <a:lnTo>
                  <a:pt x="0" y="6515100"/>
                </a:lnTo>
                <a:lnTo>
                  <a:pt x="0" y="0"/>
                </a:lnTo>
                <a:close/>
              </a:path>
            </a:pathLst>
          </a:custGeom>
          <a:solidFill>
            <a:srgbClr val="7895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Freeform: Shape 10">
            <a:extLst>
              <a:ext uri="{FF2B5EF4-FFF2-40B4-BE49-F238E27FC236}">
                <a16:creationId xmlns:a16="http://schemas.microsoft.com/office/drawing/2014/main" id="{205BAA18-8288-4524-83DB-261EAE38B500}"/>
              </a:ext>
            </a:extLst>
          </p:cNvPr>
          <p:cNvSpPr/>
          <p:nvPr/>
        </p:nvSpPr>
        <p:spPr>
          <a:xfrm>
            <a:off x="3062722" y="0"/>
            <a:ext cx="9159987" cy="6777467"/>
          </a:xfrm>
          <a:custGeom>
            <a:avLst/>
            <a:gdLst>
              <a:gd name="connsiteX0" fmla="*/ 6933343 w 6933342"/>
              <a:gd name="connsiteY0" fmla="*/ 0 h 5129974"/>
              <a:gd name="connsiteX1" fmla="*/ 0 w 6933342"/>
              <a:gd name="connsiteY1" fmla="*/ 0 h 5129974"/>
              <a:gd name="connsiteX2" fmla="*/ 2424970 w 6933342"/>
              <a:gd name="connsiteY2" fmla="*/ 5129975 h 5129974"/>
              <a:gd name="connsiteX3" fmla="*/ 6933343 w 6933342"/>
              <a:gd name="connsiteY3" fmla="*/ 5129975 h 5129974"/>
              <a:gd name="connsiteX4" fmla="*/ 6933343 w 6933342"/>
              <a:gd name="connsiteY4" fmla="*/ 0 h 512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42" h="5129974">
                <a:moveTo>
                  <a:pt x="6933343" y="0"/>
                </a:moveTo>
                <a:lnTo>
                  <a:pt x="0" y="0"/>
                </a:lnTo>
                <a:lnTo>
                  <a:pt x="2424970" y="5129975"/>
                </a:lnTo>
                <a:lnTo>
                  <a:pt x="6933343" y="5129975"/>
                </a:lnTo>
                <a:lnTo>
                  <a:pt x="6933343" y="0"/>
                </a:lnTo>
                <a:close/>
              </a:path>
            </a:pathLst>
          </a:custGeom>
          <a:blipFill>
            <a:blip r:embed="rId2"/>
            <a:stretch>
              <a:fillRect l="-2656" t="-24985" r="-32502" b="-13499"/>
            </a:stretch>
          </a:blipFill>
          <a:ln w="9525" cap="flat">
            <a:noFill/>
            <a:prstDash val="solid"/>
            <a:miter/>
          </a:ln>
        </p:spPr>
        <p:txBody>
          <a:bodyPr rtlCol="0" anchor="ctr"/>
          <a:lstStyle/>
          <a:p>
            <a:endParaRPr lang="en-AU" dirty="0"/>
          </a:p>
        </p:txBody>
      </p:sp>
      <p:sp>
        <p:nvSpPr>
          <p:cNvPr id="7" name="Slide Number Placeholder 6">
            <a:extLst>
              <a:ext uri="{FF2B5EF4-FFF2-40B4-BE49-F238E27FC236}">
                <a16:creationId xmlns:a16="http://schemas.microsoft.com/office/drawing/2014/main" id="{DFAF234B-2579-413B-A7B7-C756D497F8B4}"/>
              </a:ext>
            </a:extLst>
          </p:cNvPr>
          <p:cNvSpPr>
            <a:spLocks noGrp="1"/>
          </p:cNvSpPr>
          <p:nvPr userDrawn="1">
            <p:ph type="sldNum" sz="quarter" idx="12"/>
          </p:nvPr>
        </p:nvSpPr>
        <p:spPr/>
        <p:txBody>
          <a:bodyPr/>
          <a:lstStyle/>
          <a:p>
            <a:fld id="{E4E047A3-478C-4E7E-BF3D-3786245819C0}" type="slidenum">
              <a:rPr lang="en-AU" smtClean="0"/>
              <a:t>‹#›</a:t>
            </a:fld>
            <a:endParaRPr lang="en-AU"/>
          </a:p>
        </p:txBody>
      </p:sp>
      <p:sp>
        <p:nvSpPr>
          <p:cNvPr id="12" name="Freeform: Shape 11">
            <a:extLst>
              <a:ext uri="{FF2B5EF4-FFF2-40B4-BE49-F238E27FC236}">
                <a16:creationId xmlns:a16="http://schemas.microsoft.com/office/drawing/2014/main" id="{2DDBD81E-20CE-47EF-BBDF-02A066937526}"/>
              </a:ext>
            </a:extLst>
          </p:cNvPr>
          <p:cNvSpPr/>
          <p:nvPr/>
        </p:nvSpPr>
        <p:spPr>
          <a:xfrm>
            <a:off x="-2817" y="4402237"/>
            <a:ext cx="12225528" cy="2469787"/>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4" name="Title 1">
            <a:extLst>
              <a:ext uri="{FF2B5EF4-FFF2-40B4-BE49-F238E27FC236}">
                <a16:creationId xmlns:a16="http://schemas.microsoft.com/office/drawing/2014/main" id="{8B338611-89A5-609E-5215-C5E508946016}"/>
              </a:ext>
            </a:extLst>
          </p:cNvPr>
          <p:cNvSpPr>
            <a:spLocks noGrp="1"/>
          </p:cNvSpPr>
          <p:nvPr>
            <p:ph type="title" hasCustomPrompt="1"/>
          </p:nvPr>
        </p:nvSpPr>
        <p:spPr>
          <a:xfrm>
            <a:off x="606425" y="4273550"/>
            <a:ext cx="4130675" cy="1301750"/>
          </a:xfrm>
        </p:spPr>
        <p:txBody>
          <a:bodyPr/>
          <a:lstStyle>
            <a:lvl1pPr>
              <a:defRPr sz="3200"/>
            </a:lvl1pPr>
          </a:lstStyle>
          <a:p>
            <a:r>
              <a:rPr lang="en-US" dirty="0"/>
              <a:t>Acknowledgement of Country</a:t>
            </a:r>
            <a:endParaRPr lang="en-AU" dirty="0"/>
          </a:p>
        </p:txBody>
      </p:sp>
    </p:spTree>
    <p:extLst>
      <p:ext uri="{BB962C8B-B14F-4D97-AF65-F5344CB8AC3E}">
        <p14:creationId xmlns:p14="http://schemas.microsoft.com/office/powerpoint/2010/main" val="2539723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6874D38-DBA6-43F8-9733-B37B6B159FBA}"/>
              </a:ext>
            </a:extLst>
          </p:cNvPr>
          <p:cNvGrpSpPr/>
          <p:nvPr userDrawn="1"/>
        </p:nvGrpSpPr>
        <p:grpSpPr>
          <a:xfrm>
            <a:off x="0" y="-4136"/>
            <a:ext cx="12191202" cy="6867016"/>
            <a:chOff x="0" y="-4136"/>
            <a:chExt cx="12191202" cy="6867016"/>
          </a:xfrm>
        </p:grpSpPr>
        <p:pic>
          <p:nvPicPr>
            <p:cNvPr id="23" name="Graphic 22">
              <a:extLst>
                <a:ext uri="{FF2B5EF4-FFF2-40B4-BE49-F238E27FC236}">
                  <a16:creationId xmlns:a16="http://schemas.microsoft.com/office/drawing/2014/main" id="{B6194598-5CAF-4BE1-91F1-9CA866B22B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83574" y="-4136"/>
              <a:ext cx="4607628" cy="6867016"/>
            </a:xfrm>
            <a:prstGeom prst="rect">
              <a:avLst/>
            </a:prstGeom>
          </p:spPr>
        </p:pic>
        <p:grpSp>
          <p:nvGrpSpPr>
            <p:cNvPr id="15" name="Graphic 13">
              <a:extLst>
                <a:ext uri="{FF2B5EF4-FFF2-40B4-BE49-F238E27FC236}">
                  <a16:creationId xmlns:a16="http://schemas.microsoft.com/office/drawing/2014/main" id="{BE037D89-3333-4CE4-8230-C343DA0CDD9B}"/>
                </a:ext>
              </a:extLst>
            </p:cNvPr>
            <p:cNvGrpSpPr/>
            <p:nvPr/>
          </p:nvGrpSpPr>
          <p:grpSpPr>
            <a:xfrm>
              <a:off x="0" y="-4136"/>
              <a:ext cx="9672701" cy="6867016"/>
              <a:chOff x="0" y="0"/>
              <a:chExt cx="9672701" cy="6867016"/>
            </a:xfrm>
          </p:grpSpPr>
          <p:sp>
            <p:nvSpPr>
              <p:cNvPr id="17" name="Freeform: Shape 16">
                <a:extLst>
                  <a:ext uri="{FF2B5EF4-FFF2-40B4-BE49-F238E27FC236}">
                    <a16:creationId xmlns:a16="http://schemas.microsoft.com/office/drawing/2014/main" id="{D57A52D7-C745-4577-8BEC-428A901D8EF5}"/>
                  </a:ext>
                </a:extLst>
              </p:cNvPr>
              <p:cNvSpPr/>
              <p:nvPr/>
            </p:nvSpPr>
            <p:spPr>
              <a:xfrm>
                <a:off x="0" y="0"/>
                <a:ext cx="8742044" cy="3599941"/>
              </a:xfrm>
              <a:custGeom>
                <a:avLst/>
                <a:gdLst>
                  <a:gd name="connsiteX0" fmla="*/ 0 w 8742044"/>
                  <a:gd name="connsiteY0" fmla="*/ 3599942 h 3599941"/>
                  <a:gd name="connsiteX1" fmla="*/ 7040245 w 8742044"/>
                  <a:gd name="connsiteY1" fmla="*/ 3599942 h 3599941"/>
                  <a:gd name="connsiteX2" fmla="*/ 8742045 w 8742044"/>
                  <a:gd name="connsiteY2" fmla="*/ 0 h 3599941"/>
                  <a:gd name="connsiteX3" fmla="*/ 0 w 8742044"/>
                  <a:gd name="connsiteY3" fmla="*/ 0 h 3599941"/>
                  <a:gd name="connsiteX4" fmla="*/ 0 w 8742044"/>
                  <a:gd name="connsiteY4" fmla="*/ 3599942 h 359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044" h="3599941">
                    <a:moveTo>
                      <a:pt x="0" y="3599942"/>
                    </a:moveTo>
                    <a:lnTo>
                      <a:pt x="7040245" y="3599942"/>
                    </a:lnTo>
                    <a:lnTo>
                      <a:pt x="8742045" y="0"/>
                    </a:lnTo>
                    <a:lnTo>
                      <a:pt x="0" y="0"/>
                    </a:lnTo>
                    <a:lnTo>
                      <a:pt x="0" y="3599942"/>
                    </a:lnTo>
                  </a:path>
                </a:pathLst>
              </a:custGeom>
              <a:solidFill>
                <a:schemeClr val="tx1"/>
              </a:solidFill>
              <a:ln w="12700" cap="flat">
                <a:noFill/>
                <a:prstDash val="solid"/>
                <a:miter/>
              </a:ln>
            </p:spPr>
            <p:txBody>
              <a:bodyPr lIns="90000" tIns="0" bIns="0" rtlCol="0" anchor="t" anchorCtr="0"/>
              <a:lstStyle/>
              <a:p>
                <a:endParaRPr lang="en-AU"/>
              </a:p>
            </p:txBody>
          </p:sp>
          <p:sp>
            <p:nvSpPr>
              <p:cNvPr id="18" name="Freeform: Shape 17">
                <a:extLst>
                  <a:ext uri="{FF2B5EF4-FFF2-40B4-BE49-F238E27FC236}">
                    <a16:creationId xmlns:a16="http://schemas.microsoft.com/office/drawing/2014/main" id="{72E88E30-3F66-46B0-904A-A5930D02B33E}"/>
                  </a:ext>
                </a:extLst>
              </p:cNvPr>
              <p:cNvSpPr/>
              <p:nvPr/>
            </p:nvSpPr>
            <p:spPr>
              <a:xfrm>
                <a:off x="0" y="1673986"/>
                <a:ext cx="9672701" cy="5193030"/>
              </a:xfrm>
              <a:custGeom>
                <a:avLst/>
                <a:gdLst>
                  <a:gd name="connsiteX0" fmla="*/ 9672701 w 9672701"/>
                  <a:gd name="connsiteY0" fmla="*/ 5193031 h 5193030"/>
                  <a:gd name="connsiteX1" fmla="*/ 0 w 9672701"/>
                  <a:gd name="connsiteY1" fmla="*/ 5193031 h 5193030"/>
                  <a:gd name="connsiteX2" fmla="*/ 0 w 9672701"/>
                  <a:gd name="connsiteY2" fmla="*/ 0 h 5193030"/>
                  <a:gd name="connsiteX3" fmla="*/ 0 w 9672701"/>
                  <a:gd name="connsiteY3" fmla="*/ 1925955 h 5193030"/>
                  <a:gd name="connsiteX4" fmla="*/ 7040245 w 9672701"/>
                  <a:gd name="connsiteY4" fmla="*/ 1925955 h 5193030"/>
                  <a:gd name="connsiteX5" fmla="*/ 7584313 w 9672701"/>
                  <a:gd name="connsiteY5" fmla="*/ 775081 h 5193030"/>
                  <a:gd name="connsiteX6" fmla="*/ 9672701 w 9672701"/>
                  <a:gd name="connsiteY6" fmla="*/ 5193031 h 51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701" h="5193030">
                    <a:moveTo>
                      <a:pt x="9672701" y="5193031"/>
                    </a:moveTo>
                    <a:lnTo>
                      <a:pt x="0" y="5193031"/>
                    </a:lnTo>
                    <a:lnTo>
                      <a:pt x="0" y="0"/>
                    </a:lnTo>
                    <a:lnTo>
                      <a:pt x="0" y="1925955"/>
                    </a:lnTo>
                    <a:lnTo>
                      <a:pt x="7040245" y="1925955"/>
                    </a:lnTo>
                    <a:lnTo>
                      <a:pt x="7584313" y="775081"/>
                    </a:lnTo>
                    <a:lnTo>
                      <a:pt x="9672701" y="5193031"/>
                    </a:lnTo>
                  </a:path>
                </a:pathLst>
              </a:custGeom>
              <a:solidFill>
                <a:schemeClr val="accent2"/>
              </a:solidFill>
              <a:ln w="12700" cap="flat">
                <a:noFill/>
                <a:prstDash val="solid"/>
                <a:miter/>
              </a:ln>
            </p:spPr>
            <p:txBody>
              <a:bodyPr lIns="90000" tIns="0" bIns="0" rtlCol="0" anchor="t" anchorCtr="0"/>
              <a:lstStyle/>
              <a:p>
                <a:endParaRPr lang="en-AU"/>
              </a:p>
            </p:txBody>
          </p:sp>
          <p:sp>
            <p:nvSpPr>
              <p:cNvPr id="19" name="Freeform: Shape 18">
                <a:extLst>
                  <a:ext uri="{FF2B5EF4-FFF2-40B4-BE49-F238E27FC236}">
                    <a16:creationId xmlns:a16="http://schemas.microsoft.com/office/drawing/2014/main" id="{CF7AEDA5-D9FF-482C-8946-D863A452C7B5}"/>
                  </a:ext>
                </a:extLst>
              </p:cNvPr>
              <p:cNvSpPr/>
              <p:nvPr/>
            </p:nvSpPr>
            <p:spPr>
              <a:xfrm>
                <a:off x="0" y="1673986"/>
                <a:ext cx="7584313" cy="1925954"/>
              </a:xfrm>
              <a:custGeom>
                <a:avLst/>
                <a:gdLst>
                  <a:gd name="connsiteX0" fmla="*/ 7040245 w 7584313"/>
                  <a:gd name="connsiteY0" fmla="*/ 1925955 h 1925954"/>
                  <a:gd name="connsiteX1" fmla="*/ 0 w 7584313"/>
                  <a:gd name="connsiteY1" fmla="*/ 1925955 h 1925954"/>
                  <a:gd name="connsiteX2" fmla="*/ 0 w 7584313"/>
                  <a:gd name="connsiteY2" fmla="*/ 0 h 1925954"/>
                  <a:gd name="connsiteX3" fmla="*/ 7218045 w 7584313"/>
                  <a:gd name="connsiteY3" fmla="*/ 0 h 1925954"/>
                  <a:gd name="connsiteX4" fmla="*/ 7584313 w 7584313"/>
                  <a:gd name="connsiteY4" fmla="*/ 775081 h 1925954"/>
                  <a:gd name="connsiteX5" fmla="*/ 7040245 w 7584313"/>
                  <a:gd name="connsiteY5" fmla="*/ 1925955 h 192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313" h="1925954">
                    <a:moveTo>
                      <a:pt x="7040245" y="1925955"/>
                    </a:moveTo>
                    <a:lnTo>
                      <a:pt x="0" y="1925955"/>
                    </a:lnTo>
                    <a:lnTo>
                      <a:pt x="0" y="0"/>
                    </a:lnTo>
                    <a:lnTo>
                      <a:pt x="7218045" y="0"/>
                    </a:lnTo>
                    <a:lnTo>
                      <a:pt x="7584313" y="775081"/>
                    </a:lnTo>
                    <a:lnTo>
                      <a:pt x="7040245" y="1925955"/>
                    </a:lnTo>
                  </a:path>
                </a:pathLst>
              </a:custGeom>
              <a:solidFill>
                <a:srgbClr val="4F5561"/>
              </a:solidFill>
              <a:ln w="12700" cap="flat">
                <a:noFill/>
                <a:prstDash val="solid"/>
                <a:miter/>
              </a:ln>
            </p:spPr>
            <p:txBody>
              <a:bodyPr lIns="90000" tIns="0" bIns="0" rtlCol="0" anchor="t" anchorCtr="0"/>
              <a:lstStyle/>
              <a:p>
                <a:endParaRPr lang="en-AU"/>
              </a:p>
            </p:txBody>
          </p:sp>
          <p:sp>
            <p:nvSpPr>
              <p:cNvPr id="20" name="Freeform: Shape 19">
                <a:extLst>
                  <a:ext uri="{FF2B5EF4-FFF2-40B4-BE49-F238E27FC236}">
                    <a16:creationId xmlns:a16="http://schemas.microsoft.com/office/drawing/2014/main" id="{673BB894-AFB6-4D6E-95F9-DF236DFFC520}"/>
                  </a:ext>
                </a:extLst>
              </p:cNvPr>
              <p:cNvSpPr/>
              <p:nvPr/>
            </p:nvSpPr>
            <p:spPr>
              <a:xfrm>
                <a:off x="0" y="819022"/>
                <a:ext cx="7584567" cy="5517006"/>
              </a:xfrm>
              <a:custGeom>
                <a:avLst/>
                <a:gdLst>
                  <a:gd name="connsiteX0" fmla="*/ 7584568 w 7584567"/>
                  <a:gd name="connsiteY0" fmla="*/ 5517007 h 5517006"/>
                  <a:gd name="connsiteX1" fmla="*/ 7584568 w 7584567"/>
                  <a:gd name="connsiteY1" fmla="*/ 0 h 5517006"/>
                  <a:gd name="connsiteX2" fmla="*/ 0 w 7584567"/>
                  <a:gd name="connsiteY2" fmla="*/ 0 h 5517006"/>
                  <a:gd name="connsiteX3" fmla="*/ 0 w 7584567"/>
                  <a:gd name="connsiteY3" fmla="*/ 3030728 h 5517006"/>
                  <a:gd name="connsiteX4" fmla="*/ 1175258 w 7584567"/>
                  <a:gd name="connsiteY4" fmla="*/ 5517007 h 5517006"/>
                  <a:gd name="connsiteX5" fmla="*/ 7584568 w 7584567"/>
                  <a:gd name="connsiteY5" fmla="*/ 5517007 h 551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567" h="5517006">
                    <a:moveTo>
                      <a:pt x="7584568" y="5517007"/>
                    </a:moveTo>
                    <a:lnTo>
                      <a:pt x="7584568" y="0"/>
                    </a:lnTo>
                    <a:lnTo>
                      <a:pt x="0" y="0"/>
                    </a:lnTo>
                    <a:lnTo>
                      <a:pt x="0" y="3030728"/>
                    </a:lnTo>
                    <a:lnTo>
                      <a:pt x="1175258" y="5517007"/>
                    </a:lnTo>
                    <a:lnTo>
                      <a:pt x="7584568" y="5517007"/>
                    </a:lnTo>
                    <a:close/>
                  </a:path>
                </a:pathLst>
              </a:custGeom>
              <a:solidFill>
                <a:schemeClr val="bg1"/>
              </a:solidFill>
              <a:ln w="12700" cap="flat">
                <a:noFill/>
                <a:prstDash val="solid"/>
                <a:miter/>
              </a:ln>
            </p:spPr>
            <p:txBody>
              <a:bodyPr lIns="90000" tIns="0" bIns="0" rtlCol="0" anchor="t" anchorCtr="0"/>
              <a:lstStyle/>
              <a:p>
                <a:endParaRPr lang="en-AU"/>
              </a:p>
            </p:txBody>
          </p:sp>
        </p:grpSp>
      </p:grpSp>
      <p:sp>
        <p:nvSpPr>
          <p:cNvPr id="2" name="Title 1">
            <a:extLst>
              <a:ext uri="{FF2B5EF4-FFF2-40B4-BE49-F238E27FC236}">
                <a16:creationId xmlns:a16="http://schemas.microsoft.com/office/drawing/2014/main" id="{6270A466-1F91-4B26-A807-CCFAAB29578E}"/>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dirty="0"/>
              <a:t>Title of </a:t>
            </a:r>
            <a:r>
              <a:rPr lang="en-AU"/>
              <a:t>presentation (use two </a:t>
            </a:r>
            <a:r>
              <a:rPr lang="en-AU" dirty="0"/>
              <a:t>lines max)</a:t>
            </a:r>
          </a:p>
        </p:txBody>
      </p:sp>
      <p:sp>
        <p:nvSpPr>
          <p:cNvPr id="3" name="Subtitle 2">
            <a:extLst>
              <a:ext uri="{FF2B5EF4-FFF2-40B4-BE49-F238E27FC236}">
                <a16:creationId xmlns:a16="http://schemas.microsoft.com/office/drawing/2014/main" id="{51C60A82-7491-4BCE-B7C9-7F229FF10CBF}"/>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Subtitle (three </a:t>
            </a:r>
            <a:r>
              <a:rPr lang="en-AU"/>
              <a:t>lines max)</a:t>
            </a:r>
            <a:endParaRPr lang="en-AU" dirty="0"/>
          </a:p>
        </p:txBody>
      </p:sp>
      <p:cxnSp>
        <p:nvCxnSpPr>
          <p:cNvPr id="16" name="Straight Connector 15">
            <a:extLst>
              <a:ext uri="{FF2B5EF4-FFF2-40B4-BE49-F238E27FC236}">
                <a16:creationId xmlns:a16="http://schemas.microsoft.com/office/drawing/2014/main" id="{B35DD447-65A0-4318-8407-02C927BEC5B2}"/>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F16A128-7BA5-44BB-A610-D2E53ABD74C0}"/>
              </a:ext>
            </a:extLst>
          </p:cNvPr>
          <p:cNvSpPr>
            <a:spLocks noGrp="1"/>
          </p:cNvSpPr>
          <p:nvPr>
            <p:ph type="body" sz="quarter" idx="13"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endParaRPr lang="en-AU" dirty="0"/>
          </a:p>
        </p:txBody>
      </p:sp>
      <p:pic>
        <p:nvPicPr>
          <p:cNvPr id="14" name="Picture 13">
            <a:extLst>
              <a:ext uri="{FF2B5EF4-FFF2-40B4-BE49-F238E27FC236}">
                <a16:creationId xmlns:a16="http://schemas.microsoft.com/office/drawing/2014/main" id="{0794052E-1EFD-44CF-838D-F2B29FDD5D7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083769" y="5614187"/>
            <a:ext cx="2403381" cy="715409"/>
          </a:xfrm>
          <a:prstGeom prst="rect">
            <a:avLst/>
          </a:prstGeom>
        </p:spPr>
      </p:pic>
      <p:sp>
        <p:nvSpPr>
          <p:cNvPr id="5" name="Text Placeholder 4">
            <a:extLst>
              <a:ext uri="{FF2B5EF4-FFF2-40B4-BE49-F238E27FC236}">
                <a16:creationId xmlns:a16="http://schemas.microsoft.com/office/drawing/2014/main" id="{4D6C8AB3-F241-43A4-B3C7-C7BBA4C1CC4E}"/>
              </a:ext>
            </a:extLst>
          </p:cNvPr>
          <p:cNvSpPr>
            <a:spLocks noGrp="1"/>
          </p:cNvSpPr>
          <p:nvPr>
            <p:ph type="body" sz="quarter" idx="14"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a:t>
            </a:r>
            <a:r>
              <a:rPr lang="en-AU" dirty="0"/>
              <a:t>name | Title</a:t>
            </a:r>
          </a:p>
        </p:txBody>
      </p:sp>
    </p:spTree>
    <p:extLst>
      <p:ext uri="{BB962C8B-B14F-4D97-AF65-F5344CB8AC3E}">
        <p14:creationId xmlns:p14="http://schemas.microsoft.com/office/powerpoint/2010/main" val="175492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ictur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CC50B0-4D3E-4CF6-9390-52E1AAE13D22}"/>
              </a:ext>
            </a:extLst>
          </p:cNvPr>
          <p:cNvGrpSpPr/>
          <p:nvPr userDrawn="1"/>
        </p:nvGrpSpPr>
        <p:grpSpPr>
          <a:xfrm>
            <a:off x="0" y="0"/>
            <a:ext cx="9672701" cy="6867016"/>
            <a:chOff x="0" y="-4136"/>
            <a:chExt cx="9672701" cy="6867016"/>
          </a:xfrm>
        </p:grpSpPr>
        <p:sp>
          <p:nvSpPr>
            <p:cNvPr id="17" name="Freeform: Shape 16">
              <a:extLst>
                <a:ext uri="{FF2B5EF4-FFF2-40B4-BE49-F238E27FC236}">
                  <a16:creationId xmlns:a16="http://schemas.microsoft.com/office/drawing/2014/main" id="{D57A52D7-C745-4577-8BEC-428A901D8EF5}"/>
                </a:ext>
              </a:extLst>
            </p:cNvPr>
            <p:cNvSpPr/>
            <p:nvPr/>
          </p:nvSpPr>
          <p:spPr>
            <a:xfrm>
              <a:off x="0" y="-4136"/>
              <a:ext cx="8742044" cy="3599941"/>
            </a:xfrm>
            <a:custGeom>
              <a:avLst/>
              <a:gdLst>
                <a:gd name="connsiteX0" fmla="*/ 0 w 8742044"/>
                <a:gd name="connsiteY0" fmla="*/ 3599942 h 3599941"/>
                <a:gd name="connsiteX1" fmla="*/ 7040245 w 8742044"/>
                <a:gd name="connsiteY1" fmla="*/ 3599942 h 3599941"/>
                <a:gd name="connsiteX2" fmla="*/ 8742045 w 8742044"/>
                <a:gd name="connsiteY2" fmla="*/ 0 h 3599941"/>
                <a:gd name="connsiteX3" fmla="*/ 0 w 8742044"/>
                <a:gd name="connsiteY3" fmla="*/ 0 h 3599941"/>
                <a:gd name="connsiteX4" fmla="*/ 0 w 8742044"/>
                <a:gd name="connsiteY4" fmla="*/ 3599942 h 359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044" h="3599941">
                  <a:moveTo>
                    <a:pt x="0" y="3599942"/>
                  </a:moveTo>
                  <a:lnTo>
                    <a:pt x="7040245" y="3599942"/>
                  </a:lnTo>
                  <a:lnTo>
                    <a:pt x="8742045" y="0"/>
                  </a:lnTo>
                  <a:lnTo>
                    <a:pt x="0" y="0"/>
                  </a:lnTo>
                  <a:lnTo>
                    <a:pt x="0" y="3599942"/>
                  </a:lnTo>
                </a:path>
              </a:pathLst>
            </a:custGeom>
            <a:solidFill>
              <a:schemeClr val="tx1"/>
            </a:solidFill>
            <a:ln w="1270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2E88E30-3F66-46B0-904A-A5930D02B33E}"/>
                </a:ext>
              </a:extLst>
            </p:cNvPr>
            <p:cNvSpPr/>
            <p:nvPr/>
          </p:nvSpPr>
          <p:spPr>
            <a:xfrm>
              <a:off x="0" y="1669850"/>
              <a:ext cx="9672701" cy="5193030"/>
            </a:xfrm>
            <a:custGeom>
              <a:avLst/>
              <a:gdLst>
                <a:gd name="connsiteX0" fmla="*/ 9672701 w 9672701"/>
                <a:gd name="connsiteY0" fmla="*/ 5193031 h 5193030"/>
                <a:gd name="connsiteX1" fmla="*/ 0 w 9672701"/>
                <a:gd name="connsiteY1" fmla="*/ 5193031 h 5193030"/>
                <a:gd name="connsiteX2" fmla="*/ 0 w 9672701"/>
                <a:gd name="connsiteY2" fmla="*/ 0 h 5193030"/>
                <a:gd name="connsiteX3" fmla="*/ 0 w 9672701"/>
                <a:gd name="connsiteY3" fmla="*/ 1925955 h 5193030"/>
                <a:gd name="connsiteX4" fmla="*/ 7040245 w 9672701"/>
                <a:gd name="connsiteY4" fmla="*/ 1925955 h 5193030"/>
                <a:gd name="connsiteX5" fmla="*/ 7584313 w 9672701"/>
                <a:gd name="connsiteY5" fmla="*/ 775081 h 5193030"/>
                <a:gd name="connsiteX6" fmla="*/ 9672701 w 9672701"/>
                <a:gd name="connsiteY6" fmla="*/ 5193031 h 51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701" h="5193030">
                  <a:moveTo>
                    <a:pt x="9672701" y="5193031"/>
                  </a:moveTo>
                  <a:lnTo>
                    <a:pt x="0" y="5193031"/>
                  </a:lnTo>
                  <a:lnTo>
                    <a:pt x="0" y="0"/>
                  </a:lnTo>
                  <a:lnTo>
                    <a:pt x="0" y="1925955"/>
                  </a:lnTo>
                  <a:lnTo>
                    <a:pt x="7040245" y="1925955"/>
                  </a:lnTo>
                  <a:lnTo>
                    <a:pt x="7584313" y="775081"/>
                  </a:lnTo>
                  <a:lnTo>
                    <a:pt x="9672701" y="5193031"/>
                  </a:lnTo>
                </a:path>
              </a:pathLst>
            </a:custGeom>
            <a:solidFill>
              <a:schemeClr val="accent1"/>
            </a:solidFill>
            <a:ln w="12700"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CF7AEDA5-D9FF-482C-8946-D863A452C7B5}"/>
                </a:ext>
              </a:extLst>
            </p:cNvPr>
            <p:cNvSpPr/>
            <p:nvPr/>
          </p:nvSpPr>
          <p:spPr>
            <a:xfrm>
              <a:off x="0" y="1669850"/>
              <a:ext cx="7584313" cy="1925954"/>
            </a:xfrm>
            <a:custGeom>
              <a:avLst/>
              <a:gdLst>
                <a:gd name="connsiteX0" fmla="*/ 7040245 w 7584313"/>
                <a:gd name="connsiteY0" fmla="*/ 1925955 h 1925954"/>
                <a:gd name="connsiteX1" fmla="*/ 0 w 7584313"/>
                <a:gd name="connsiteY1" fmla="*/ 1925955 h 1925954"/>
                <a:gd name="connsiteX2" fmla="*/ 0 w 7584313"/>
                <a:gd name="connsiteY2" fmla="*/ 0 h 1925954"/>
                <a:gd name="connsiteX3" fmla="*/ 7218045 w 7584313"/>
                <a:gd name="connsiteY3" fmla="*/ 0 h 1925954"/>
                <a:gd name="connsiteX4" fmla="*/ 7584313 w 7584313"/>
                <a:gd name="connsiteY4" fmla="*/ 775081 h 1925954"/>
                <a:gd name="connsiteX5" fmla="*/ 7040245 w 7584313"/>
                <a:gd name="connsiteY5" fmla="*/ 1925955 h 192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313" h="1925954">
                  <a:moveTo>
                    <a:pt x="7040245" y="1925955"/>
                  </a:moveTo>
                  <a:lnTo>
                    <a:pt x="0" y="1925955"/>
                  </a:lnTo>
                  <a:lnTo>
                    <a:pt x="0" y="0"/>
                  </a:lnTo>
                  <a:lnTo>
                    <a:pt x="7218045" y="0"/>
                  </a:lnTo>
                  <a:lnTo>
                    <a:pt x="7584313" y="775081"/>
                  </a:lnTo>
                  <a:lnTo>
                    <a:pt x="7040245" y="1925955"/>
                  </a:lnTo>
                </a:path>
              </a:pathLst>
            </a:custGeom>
            <a:solidFill>
              <a:srgbClr val="4F5561"/>
            </a:solidFill>
            <a:ln w="1270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673BB894-AFB6-4D6E-95F9-DF236DFFC520}"/>
                </a:ext>
              </a:extLst>
            </p:cNvPr>
            <p:cNvSpPr/>
            <p:nvPr/>
          </p:nvSpPr>
          <p:spPr>
            <a:xfrm>
              <a:off x="0" y="814886"/>
              <a:ext cx="7584567" cy="5517006"/>
            </a:xfrm>
            <a:custGeom>
              <a:avLst/>
              <a:gdLst>
                <a:gd name="connsiteX0" fmla="*/ 7584568 w 7584567"/>
                <a:gd name="connsiteY0" fmla="*/ 5517007 h 5517006"/>
                <a:gd name="connsiteX1" fmla="*/ 7584568 w 7584567"/>
                <a:gd name="connsiteY1" fmla="*/ 0 h 5517006"/>
                <a:gd name="connsiteX2" fmla="*/ 0 w 7584567"/>
                <a:gd name="connsiteY2" fmla="*/ 0 h 5517006"/>
                <a:gd name="connsiteX3" fmla="*/ 0 w 7584567"/>
                <a:gd name="connsiteY3" fmla="*/ 3030728 h 5517006"/>
                <a:gd name="connsiteX4" fmla="*/ 1175258 w 7584567"/>
                <a:gd name="connsiteY4" fmla="*/ 5517007 h 5517006"/>
                <a:gd name="connsiteX5" fmla="*/ 7584568 w 7584567"/>
                <a:gd name="connsiteY5" fmla="*/ 5517007 h 551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567" h="5517006">
                  <a:moveTo>
                    <a:pt x="7584568" y="5517007"/>
                  </a:moveTo>
                  <a:lnTo>
                    <a:pt x="7584568" y="0"/>
                  </a:lnTo>
                  <a:lnTo>
                    <a:pt x="0" y="0"/>
                  </a:lnTo>
                  <a:lnTo>
                    <a:pt x="0" y="3030728"/>
                  </a:lnTo>
                  <a:lnTo>
                    <a:pt x="1175258" y="5517007"/>
                  </a:lnTo>
                  <a:lnTo>
                    <a:pt x="7584568" y="5517007"/>
                  </a:lnTo>
                  <a:close/>
                </a:path>
              </a:pathLst>
            </a:custGeom>
            <a:solidFill>
              <a:schemeClr val="bg1"/>
            </a:solidFill>
            <a:ln w="12700" cap="flat">
              <a:noFill/>
              <a:prstDash val="solid"/>
              <a:miter/>
            </a:ln>
          </p:spPr>
          <p:txBody>
            <a:bodyPr rtlCol="0" anchor="ctr"/>
            <a:lstStyle/>
            <a:p>
              <a:endParaRPr lang="en-AU"/>
            </a:p>
          </p:txBody>
        </p:sp>
      </p:grpSp>
      <p:sp>
        <p:nvSpPr>
          <p:cNvPr id="41" name="Picture Placeholder 40">
            <a:extLst>
              <a:ext uri="{FF2B5EF4-FFF2-40B4-BE49-F238E27FC236}">
                <a16:creationId xmlns:a16="http://schemas.microsoft.com/office/drawing/2014/main" id="{49DA5051-F879-4E43-B6E1-AF39955E69A5}"/>
              </a:ext>
            </a:extLst>
          </p:cNvPr>
          <p:cNvSpPr>
            <a:spLocks noGrp="1"/>
          </p:cNvSpPr>
          <p:nvPr>
            <p:ph type="pic" sz="quarter" idx="13" hasCustomPrompt="1"/>
          </p:nvPr>
        </p:nvSpPr>
        <p:spPr>
          <a:xfrm>
            <a:off x="7584247" y="-9525"/>
            <a:ext cx="4614103" cy="6874669"/>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443315 h 6858000"/>
              <a:gd name="connsiteX5" fmla="*/ 1152965 w 4608426"/>
              <a:gd name="connsiteY5" fmla="*/ 0 h 6858000"/>
              <a:gd name="connsiteX0" fmla="*/ 1129152 w 4584613"/>
              <a:gd name="connsiteY0" fmla="*/ 0 h 6858000"/>
              <a:gd name="connsiteX1" fmla="*/ 4584613 w 4584613"/>
              <a:gd name="connsiteY1" fmla="*/ 0 h 6858000"/>
              <a:gd name="connsiteX2" fmla="*/ 4584613 w 4584613"/>
              <a:gd name="connsiteY2" fmla="*/ 6858000 h 6858000"/>
              <a:gd name="connsiteX3" fmla="*/ 2030407 w 4584613"/>
              <a:gd name="connsiteY3" fmla="*/ 6858000 h 6858000"/>
              <a:gd name="connsiteX4" fmla="*/ 0 w 4584613"/>
              <a:gd name="connsiteY4" fmla="*/ 2486177 h 6858000"/>
              <a:gd name="connsiteX5" fmla="*/ 1129152 w 4584613"/>
              <a:gd name="connsiteY5" fmla="*/ 0 h 6858000"/>
              <a:gd name="connsiteX0" fmla="*/ 1160108 w 4615569"/>
              <a:gd name="connsiteY0" fmla="*/ 0 h 6858000"/>
              <a:gd name="connsiteX1" fmla="*/ 4615569 w 4615569"/>
              <a:gd name="connsiteY1" fmla="*/ 0 h 6858000"/>
              <a:gd name="connsiteX2" fmla="*/ 4615569 w 4615569"/>
              <a:gd name="connsiteY2" fmla="*/ 6858000 h 6858000"/>
              <a:gd name="connsiteX3" fmla="*/ 2061363 w 4615569"/>
              <a:gd name="connsiteY3" fmla="*/ 6858000 h 6858000"/>
              <a:gd name="connsiteX4" fmla="*/ 0 w 4615569"/>
              <a:gd name="connsiteY4" fmla="*/ 2452840 h 6858000"/>
              <a:gd name="connsiteX5" fmla="*/ 1160108 w 4615569"/>
              <a:gd name="connsiteY5" fmla="*/ 0 h 6858000"/>
              <a:gd name="connsiteX0" fmla="*/ 1160108 w 4615569"/>
              <a:gd name="connsiteY0" fmla="*/ 0 h 6872287"/>
              <a:gd name="connsiteX1" fmla="*/ 4615569 w 4615569"/>
              <a:gd name="connsiteY1" fmla="*/ 0 h 6872287"/>
              <a:gd name="connsiteX2" fmla="*/ 4615569 w 4615569"/>
              <a:gd name="connsiteY2" fmla="*/ 6858000 h 6872287"/>
              <a:gd name="connsiteX3" fmla="*/ 2080413 w 4615569"/>
              <a:gd name="connsiteY3" fmla="*/ 6872287 h 6872287"/>
              <a:gd name="connsiteX4" fmla="*/ 0 w 4615569"/>
              <a:gd name="connsiteY4" fmla="*/ 2452840 h 6872287"/>
              <a:gd name="connsiteX5" fmla="*/ 1160108 w 4615569"/>
              <a:gd name="connsiteY5" fmla="*/ 0 h 6872287"/>
              <a:gd name="connsiteX0" fmla="*/ 1160108 w 4615569"/>
              <a:gd name="connsiteY0" fmla="*/ 0 h 6872287"/>
              <a:gd name="connsiteX1" fmla="*/ 4615569 w 4615569"/>
              <a:gd name="connsiteY1" fmla="*/ 0 h 6872287"/>
              <a:gd name="connsiteX2" fmla="*/ 4584613 w 4615569"/>
              <a:gd name="connsiteY2" fmla="*/ 6872287 h 6872287"/>
              <a:gd name="connsiteX3" fmla="*/ 2080413 w 4615569"/>
              <a:gd name="connsiteY3" fmla="*/ 6872287 h 6872287"/>
              <a:gd name="connsiteX4" fmla="*/ 0 w 4615569"/>
              <a:gd name="connsiteY4" fmla="*/ 2452840 h 6872287"/>
              <a:gd name="connsiteX5" fmla="*/ 1160108 w 4615569"/>
              <a:gd name="connsiteY5" fmla="*/ 0 h 6872287"/>
              <a:gd name="connsiteX0" fmla="*/ 1160108 w 4584613"/>
              <a:gd name="connsiteY0" fmla="*/ 4763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4763 h 6877050"/>
              <a:gd name="connsiteX0" fmla="*/ 1160108 w 4584613"/>
              <a:gd name="connsiteY0" fmla="*/ 2381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2381 h 6877050"/>
              <a:gd name="connsiteX0" fmla="*/ 1160108 w 4584613"/>
              <a:gd name="connsiteY0" fmla="*/ 6126 h 6880795"/>
              <a:gd name="connsiteX1" fmla="*/ 4582231 w 4584613"/>
              <a:gd name="connsiteY1" fmla="*/ 3745 h 6880795"/>
              <a:gd name="connsiteX2" fmla="*/ 4584613 w 4584613"/>
              <a:gd name="connsiteY2" fmla="*/ 6880795 h 6880795"/>
              <a:gd name="connsiteX3" fmla="*/ 2080413 w 4584613"/>
              <a:gd name="connsiteY3" fmla="*/ 6880795 h 6880795"/>
              <a:gd name="connsiteX4" fmla="*/ 0 w 4584613"/>
              <a:gd name="connsiteY4" fmla="*/ 2461348 h 6880795"/>
              <a:gd name="connsiteX5" fmla="*/ 1160108 w 4584613"/>
              <a:gd name="connsiteY5" fmla="*/ 6126 h 6880795"/>
              <a:gd name="connsiteX0" fmla="*/ 1160108 w 4584613"/>
              <a:gd name="connsiteY0" fmla="*/ 2381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2381 h 6877050"/>
              <a:gd name="connsiteX0" fmla="*/ 1160108 w 4584613"/>
              <a:gd name="connsiteY0" fmla="*/ 0 h 6874669"/>
              <a:gd name="connsiteX1" fmla="*/ 4575087 w 4584613"/>
              <a:gd name="connsiteY1" fmla="*/ 26195 h 6874669"/>
              <a:gd name="connsiteX2" fmla="*/ 4584613 w 4584613"/>
              <a:gd name="connsiteY2" fmla="*/ 6874669 h 6874669"/>
              <a:gd name="connsiteX3" fmla="*/ 2080413 w 4584613"/>
              <a:gd name="connsiteY3" fmla="*/ 6874669 h 6874669"/>
              <a:gd name="connsiteX4" fmla="*/ 0 w 4584613"/>
              <a:gd name="connsiteY4" fmla="*/ 2455222 h 6874669"/>
              <a:gd name="connsiteX5" fmla="*/ 1160108 w 4584613"/>
              <a:gd name="connsiteY5" fmla="*/ 0 h 6874669"/>
              <a:gd name="connsiteX0" fmla="*/ 1160108 w 4585528"/>
              <a:gd name="connsiteY0" fmla="*/ 0 h 6874669"/>
              <a:gd name="connsiteX1" fmla="*/ 4584612 w 4585528"/>
              <a:gd name="connsiteY1" fmla="*/ 1 h 6874669"/>
              <a:gd name="connsiteX2" fmla="*/ 4584613 w 4585528"/>
              <a:gd name="connsiteY2" fmla="*/ 6874669 h 6874669"/>
              <a:gd name="connsiteX3" fmla="*/ 2080413 w 4585528"/>
              <a:gd name="connsiteY3" fmla="*/ 6874669 h 6874669"/>
              <a:gd name="connsiteX4" fmla="*/ 0 w 4585528"/>
              <a:gd name="connsiteY4" fmla="*/ 2455222 h 6874669"/>
              <a:gd name="connsiteX5" fmla="*/ 1160108 w 4585528"/>
              <a:gd name="connsiteY5" fmla="*/ 0 h 6874669"/>
              <a:gd name="connsiteX0" fmla="*/ 1160108 w 4613188"/>
              <a:gd name="connsiteY0" fmla="*/ 0 h 6874669"/>
              <a:gd name="connsiteX1" fmla="*/ 4584612 w 4613188"/>
              <a:gd name="connsiteY1" fmla="*/ 1 h 6874669"/>
              <a:gd name="connsiteX2" fmla="*/ 4613188 w 4613188"/>
              <a:gd name="connsiteY2" fmla="*/ 6871494 h 6874669"/>
              <a:gd name="connsiteX3" fmla="*/ 2080413 w 4613188"/>
              <a:gd name="connsiteY3" fmla="*/ 6874669 h 6874669"/>
              <a:gd name="connsiteX4" fmla="*/ 0 w 4613188"/>
              <a:gd name="connsiteY4" fmla="*/ 2455222 h 6874669"/>
              <a:gd name="connsiteX5" fmla="*/ 1160108 w 4613188"/>
              <a:gd name="connsiteY5" fmla="*/ 0 h 6874669"/>
              <a:gd name="connsiteX0" fmla="*/ 1160108 w 4614103"/>
              <a:gd name="connsiteY0" fmla="*/ 0 h 6874669"/>
              <a:gd name="connsiteX1" fmla="*/ 4613187 w 4614103"/>
              <a:gd name="connsiteY1" fmla="*/ 1 h 6874669"/>
              <a:gd name="connsiteX2" fmla="*/ 4613188 w 4614103"/>
              <a:gd name="connsiteY2" fmla="*/ 6871494 h 6874669"/>
              <a:gd name="connsiteX3" fmla="*/ 2080413 w 4614103"/>
              <a:gd name="connsiteY3" fmla="*/ 6874669 h 6874669"/>
              <a:gd name="connsiteX4" fmla="*/ 0 w 4614103"/>
              <a:gd name="connsiteY4" fmla="*/ 2455222 h 6874669"/>
              <a:gd name="connsiteX5" fmla="*/ 1160108 w 4614103"/>
              <a:gd name="connsiteY5" fmla="*/ 0 h 6874669"/>
              <a:gd name="connsiteX0" fmla="*/ 1160108 w 4614103"/>
              <a:gd name="connsiteY0" fmla="*/ 0 h 6874669"/>
              <a:gd name="connsiteX1" fmla="*/ 4613187 w 4614103"/>
              <a:gd name="connsiteY1" fmla="*/ 1 h 6874669"/>
              <a:gd name="connsiteX2" fmla="*/ 4613188 w 4614103"/>
              <a:gd name="connsiteY2" fmla="*/ 6871494 h 6874669"/>
              <a:gd name="connsiteX3" fmla="*/ 2080413 w 4614103"/>
              <a:gd name="connsiteY3" fmla="*/ 6874669 h 6874669"/>
              <a:gd name="connsiteX4" fmla="*/ 0 w 4614103"/>
              <a:gd name="connsiteY4" fmla="*/ 2455222 h 6874669"/>
              <a:gd name="connsiteX5" fmla="*/ 1160108 w 4614103"/>
              <a:gd name="connsiteY5" fmla="*/ 0 h 687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103" h="6874669">
                <a:moveTo>
                  <a:pt x="1160108" y="0"/>
                </a:moveTo>
                <a:lnTo>
                  <a:pt x="4613187" y="1"/>
                </a:lnTo>
                <a:cubicBezTo>
                  <a:pt x="4616362" y="2282826"/>
                  <a:pt x="4610013" y="4588669"/>
                  <a:pt x="4613188" y="6871494"/>
                </a:cubicBezTo>
                <a:lnTo>
                  <a:pt x="2080413" y="6874669"/>
                </a:lnTo>
                <a:lnTo>
                  <a:pt x="0" y="2455222"/>
                </a:lnTo>
                <a:lnTo>
                  <a:pt x="1160108" y="0"/>
                </a:lnTo>
                <a:close/>
              </a:path>
            </a:pathLst>
          </a:custGeom>
          <a:solidFill>
            <a:schemeClr val="bg1">
              <a:lumMod val="85000"/>
              <a:alpha val="50196"/>
            </a:schemeClr>
          </a:solidFill>
        </p:spPr>
        <p:txBody>
          <a:bodyPr wrap="square" anchor="ctr" anchorCtr="0">
            <a:noAutofit/>
          </a:bodyPr>
          <a:lstStyle>
            <a:lvl1pPr marL="0" indent="0" algn="r">
              <a:buNone/>
              <a:defRPr/>
            </a:lvl1pPr>
          </a:lstStyle>
          <a:p>
            <a:r>
              <a:rPr lang="en-AU" dirty="0"/>
              <a:t>Add a picture</a:t>
            </a:r>
          </a:p>
        </p:txBody>
      </p:sp>
      <p:cxnSp>
        <p:nvCxnSpPr>
          <p:cNvPr id="34" name="Straight Connector 33">
            <a:extLst>
              <a:ext uri="{FF2B5EF4-FFF2-40B4-BE49-F238E27FC236}">
                <a16:creationId xmlns:a16="http://schemas.microsoft.com/office/drawing/2014/main" id="{A86AD490-96E4-410C-862C-8DDB2CBBFCB8}"/>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DDB88B2B-E0E9-440C-9D38-B42EBA40D37C}"/>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dirty="0"/>
              <a:t>Title of </a:t>
            </a:r>
            <a:r>
              <a:rPr lang="en-AU"/>
              <a:t>presentation (use two </a:t>
            </a:r>
            <a:r>
              <a:rPr lang="en-AU" dirty="0"/>
              <a:t>lines max)</a:t>
            </a:r>
          </a:p>
        </p:txBody>
      </p:sp>
      <p:sp>
        <p:nvSpPr>
          <p:cNvPr id="25" name="Subtitle 2">
            <a:extLst>
              <a:ext uri="{FF2B5EF4-FFF2-40B4-BE49-F238E27FC236}">
                <a16:creationId xmlns:a16="http://schemas.microsoft.com/office/drawing/2014/main" id="{C8928F7E-207C-4314-A984-25D6D0A3DDFC}"/>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Subtitle (three lines max)</a:t>
            </a:r>
            <a:endParaRPr lang="en-AU" dirty="0"/>
          </a:p>
        </p:txBody>
      </p:sp>
      <p:sp>
        <p:nvSpPr>
          <p:cNvPr id="26" name="Text Placeholder 10">
            <a:extLst>
              <a:ext uri="{FF2B5EF4-FFF2-40B4-BE49-F238E27FC236}">
                <a16:creationId xmlns:a16="http://schemas.microsoft.com/office/drawing/2014/main" id="{56646274-A41E-4014-9438-2E4C3EEF89C3}"/>
              </a:ext>
            </a:extLst>
          </p:cNvPr>
          <p:cNvSpPr>
            <a:spLocks noGrp="1"/>
          </p:cNvSpPr>
          <p:nvPr>
            <p:ph type="body" sz="quarter" idx="20"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endParaRPr lang="en-AU" dirty="0"/>
          </a:p>
        </p:txBody>
      </p:sp>
      <p:sp>
        <p:nvSpPr>
          <p:cNvPr id="27" name="Text Placeholder 4">
            <a:extLst>
              <a:ext uri="{FF2B5EF4-FFF2-40B4-BE49-F238E27FC236}">
                <a16:creationId xmlns:a16="http://schemas.microsoft.com/office/drawing/2014/main" id="{60F130E0-38E7-4F31-BAA1-DC0A7DC0FE7B}"/>
              </a:ext>
            </a:extLst>
          </p:cNvPr>
          <p:cNvSpPr>
            <a:spLocks noGrp="1"/>
          </p:cNvSpPr>
          <p:nvPr>
            <p:ph type="body" sz="quarter" idx="14"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a:t>
            </a:r>
            <a:r>
              <a:rPr lang="en-AU" dirty="0"/>
              <a:t>name | Title</a:t>
            </a:r>
          </a:p>
        </p:txBody>
      </p:sp>
      <p:sp>
        <p:nvSpPr>
          <p:cNvPr id="38" name="Text Placeholder 37">
            <a:extLst>
              <a:ext uri="{FF2B5EF4-FFF2-40B4-BE49-F238E27FC236}">
                <a16:creationId xmlns:a16="http://schemas.microsoft.com/office/drawing/2014/main" id="{DA293175-B930-41A3-AB02-F904C818D80E}"/>
              </a:ext>
            </a:extLst>
          </p:cNvPr>
          <p:cNvSpPr>
            <a:spLocks noGrp="1"/>
          </p:cNvSpPr>
          <p:nvPr>
            <p:ph type="body" sz="quarter" idx="21" hasCustomPrompt="1"/>
          </p:nvPr>
        </p:nvSpPr>
        <p:spPr>
          <a:xfrm>
            <a:off x="8667750" y="4752975"/>
            <a:ext cx="3533775" cy="2115525"/>
          </a:xfrm>
          <a:custGeom>
            <a:avLst/>
            <a:gdLst>
              <a:gd name="connsiteX0" fmla="*/ 0 w 3533775"/>
              <a:gd name="connsiteY0" fmla="*/ 0 h 2106000"/>
              <a:gd name="connsiteX1" fmla="*/ 3533775 w 3533775"/>
              <a:gd name="connsiteY1" fmla="*/ 0 h 2106000"/>
              <a:gd name="connsiteX2" fmla="*/ 3533775 w 3533775"/>
              <a:gd name="connsiteY2" fmla="*/ 2106000 h 2106000"/>
              <a:gd name="connsiteX3" fmla="*/ 0 w 3533775"/>
              <a:gd name="connsiteY3" fmla="*/ 2106000 h 2106000"/>
              <a:gd name="connsiteX4" fmla="*/ 0 w 3533775"/>
              <a:gd name="connsiteY4" fmla="*/ 0 h 2106000"/>
              <a:gd name="connsiteX0" fmla="*/ 0 w 3533775"/>
              <a:gd name="connsiteY0" fmla="*/ 0 h 2115525"/>
              <a:gd name="connsiteX1" fmla="*/ 3533775 w 3533775"/>
              <a:gd name="connsiteY1" fmla="*/ 0 h 2115525"/>
              <a:gd name="connsiteX2" fmla="*/ 3533775 w 3533775"/>
              <a:gd name="connsiteY2" fmla="*/ 2106000 h 2115525"/>
              <a:gd name="connsiteX3" fmla="*/ 1000125 w 3533775"/>
              <a:gd name="connsiteY3" fmla="*/ 2115525 h 2115525"/>
              <a:gd name="connsiteX4" fmla="*/ 0 w 3533775"/>
              <a:gd name="connsiteY4" fmla="*/ 0 h 21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5" h="2115525">
                <a:moveTo>
                  <a:pt x="0" y="0"/>
                </a:moveTo>
                <a:lnTo>
                  <a:pt x="3533775" y="0"/>
                </a:lnTo>
                <a:lnTo>
                  <a:pt x="3533775" y="2106000"/>
                </a:lnTo>
                <a:lnTo>
                  <a:pt x="1000125" y="2115525"/>
                </a:lnTo>
                <a:lnTo>
                  <a:pt x="0" y="0"/>
                </a:lnTo>
                <a:close/>
              </a:path>
            </a:pathLst>
          </a:custGeom>
          <a:blipFill>
            <a:blip r:embed="rId2"/>
            <a:stretch>
              <a:fillRect/>
            </a:stretch>
          </a:blipFill>
        </p:spPr>
        <p:txBody>
          <a:bodyPr/>
          <a:lstStyle>
            <a:lvl1pPr>
              <a:defRPr/>
            </a:lvl1pPr>
          </a:lstStyle>
          <a:p>
            <a:pPr lvl="0"/>
            <a:r>
              <a:rPr lang="en-US"/>
              <a:t> </a:t>
            </a:r>
            <a:endParaRPr lang="en-AU"/>
          </a:p>
        </p:txBody>
      </p:sp>
      <p:sp>
        <p:nvSpPr>
          <p:cNvPr id="5" name="Text Placeholder 4">
            <a:extLst>
              <a:ext uri="{FF2B5EF4-FFF2-40B4-BE49-F238E27FC236}">
                <a16:creationId xmlns:a16="http://schemas.microsoft.com/office/drawing/2014/main" id="{E39DD1BF-2E61-4FEA-B992-FC6BAA5F35D5}"/>
              </a:ext>
            </a:extLst>
          </p:cNvPr>
          <p:cNvSpPr>
            <a:spLocks noGrp="1"/>
          </p:cNvSpPr>
          <p:nvPr>
            <p:ph type="body" sz="quarter" idx="18" hasCustomPrompt="1"/>
          </p:nvPr>
        </p:nvSpPr>
        <p:spPr>
          <a:xfrm>
            <a:off x="9083358" y="5613400"/>
            <a:ext cx="2404800" cy="720000"/>
          </a:xfrm>
          <a:blipFill>
            <a:blip r:embed="rId3"/>
            <a:stretch>
              <a:fillRect/>
            </a:stretch>
          </a:blipFill>
        </p:spPr>
        <p:txBody>
          <a:bodyPr/>
          <a:lstStyle/>
          <a:p>
            <a:pPr lvl="0"/>
            <a:r>
              <a:rPr lang="en-AU"/>
              <a:t> </a:t>
            </a:r>
          </a:p>
        </p:txBody>
      </p:sp>
    </p:spTree>
    <p:extLst>
      <p:ext uri="{BB962C8B-B14F-4D97-AF65-F5344CB8AC3E}">
        <p14:creationId xmlns:p14="http://schemas.microsoft.com/office/powerpoint/2010/main" val="12025121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ictur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CC50B0-4D3E-4CF6-9390-52E1AAE13D22}"/>
              </a:ext>
            </a:extLst>
          </p:cNvPr>
          <p:cNvGrpSpPr/>
          <p:nvPr userDrawn="1"/>
        </p:nvGrpSpPr>
        <p:grpSpPr>
          <a:xfrm>
            <a:off x="0" y="0"/>
            <a:ext cx="9672701" cy="6867016"/>
            <a:chOff x="0" y="-4136"/>
            <a:chExt cx="9672701" cy="6867016"/>
          </a:xfrm>
        </p:grpSpPr>
        <p:sp>
          <p:nvSpPr>
            <p:cNvPr id="17" name="Freeform: Shape 16">
              <a:extLst>
                <a:ext uri="{FF2B5EF4-FFF2-40B4-BE49-F238E27FC236}">
                  <a16:creationId xmlns:a16="http://schemas.microsoft.com/office/drawing/2014/main" id="{D57A52D7-C745-4577-8BEC-428A901D8EF5}"/>
                </a:ext>
              </a:extLst>
            </p:cNvPr>
            <p:cNvSpPr/>
            <p:nvPr/>
          </p:nvSpPr>
          <p:spPr>
            <a:xfrm>
              <a:off x="0" y="-4136"/>
              <a:ext cx="8742044" cy="3599941"/>
            </a:xfrm>
            <a:custGeom>
              <a:avLst/>
              <a:gdLst>
                <a:gd name="connsiteX0" fmla="*/ 0 w 8742044"/>
                <a:gd name="connsiteY0" fmla="*/ 3599942 h 3599941"/>
                <a:gd name="connsiteX1" fmla="*/ 7040245 w 8742044"/>
                <a:gd name="connsiteY1" fmla="*/ 3599942 h 3599941"/>
                <a:gd name="connsiteX2" fmla="*/ 8742045 w 8742044"/>
                <a:gd name="connsiteY2" fmla="*/ 0 h 3599941"/>
                <a:gd name="connsiteX3" fmla="*/ 0 w 8742044"/>
                <a:gd name="connsiteY3" fmla="*/ 0 h 3599941"/>
                <a:gd name="connsiteX4" fmla="*/ 0 w 8742044"/>
                <a:gd name="connsiteY4" fmla="*/ 3599942 h 359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044" h="3599941">
                  <a:moveTo>
                    <a:pt x="0" y="3599942"/>
                  </a:moveTo>
                  <a:lnTo>
                    <a:pt x="7040245" y="3599942"/>
                  </a:lnTo>
                  <a:lnTo>
                    <a:pt x="8742045" y="0"/>
                  </a:lnTo>
                  <a:lnTo>
                    <a:pt x="0" y="0"/>
                  </a:lnTo>
                  <a:lnTo>
                    <a:pt x="0" y="3599942"/>
                  </a:lnTo>
                </a:path>
              </a:pathLst>
            </a:custGeom>
            <a:solidFill>
              <a:schemeClr val="tx1"/>
            </a:solidFill>
            <a:ln w="12700" cap="flat">
              <a:noFill/>
              <a:prstDash val="solid"/>
              <a:miter/>
            </a:ln>
          </p:spPr>
          <p:txBody>
            <a:bodyPr rtlCol="0" anchor="ctr"/>
            <a:lstStyle/>
            <a:p>
              <a:endParaRPr lang="en-AU" dirty="0"/>
            </a:p>
          </p:txBody>
        </p:sp>
        <p:sp>
          <p:nvSpPr>
            <p:cNvPr id="18" name="Freeform: Shape 17">
              <a:extLst>
                <a:ext uri="{FF2B5EF4-FFF2-40B4-BE49-F238E27FC236}">
                  <a16:creationId xmlns:a16="http://schemas.microsoft.com/office/drawing/2014/main" id="{72E88E30-3F66-46B0-904A-A5930D02B33E}"/>
                </a:ext>
              </a:extLst>
            </p:cNvPr>
            <p:cNvSpPr/>
            <p:nvPr/>
          </p:nvSpPr>
          <p:spPr>
            <a:xfrm>
              <a:off x="0" y="1669850"/>
              <a:ext cx="9672701" cy="5193030"/>
            </a:xfrm>
            <a:custGeom>
              <a:avLst/>
              <a:gdLst>
                <a:gd name="connsiteX0" fmla="*/ 9672701 w 9672701"/>
                <a:gd name="connsiteY0" fmla="*/ 5193031 h 5193030"/>
                <a:gd name="connsiteX1" fmla="*/ 0 w 9672701"/>
                <a:gd name="connsiteY1" fmla="*/ 5193031 h 5193030"/>
                <a:gd name="connsiteX2" fmla="*/ 0 w 9672701"/>
                <a:gd name="connsiteY2" fmla="*/ 0 h 5193030"/>
                <a:gd name="connsiteX3" fmla="*/ 0 w 9672701"/>
                <a:gd name="connsiteY3" fmla="*/ 1925955 h 5193030"/>
                <a:gd name="connsiteX4" fmla="*/ 7040245 w 9672701"/>
                <a:gd name="connsiteY4" fmla="*/ 1925955 h 5193030"/>
                <a:gd name="connsiteX5" fmla="*/ 7584313 w 9672701"/>
                <a:gd name="connsiteY5" fmla="*/ 775081 h 5193030"/>
                <a:gd name="connsiteX6" fmla="*/ 9672701 w 9672701"/>
                <a:gd name="connsiteY6" fmla="*/ 5193031 h 51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701" h="5193030">
                  <a:moveTo>
                    <a:pt x="9672701" y="5193031"/>
                  </a:moveTo>
                  <a:lnTo>
                    <a:pt x="0" y="5193031"/>
                  </a:lnTo>
                  <a:lnTo>
                    <a:pt x="0" y="0"/>
                  </a:lnTo>
                  <a:lnTo>
                    <a:pt x="0" y="1925955"/>
                  </a:lnTo>
                  <a:lnTo>
                    <a:pt x="7040245" y="1925955"/>
                  </a:lnTo>
                  <a:lnTo>
                    <a:pt x="7584313" y="775081"/>
                  </a:lnTo>
                  <a:lnTo>
                    <a:pt x="9672701" y="5193031"/>
                  </a:lnTo>
                </a:path>
              </a:pathLst>
            </a:custGeom>
            <a:solidFill>
              <a:schemeClr val="accent1"/>
            </a:solidFill>
            <a:ln w="12700" cap="flat">
              <a:noFill/>
              <a:prstDash val="solid"/>
              <a:miter/>
            </a:ln>
          </p:spPr>
          <p:txBody>
            <a:bodyPr rtlCol="0" anchor="ctr"/>
            <a:lstStyle/>
            <a:p>
              <a:endParaRPr lang="en-AU" dirty="0"/>
            </a:p>
          </p:txBody>
        </p:sp>
        <p:sp>
          <p:nvSpPr>
            <p:cNvPr id="19" name="Freeform: Shape 18">
              <a:extLst>
                <a:ext uri="{FF2B5EF4-FFF2-40B4-BE49-F238E27FC236}">
                  <a16:creationId xmlns:a16="http://schemas.microsoft.com/office/drawing/2014/main" id="{CF7AEDA5-D9FF-482C-8946-D863A452C7B5}"/>
                </a:ext>
              </a:extLst>
            </p:cNvPr>
            <p:cNvSpPr/>
            <p:nvPr/>
          </p:nvSpPr>
          <p:spPr>
            <a:xfrm>
              <a:off x="0" y="1669850"/>
              <a:ext cx="7584313" cy="1925954"/>
            </a:xfrm>
            <a:custGeom>
              <a:avLst/>
              <a:gdLst>
                <a:gd name="connsiteX0" fmla="*/ 7040245 w 7584313"/>
                <a:gd name="connsiteY0" fmla="*/ 1925955 h 1925954"/>
                <a:gd name="connsiteX1" fmla="*/ 0 w 7584313"/>
                <a:gd name="connsiteY1" fmla="*/ 1925955 h 1925954"/>
                <a:gd name="connsiteX2" fmla="*/ 0 w 7584313"/>
                <a:gd name="connsiteY2" fmla="*/ 0 h 1925954"/>
                <a:gd name="connsiteX3" fmla="*/ 7218045 w 7584313"/>
                <a:gd name="connsiteY3" fmla="*/ 0 h 1925954"/>
                <a:gd name="connsiteX4" fmla="*/ 7584313 w 7584313"/>
                <a:gd name="connsiteY4" fmla="*/ 775081 h 1925954"/>
                <a:gd name="connsiteX5" fmla="*/ 7040245 w 7584313"/>
                <a:gd name="connsiteY5" fmla="*/ 1925955 h 192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313" h="1925954">
                  <a:moveTo>
                    <a:pt x="7040245" y="1925955"/>
                  </a:moveTo>
                  <a:lnTo>
                    <a:pt x="0" y="1925955"/>
                  </a:lnTo>
                  <a:lnTo>
                    <a:pt x="0" y="0"/>
                  </a:lnTo>
                  <a:lnTo>
                    <a:pt x="7218045" y="0"/>
                  </a:lnTo>
                  <a:lnTo>
                    <a:pt x="7584313" y="775081"/>
                  </a:lnTo>
                  <a:lnTo>
                    <a:pt x="7040245" y="1925955"/>
                  </a:lnTo>
                </a:path>
              </a:pathLst>
            </a:custGeom>
            <a:solidFill>
              <a:srgbClr val="4F5561"/>
            </a:solidFill>
            <a:ln w="12700" cap="flat">
              <a:noFill/>
              <a:prstDash val="solid"/>
              <a:miter/>
            </a:ln>
          </p:spPr>
          <p:txBody>
            <a:bodyPr rtlCol="0" anchor="ctr"/>
            <a:lstStyle/>
            <a:p>
              <a:endParaRPr lang="en-AU" dirty="0"/>
            </a:p>
          </p:txBody>
        </p:sp>
        <p:sp>
          <p:nvSpPr>
            <p:cNvPr id="20" name="Freeform: Shape 19">
              <a:extLst>
                <a:ext uri="{FF2B5EF4-FFF2-40B4-BE49-F238E27FC236}">
                  <a16:creationId xmlns:a16="http://schemas.microsoft.com/office/drawing/2014/main" id="{673BB894-AFB6-4D6E-95F9-DF236DFFC520}"/>
                </a:ext>
              </a:extLst>
            </p:cNvPr>
            <p:cNvSpPr/>
            <p:nvPr/>
          </p:nvSpPr>
          <p:spPr>
            <a:xfrm>
              <a:off x="0" y="814886"/>
              <a:ext cx="7584567" cy="5517006"/>
            </a:xfrm>
            <a:custGeom>
              <a:avLst/>
              <a:gdLst>
                <a:gd name="connsiteX0" fmla="*/ 7584568 w 7584567"/>
                <a:gd name="connsiteY0" fmla="*/ 5517007 h 5517006"/>
                <a:gd name="connsiteX1" fmla="*/ 7584568 w 7584567"/>
                <a:gd name="connsiteY1" fmla="*/ 0 h 5517006"/>
                <a:gd name="connsiteX2" fmla="*/ 0 w 7584567"/>
                <a:gd name="connsiteY2" fmla="*/ 0 h 5517006"/>
                <a:gd name="connsiteX3" fmla="*/ 0 w 7584567"/>
                <a:gd name="connsiteY3" fmla="*/ 3030728 h 5517006"/>
                <a:gd name="connsiteX4" fmla="*/ 1175258 w 7584567"/>
                <a:gd name="connsiteY4" fmla="*/ 5517007 h 5517006"/>
                <a:gd name="connsiteX5" fmla="*/ 7584568 w 7584567"/>
                <a:gd name="connsiteY5" fmla="*/ 5517007 h 551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567" h="5517006">
                  <a:moveTo>
                    <a:pt x="7584568" y="5517007"/>
                  </a:moveTo>
                  <a:lnTo>
                    <a:pt x="7584568" y="0"/>
                  </a:lnTo>
                  <a:lnTo>
                    <a:pt x="0" y="0"/>
                  </a:lnTo>
                  <a:lnTo>
                    <a:pt x="0" y="3030728"/>
                  </a:lnTo>
                  <a:lnTo>
                    <a:pt x="1175258" y="5517007"/>
                  </a:lnTo>
                  <a:lnTo>
                    <a:pt x="7584568" y="5517007"/>
                  </a:lnTo>
                  <a:close/>
                </a:path>
              </a:pathLst>
            </a:custGeom>
            <a:solidFill>
              <a:schemeClr val="bg1"/>
            </a:solidFill>
            <a:ln w="12700" cap="flat">
              <a:noFill/>
              <a:prstDash val="solid"/>
              <a:miter/>
            </a:ln>
          </p:spPr>
          <p:txBody>
            <a:bodyPr rtlCol="0" anchor="ctr"/>
            <a:lstStyle/>
            <a:p>
              <a:endParaRPr lang="en-AU" dirty="0"/>
            </a:p>
          </p:txBody>
        </p:sp>
      </p:grpSp>
      <p:sp>
        <p:nvSpPr>
          <p:cNvPr id="41" name="Picture Placeholder 40">
            <a:extLst>
              <a:ext uri="{FF2B5EF4-FFF2-40B4-BE49-F238E27FC236}">
                <a16:creationId xmlns:a16="http://schemas.microsoft.com/office/drawing/2014/main" id="{49DA5051-F879-4E43-B6E1-AF39955E69A5}"/>
              </a:ext>
            </a:extLst>
          </p:cNvPr>
          <p:cNvSpPr>
            <a:spLocks noGrp="1"/>
          </p:cNvSpPr>
          <p:nvPr>
            <p:ph type="pic" sz="quarter" idx="13" hasCustomPrompt="1"/>
          </p:nvPr>
        </p:nvSpPr>
        <p:spPr>
          <a:xfrm>
            <a:off x="7584247" y="-9525"/>
            <a:ext cx="4614103" cy="6874669"/>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443315 h 6858000"/>
              <a:gd name="connsiteX5" fmla="*/ 1152965 w 4608426"/>
              <a:gd name="connsiteY5" fmla="*/ 0 h 6858000"/>
              <a:gd name="connsiteX0" fmla="*/ 1129152 w 4584613"/>
              <a:gd name="connsiteY0" fmla="*/ 0 h 6858000"/>
              <a:gd name="connsiteX1" fmla="*/ 4584613 w 4584613"/>
              <a:gd name="connsiteY1" fmla="*/ 0 h 6858000"/>
              <a:gd name="connsiteX2" fmla="*/ 4584613 w 4584613"/>
              <a:gd name="connsiteY2" fmla="*/ 6858000 h 6858000"/>
              <a:gd name="connsiteX3" fmla="*/ 2030407 w 4584613"/>
              <a:gd name="connsiteY3" fmla="*/ 6858000 h 6858000"/>
              <a:gd name="connsiteX4" fmla="*/ 0 w 4584613"/>
              <a:gd name="connsiteY4" fmla="*/ 2486177 h 6858000"/>
              <a:gd name="connsiteX5" fmla="*/ 1129152 w 4584613"/>
              <a:gd name="connsiteY5" fmla="*/ 0 h 6858000"/>
              <a:gd name="connsiteX0" fmla="*/ 1160108 w 4615569"/>
              <a:gd name="connsiteY0" fmla="*/ 0 h 6858000"/>
              <a:gd name="connsiteX1" fmla="*/ 4615569 w 4615569"/>
              <a:gd name="connsiteY1" fmla="*/ 0 h 6858000"/>
              <a:gd name="connsiteX2" fmla="*/ 4615569 w 4615569"/>
              <a:gd name="connsiteY2" fmla="*/ 6858000 h 6858000"/>
              <a:gd name="connsiteX3" fmla="*/ 2061363 w 4615569"/>
              <a:gd name="connsiteY3" fmla="*/ 6858000 h 6858000"/>
              <a:gd name="connsiteX4" fmla="*/ 0 w 4615569"/>
              <a:gd name="connsiteY4" fmla="*/ 2452840 h 6858000"/>
              <a:gd name="connsiteX5" fmla="*/ 1160108 w 4615569"/>
              <a:gd name="connsiteY5" fmla="*/ 0 h 6858000"/>
              <a:gd name="connsiteX0" fmla="*/ 1160108 w 4615569"/>
              <a:gd name="connsiteY0" fmla="*/ 0 h 6872287"/>
              <a:gd name="connsiteX1" fmla="*/ 4615569 w 4615569"/>
              <a:gd name="connsiteY1" fmla="*/ 0 h 6872287"/>
              <a:gd name="connsiteX2" fmla="*/ 4615569 w 4615569"/>
              <a:gd name="connsiteY2" fmla="*/ 6858000 h 6872287"/>
              <a:gd name="connsiteX3" fmla="*/ 2080413 w 4615569"/>
              <a:gd name="connsiteY3" fmla="*/ 6872287 h 6872287"/>
              <a:gd name="connsiteX4" fmla="*/ 0 w 4615569"/>
              <a:gd name="connsiteY4" fmla="*/ 2452840 h 6872287"/>
              <a:gd name="connsiteX5" fmla="*/ 1160108 w 4615569"/>
              <a:gd name="connsiteY5" fmla="*/ 0 h 6872287"/>
              <a:gd name="connsiteX0" fmla="*/ 1160108 w 4615569"/>
              <a:gd name="connsiteY0" fmla="*/ 0 h 6872287"/>
              <a:gd name="connsiteX1" fmla="*/ 4615569 w 4615569"/>
              <a:gd name="connsiteY1" fmla="*/ 0 h 6872287"/>
              <a:gd name="connsiteX2" fmla="*/ 4584613 w 4615569"/>
              <a:gd name="connsiteY2" fmla="*/ 6872287 h 6872287"/>
              <a:gd name="connsiteX3" fmla="*/ 2080413 w 4615569"/>
              <a:gd name="connsiteY3" fmla="*/ 6872287 h 6872287"/>
              <a:gd name="connsiteX4" fmla="*/ 0 w 4615569"/>
              <a:gd name="connsiteY4" fmla="*/ 2452840 h 6872287"/>
              <a:gd name="connsiteX5" fmla="*/ 1160108 w 4615569"/>
              <a:gd name="connsiteY5" fmla="*/ 0 h 6872287"/>
              <a:gd name="connsiteX0" fmla="*/ 1160108 w 4584613"/>
              <a:gd name="connsiteY0" fmla="*/ 4763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4763 h 6877050"/>
              <a:gd name="connsiteX0" fmla="*/ 1160108 w 4584613"/>
              <a:gd name="connsiteY0" fmla="*/ 2381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2381 h 6877050"/>
              <a:gd name="connsiteX0" fmla="*/ 1160108 w 4584613"/>
              <a:gd name="connsiteY0" fmla="*/ 6126 h 6880795"/>
              <a:gd name="connsiteX1" fmla="*/ 4582231 w 4584613"/>
              <a:gd name="connsiteY1" fmla="*/ 3745 h 6880795"/>
              <a:gd name="connsiteX2" fmla="*/ 4584613 w 4584613"/>
              <a:gd name="connsiteY2" fmla="*/ 6880795 h 6880795"/>
              <a:gd name="connsiteX3" fmla="*/ 2080413 w 4584613"/>
              <a:gd name="connsiteY3" fmla="*/ 6880795 h 6880795"/>
              <a:gd name="connsiteX4" fmla="*/ 0 w 4584613"/>
              <a:gd name="connsiteY4" fmla="*/ 2461348 h 6880795"/>
              <a:gd name="connsiteX5" fmla="*/ 1160108 w 4584613"/>
              <a:gd name="connsiteY5" fmla="*/ 6126 h 6880795"/>
              <a:gd name="connsiteX0" fmla="*/ 1160108 w 4584613"/>
              <a:gd name="connsiteY0" fmla="*/ 2381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2381 h 6877050"/>
              <a:gd name="connsiteX0" fmla="*/ 1160108 w 4584613"/>
              <a:gd name="connsiteY0" fmla="*/ 0 h 6874669"/>
              <a:gd name="connsiteX1" fmla="*/ 4575087 w 4584613"/>
              <a:gd name="connsiteY1" fmla="*/ 26195 h 6874669"/>
              <a:gd name="connsiteX2" fmla="*/ 4584613 w 4584613"/>
              <a:gd name="connsiteY2" fmla="*/ 6874669 h 6874669"/>
              <a:gd name="connsiteX3" fmla="*/ 2080413 w 4584613"/>
              <a:gd name="connsiteY3" fmla="*/ 6874669 h 6874669"/>
              <a:gd name="connsiteX4" fmla="*/ 0 w 4584613"/>
              <a:gd name="connsiteY4" fmla="*/ 2455222 h 6874669"/>
              <a:gd name="connsiteX5" fmla="*/ 1160108 w 4584613"/>
              <a:gd name="connsiteY5" fmla="*/ 0 h 6874669"/>
              <a:gd name="connsiteX0" fmla="*/ 1160108 w 4585528"/>
              <a:gd name="connsiteY0" fmla="*/ 0 h 6874669"/>
              <a:gd name="connsiteX1" fmla="*/ 4584612 w 4585528"/>
              <a:gd name="connsiteY1" fmla="*/ 1 h 6874669"/>
              <a:gd name="connsiteX2" fmla="*/ 4584613 w 4585528"/>
              <a:gd name="connsiteY2" fmla="*/ 6874669 h 6874669"/>
              <a:gd name="connsiteX3" fmla="*/ 2080413 w 4585528"/>
              <a:gd name="connsiteY3" fmla="*/ 6874669 h 6874669"/>
              <a:gd name="connsiteX4" fmla="*/ 0 w 4585528"/>
              <a:gd name="connsiteY4" fmla="*/ 2455222 h 6874669"/>
              <a:gd name="connsiteX5" fmla="*/ 1160108 w 4585528"/>
              <a:gd name="connsiteY5" fmla="*/ 0 h 6874669"/>
              <a:gd name="connsiteX0" fmla="*/ 1160108 w 4613188"/>
              <a:gd name="connsiteY0" fmla="*/ 0 h 6874669"/>
              <a:gd name="connsiteX1" fmla="*/ 4584612 w 4613188"/>
              <a:gd name="connsiteY1" fmla="*/ 1 h 6874669"/>
              <a:gd name="connsiteX2" fmla="*/ 4613188 w 4613188"/>
              <a:gd name="connsiteY2" fmla="*/ 6871494 h 6874669"/>
              <a:gd name="connsiteX3" fmla="*/ 2080413 w 4613188"/>
              <a:gd name="connsiteY3" fmla="*/ 6874669 h 6874669"/>
              <a:gd name="connsiteX4" fmla="*/ 0 w 4613188"/>
              <a:gd name="connsiteY4" fmla="*/ 2455222 h 6874669"/>
              <a:gd name="connsiteX5" fmla="*/ 1160108 w 4613188"/>
              <a:gd name="connsiteY5" fmla="*/ 0 h 6874669"/>
              <a:gd name="connsiteX0" fmla="*/ 1160108 w 4614103"/>
              <a:gd name="connsiteY0" fmla="*/ 0 h 6874669"/>
              <a:gd name="connsiteX1" fmla="*/ 4613187 w 4614103"/>
              <a:gd name="connsiteY1" fmla="*/ 1 h 6874669"/>
              <a:gd name="connsiteX2" fmla="*/ 4613188 w 4614103"/>
              <a:gd name="connsiteY2" fmla="*/ 6871494 h 6874669"/>
              <a:gd name="connsiteX3" fmla="*/ 2080413 w 4614103"/>
              <a:gd name="connsiteY3" fmla="*/ 6874669 h 6874669"/>
              <a:gd name="connsiteX4" fmla="*/ 0 w 4614103"/>
              <a:gd name="connsiteY4" fmla="*/ 2455222 h 6874669"/>
              <a:gd name="connsiteX5" fmla="*/ 1160108 w 4614103"/>
              <a:gd name="connsiteY5" fmla="*/ 0 h 6874669"/>
              <a:gd name="connsiteX0" fmla="*/ 1160108 w 4614103"/>
              <a:gd name="connsiteY0" fmla="*/ 0 h 6874669"/>
              <a:gd name="connsiteX1" fmla="*/ 4613187 w 4614103"/>
              <a:gd name="connsiteY1" fmla="*/ 1 h 6874669"/>
              <a:gd name="connsiteX2" fmla="*/ 4613188 w 4614103"/>
              <a:gd name="connsiteY2" fmla="*/ 6871494 h 6874669"/>
              <a:gd name="connsiteX3" fmla="*/ 2080413 w 4614103"/>
              <a:gd name="connsiteY3" fmla="*/ 6874669 h 6874669"/>
              <a:gd name="connsiteX4" fmla="*/ 0 w 4614103"/>
              <a:gd name="connsiteY4" fmla="*/ 2455222 h 6874669"/>
              <a:gd name="connsiteX5" fmla="*/ 1160108 w 4614103"/>
              <a:gd name="connsiteY5" fmla="*/ 0 h 687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103" h="6874669">
                <a:moveTo>
                  <a:pt x="1160108" y="0"/>
                </a:moveTo>
                <a:lnTo>
                  <a:pt x="4613187" y="1"/>
                </a:lnTo>
                <a:cubicBezTo>
                  <a:pt x="4616362" y="2282826"/>
                  <a:pt x="4610013" y="4588669"/>
                  <a:pt x="4613188" y="6871494"/>
                </a:cubicBezTo>
                <a:lnTo>
                  <a:pt x="2080413" y="6874669"/>
                </a:lnTo>
                <a:lnTo>
                  <a:pt x="0" y="2455222"/>
                </a:lnTo>
                <a:lnTo>
                  <a:pt x="1160108" y="0"/>
                </a:lnTo>
                <a:close/>
              </a:path>
            </a:pathLst>
          </a:custGeom>
          <a:solidFill>
            <a:schemeClr val="bg1">
              <a:lumMod val="85000"/>
              <a:alpha val="50196"/>
            </a:schemeClr>
          </a:solidFill>
        </p:spPr>
        <p:txBody>
          <a:bodyPr wrap="square" anchor="ctr" anchorCtr="0">
            <a:noAutofit/>
          </a:bodyPr>
          <a:lstStyle>
            <a:lvl1pPr marL="0" indent="0" algn="r">
              <a:buNone/>
              <a:defRPr/>
            </a:lvl1pPr>
          </a:lstStyle>
          <a:p>
            <a:r>
              <a:rPr lang="en-AU" dirty="0"/>
              <a:t>Add a picture</a:t>
            </a:r>
          </a:p>
        </p:txBody>
      </p:sp>
      <p:cxnSp>
        <p:nvCxnSpPr>
          <p:cNvPr id="34" name="Straight Connector 33">
            <a:extLst>
              <a:ext uri="{FF2B5EF4-FFF2-40B4-BE49-F238E27FC236}">
                <a16:creationId xmlns:a16="http://schemas.microsoft.com/office/drawing/2014/main" id="{A86AD490-96E4-410C-862C-8DDB2CBBFCB8}"/>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DDB88B2B-E0E9-440C-9D38-B42EBA40D37C}"/>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a:t>Title of presentation (use two lines max)</a:t>
            </a:r>
          </a:p>
        </p:txBody>
      </p:sp>
      <p:sp>
        <p:nvSpPr>
          <p:cNvPr id="25" name="Subtitle 2">
            <a:extLst>
              <a:ext uri="{FF2B5EF4-FFF2-40B4-BE49-F238E27FC236}">
                <a16:creationId xmlns:a16="http://schemas.microsoft.com/office/drawing/2014/main" id="{C8928F7E-207C-4314-A984-25D6D0A3DDFC}"/>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Subtitle (three lines max)</a:t>
            </a:r>
          </a:p>
        </p:txBody>
      </p:sp>
      <p:sp>
        <p:nvSpPr>
          <p:cNvPr id="26" name="Text Placeholder 10">
            <a:extLst>
              <a:ext uri="{FF2B5EF4-FFF2-40B4-BE49-F238E27FC236}">
                <a16:creationId xmlns:a16="http://schemas.microsoft.com/office/drawing/2014/main" id="{56646274-A41E-4014-9438-2E4C3EEF89C3}"/>
              </a:ext>
            </a:extLst>
          </p:cNvPr>
          <p:cNvSpPr>
            <a:spLocks noGrp="1"/>
          </p:cNvSpPr>
          <p:nvPr>
            <p:ph type="body" sz="quarter" idx="20"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p>
        </p:txBody>
      </p:sp>
      <p:sp>
        <p:nvSpPr>
          <p:cNvPr id="27" name="Text Placeholder 4">
            <a:extLst>
              <a:ext uri="{FF2B5EF4-FFF2-40B4-BE49-F238E27FC236}">
                <a16:creationId xmlns:a16="http://schemas.microsoft.com/office/drawing/2014/main" id="{60F130E0-38E7-4F31-BAA1-DC0A7DC0FE7B}"/>
              </a:ext>
            </a:extLst>
          </p:cNvPr>
          <p:cNvSpPr>
            <a:spLocks noGrp="1"/>
          </p:cNvSpPr>
          <p:nvPr>
            <p:ph type="body" sz="quarter" idx="14"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name | Title</a:t>
            </a:r>
          </a:p>
        </p:txBody>
      </p:sp>
      <p:sp>
        <p:nvSpPr>
          <p:cNvPr id="38" name="Text Placeholder 37">
            <a:extLst>
              <a:ext uri="{FF2B5EF4-FFF2-40B4-BE49-F238E27FC236}">
                <a16:creationId xmlns:a16="http://schemas.microsoft.com/office/drawing/2014/main" id="{DA293175-B930-41A3-AB02-F904C818D80E}"/>
              </a:ext>
            </a:extLst>
          </p:cNvPr>
          <p:cNvSpPr>
            <a:spLocks noGrp="1"/>
          </p:cNvSpPr>
          <p:nvPr>
            <p:ph type="body" sz="quarter" idx="21" hasCustomPrompt="1"/>
          </p:nvPr>
        </p:nvSpPr>
        <p:spPr>
          <a:xfrm>
            <a:off x="8667750" y="4752975"/>
            <a:ext cx="3533775" cy="2115525"/>
          </a:xfrm>
          <a:custGeom>
            <a:avLst/>
            <a:gdLst>
              <a:gd name="connsiteX0" fmla="*/ 0 w 3533775"/>
              <a:gd name="connsiteY0" fmla="*/ 0 h 2106000"/>
              <a:gd name="connsiteX1" fmla="*/ 3533775 w 3533775"/>
              <a:gd name="connsiteY1" fmla="*/ 0 h 2106000"/>
              <a:gd name="connsiteX2" fmla="*/ 3533775 w 3533775"/>
              <a:gd name="connsiteY2" fmla="*/ 2106000 h 2106000"/>
              <a:gd name="connsiteX3" fmla="*/ 0 w 3533775"/>
              <a:gd name="connsiteY3" fmla="*/ 2106000 h 2106000"/>
              <a:gd name="connsiteX4" fmla="*/ 0 w 3533775"/>
              <a:gd name="connsiteY4" fmla="*/ 0 h 2106000"/>
              <a:gd name="connsiteX0" fmla="*/ 0 w 3533775"/>
              <a:gd name="connsiteY0" fmla="*/ 0 h 2115525"/>
              <a:gd name="connsiteX1" fmla="*/ 3533775 w 3533775"/>
              <a:gd name="connsiteY1" fmla="*/ 0 h 2115525"/>
              <a:gd name="connsiteX2" fmla="*/ 3533775 w 3533775"/>
              <a:gd name="connsiteY2" fmla="*/ 2106000 h 2115525"/>
              <a:gd name="connsiteX3" fmla="*/ 1000125 w 3533775"/>
              <a:gd name="connsiteY3" fmla="*/ 2115525 h 2115525"/>
              <a:gd name="connsiteX4" fmla="*/ 0 w 3533775"/>
              <a:gd name="connsiteY4" fmla="*/ 0 h 21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5" h="2115525">
                <a:moveTo>
                  <a:pt x="0" y="0"/>
                </a:moveTo>
                <a:lnTo>
                  <a:pt x="3533775" y="0"/>
                </a:lnTo>
                <a:lnTo>
                  <a:pt x="3533775" y="2106000"/>
                </a:lnTo>
                <a:lnTo>
                  <a:pt x="1000125" y="2115525"/>
                </a:lnTo>
                <a:lnTo>
                  <a:pt x="0" y="0"/>
                </a:lnTo>
                <a:close/>
              </a:path>
            </a:pathLst>
          </a:custGeom>
          <a:blipFill>
            <a:blip r:embed="rId2"/>
            <a:stretch>
              <a:fillRect/>
            </a:stretch>
          </a:blipFill>
        </p:spPr>
        <p:txBody>
          <a:bodyPr/>
          <a:lstStyle>
            <a:lvl1pPr>
              <a:defRPr/>
            </a:lvl1pPr>
          </a:lstStyle>
          <a:p>
            <a:pPr lvl="0"/>
            <a:r>
              <a:rPr lang="en-US"/>
              <a:t> </a:t>
            </a:r>
            <a:endParaRPr lang="en-AU"/>
          </a:p>
        </p:txBody>
      </p:sp>
      <p:sp>
        <p:nvSpPr>
          <p:cNvPr id="5" name="Text Placeholder 4">
            <a:extLst>
              <a:ext uri="{FF2B5EF4-FFF2-40B4-BE49-F238E27FC236}">
                <a16:creationId xmlns:a16="http://schemas.microsoft.com/office/drawing/2014/main" id="{E39DD1BF-2E61-4FEA-B992-FC6BAA5F35D5}"/>
              </a:ext>
            </a:extLst>
          </p:cNvPr>
          <p:cNvSpPr>
            <a:spLocks noGrp="1"/>
          </p:cNvSpPr>
          <p:nvPr>
            <p:ph type="body" sz="quarter" idx="18" hasCustomPrompt="1"/>
          </p:nvPr>
        </p:nvSpPr>
        <p:spPr>
          <a:xfrm>
            <a:off x="9083358" y="5613400"/>
            <a:ext cx="2404800" cy="720000"/>
          </a:xfrm>
          <a:blipFill>
            <a:blip r:embed="rId3"/>
            <a:stretch>
              <a:fillRect/>
            </a:stretch>
          </a:blipFill>
        </p:spPr>
        <p:txBody>
          <a:bodyPr/>
          <a:lstStyle/>
          <a:p>
            <a:pPr lvl="0"/>
            <a:r>
              <a:rPr lang="en-AU"/>
              <a:t> </a:t>
            </a:r>
          </a:p>
        </p:txBody>
      </p:sp>
    </p:spTree>
    <p:extLst>
      <p:ext uri="{BB962C8B-B14F-4D97-AF65-F5344CB8AC3E}">
        <p14:creationId xmlns:p14="http://schemas.microsoft.com/office/powerpoint/2010/main" val="261937693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AB7E3C-5F3E-4754-94DE-88FEEF85A2A5}"/>
              </a:ext>
            </a:extLst>
          </p:cNvPr>
          <p:cNvGrpSpPr/>
          <p:nvPr userDrawn="1"/>
        </p:nvGrpSpPr>
        <p:grpSpPr>
          <a:xfrm>
            <a:off x="-13814" y="-18142"/>
            <a:ext cx="12203745" cy="6876309"/>
            <a:chOff x="-13814" y="-18142"/>
            <a:chExt cx="12203745" cy="6876309"/>
          </a:xfrm>
        </p:grpSpPr>
        <p:sp>
          <p:nvSpPr>
            <p:cNvPr id="19" name="Freeform: Shape 18">
              <a:extLst>
                <a:ext uri="{FF2B5EF4-FFF2-40B4-BE49-F238E27FC236}">
                  <a16:creationId xmlns:a16="http://schemas.microsoft.com/office/drawing/2014/main" id="{07CAF55A-02C2-40EE-BF47-7BF2BBE8F1FA}"/>
                </a:ext>
              </a:extLst>
            </p:cNvPr>
            <p:cNvSpPr/>
            <p:nvPr userDrawn="1"/>
          </p:nvSpPr>
          <p:spPr>
            <a:xfrm>
              <a:off x="5134006" y="647798"/>
              <a:ext cx="7055925" cy="5495185"/>
            </a:xfrm>
            <a:custGeom>
              <a:avLst/>
              <a:gdLst>
                <a:gd name="connsiteX0" fmla="*/ 958024 w 5278469"/>
                <a:gd name="connsiteY0" fmla="*/ 4110895 h 4110894"/>
                <a:gd name="connsiteX1" fmla="*/ 5278470 w 5278469"/>
                <a:gd name="connsiteY1" fmla="*/ 4110895 h 4110894"/>
                <a:gd name="connsiteX2" fmla="*/ 5278470 w 5278469"/>
                <a:gd name="connsiteY2" fmla="*/ 0 h 4110894"/>
                <a:gd name="connsiteX3" fmla="*/ 993743 w 5278469"/>
                <a:gd name="connsiteY3" fmla="*/ 0 h 4110894"/>
                <a:gd name="connsiteX4" fmla="*/ 0 w 5278469"/>
                <a:gd name="connsiteY4" fmla="*/ 0 h 4110894"/>
                <a:gd name="connsiteX5" fmla="*/ 0 w 5278469"/>
                <a:gd name="connsiteY5" fmla="*/ 2080546 h 4110894"/>
                <a:gd name="connsiteX6" fmla="*/ 0 w 5278469"/>
                <a:gd name="connsiteY6" fmla="*/ 2084070 h 411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8469" h="4110894">
                  <a:moveTo>
                    <a:pt x="958024" y="4110895"/>
                  </a:moveTo>
                  <a:lnTo>
                    <a:pt x="5278470" y="4110895"/>
                  </a:lnTo>
                  <a:lnTo>
                    <a:pt x="5278470" y="0"/>
                  </a:lnTo>
                  <a:lnTo>
                    <a:pt x="993743" y="0"/>
                  </a:lnTo>
                  <a:lnTo>
                    <a:pt x="0" y="0"/>
                  </a:lnTo>
                  <a:lnTo>
                    <a:pt x="0" y="2080546"/>
                  </a:lnTo>
                  <a:lnTo>
                    <a:pt x="0" y="2084070"/>
                  </a:lnTo>
                  <a:close/>
                </a:path>
              </a:pathLst>
            </a:custGeom>
            <a:solidFill>
              <a:schemeClr val="bg1">
                <a:lumMod val="95000"/>
              </a:schemeClr>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16C8AE6-3EBB-4855-AD29-BF3DFC1F817D}"/>
                </a:ext>
              </a:extLst>
            </p:cNvPr>
            <p:cNvSpPr/>
            <p:nvPr userDrawn="1"/>
          </p:nvSpPr>
          <p:spPr>
            <a:xfrm>
              <a:off x="-13814" y="1561608"/>
              <a:ext cx="6787907" cy="5296559"/>
            </a:xfrm>
            <a:custGeom>
              <a:avLst/>
              <a:gdLst>
                <a:gd name="connsiteX0" fmla="*/ 0 w 5077967"/>
                <a:gd name="connsiteY0" fmla="*/ 0 h 3962304"/>
                <a:gd name="connsiteX1" fmla="*/ 0 w 5077967"/>
                <a:gd name="connsiteY1" fmla="*/ 0 h 3962304"/>
                <a:gd name="connsiteX2" fmla="*/ 0 w 5077967"/>
                <a:gd name="connsiteY2" fmla="*/ 3962305 h 3962304"/>
                <a:gd name="connsiteX3" fmla="*/ 5077968 w 5077967"/>
                <a:gd name="connsiteY3" fmla="*/ 3962305 h 3962304"/>
                <a:gd name="connsiteX4" fmla="*/ 3867817 w 5077967"/>
                <a:gd name="connsiteY4" fmla="*/ 1403985 h 3962304"/>
                <a:gd name="connsiteX5" fmla="*/ 0 w 5077967"/>
                <a:gd name="connsiteY5" fmla="*/ 1403985 h 396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967" h="3962304">
                  <a:moveTo>
                    <a:pt x="0" y="0"/>
                  </a:moveTo>
                  <a:lnTo>
                    <a:pt x="0" y="0"/>
                  </a:lnTo>
                  <a:lnTo>
                    <a:pt x="0" y="3962305"/>
                  </a:lnTo>
                  <a:lnTo>
                    <a:pt x="5077968" y="3962305"/>
                  </a:lnTo>
                  <a:lnTo>
                    <a:pt x="3867817" y="1403985"/>
                  </a:lnTo>
                  <a:lnTo>
                    <a:pt x="0" y="1403985"/>
                  </a:lnTo>
                  <a:close/>
                </a:path>
              </a:pathLst>
            </a:custGeom>
            <a:solidFill>
              <a:schemeClr val="accent1"/>
            </a:solidFill>
            <a:ln w="9525" cap="flat">
              <a:noFill/>
              <a:prstDash val="solid"/>
              <a:miter/>
            </a:ln>
          </p:spPr>
          <p:txBody>
            <a:bodyPr rtlCol="0" anchor="ctr"/>
            <a:lstStyle/>
            <a:p>
              <a:endParaRPr lang="en-AU"/>
            </a:p>
          </p:txBody>
        </p:sp>
        <p:pic>
          <p:nvPicPr>
            <p:cNvPr id="4" name="Graphic 3">
              <a:extLst>
                <a:ext uri="{FF2B5EF4-FFF2-40B4-BE49-F238E27FC236}">
                  <a16:creationId xmlns:a16="http://schemas.microsoft.com/office/drawing/2014/main" id="{5120BE1B-CBA4-4EF7-B249-7361E5A4FF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9" y="-18142"/>
              <a:ext cx="6811200" cy="3456430"/>
            </a:xfrm>
            <a:prstGeom prst="rect">
              <a:avLst/>
            </a:prstGeom>
          </p:spPr>
        </p:pic>
      </p:grpSp>
      <p:sp>
        <p:nvSpPr>
          <p:cNvPr id="17" name="Freeform: Shape 16">
            <a:extLst>
              <a:ext uri="{FF2B5EF4-FFF2-40B4-BE49-F238E27FC236}">
                <a16:creationId xmlns:a16="http://schemas.microsoft.com/office/drawing/2014/main" id="{7D192453-705A-4A8D-8537-9DFCD1EA7449}"/>
              </a:ext>
            </a:extLst>
          </p:cNvPr>
          <p:cNvSpPr/>
          <p:nvPr/>
        </p:nvSpPr>
        <p:spPr>
          <a:xfrm>
            <a:off x="-15240" y="-7143"/>
            <a:ext cx="12194537" cy="6859427"/>
          </a:xfrm>
          <a:custGeom>
            <a:avLst/>
            <a:gdLst>
              <a:gd name="connsiteX0" fmla="*/ 0 w 12194537"/>
              <a:gd name="connsiteY0" fmla="*/ 0 h 6859427"/>
              <a:gd name="connsiteX1" fmla="*/ 12194537 w 12194537"/>
              <a:gd name="connsiteY1" fmla="*/ 0 h 6859427"/>
              <a:gd name="connsiteX2" fmla="*/ 12194537 w 12194537"/>
              <a:gd name="connsiteY2" fmla="*/ 6859428 h 6859427"/>
              <a:gd name="connsiteX3" fmla="*/ 0 w 12194537"/>
              <a:gd name="connsiteY3" fmla="*/ 6859428 h 6859427"/>
            </a:gdLst>
            <a:ahLst/>
            <a:cxnLst>
              <a:cxn ang="0">
                <a:pos x="connsiteX0" y="connsiteY0"/>
              </a:cxn>
              <a:cxn ang="0">
                <a:pos x="connsiteX1" y="connsiteY1"/>
              </a:cxn>
              <a:cxn ang="0">
                <a:pos x="connsiteX2" y="connsiteY2"/>
              </a:cxn>
              <a:cxn ang="0">
                <a:pos x="connsiteX3" y="connsiteY3"/>
              </a:cxn>
            </a:cxnLst>
            <a:rect l="l" t="t" r="r" b="b"/>
            <a:pathLst>
              <a:path w="12194537" h="6859427">
                <a:moveTo>
                  <a:pt x="0" y="0"/>
                </a:moveTo>
                <a:lnTo>
                  <a:pt x="12194537" y="0"/>
                </a:lnTo>
                <a:lnTo>
                  <a:pt x="12194537" y="6859428"/>
                </a:lnTo>
                <a:lnTo>
                  <a:pt x="0" y="6859428"/>
                </a:lnTo>
                <a:close/>
              </a:path>
            </a:pathLst>
          </a:custGeom>
          <a:noFill/>
          <a:ln w="12697"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6A915B94-2FD1-4B40-9CE1-DA7F101C9700}"/>
              </a:ext>
            </a:extLst>
          </p:cNvPr>
          <p:cNvSpPr>
            <a:spLocks noGrp="1"/>
          </p:cNvSpPr>
          <p:nvPr userDrawn="1">
            <p:ph type="title" hasCustomPrompt="1"/>
          </p:nvPr>
        </p:nvSpPr>
        <p:spPr>
          <a:xfrm>
            <a:off x="6429080" y="1709739"/>
            <a:ext cx="4918369" cy="1719262"/>
          </a:xfrm>
          <a:prstGeom prst="rect">
            <a:avLst/>
          </a:prstGeom>
        </p:spPr>
        <p:txBody>
          <a:bodyPr anchor="b">
            <a:noAutofit/>
          </a:bodyPr>
          <a:lstStyle>
            <a:lvl1pPr algn="r">
              <a:defRPr sz="3400"/>
            </a:lvl1pPr>
          </a:lstStyle>
          <a:p>
            <a:r>
              <a:rPr lang="en-US" dirty="0"/>
              <a:t>Section heading</a:t>
            </a:r>
            <a:endParaRPr lang="en-AU" dirty="0"/>
          </a:p>
        </p:txBody>
      </p:sp>
      <p:sp>
        <p:nvSpPr>
          <p:cNvPr id="3" name="Text Placeholder 2">
            <a:extLst>
              <a:ext uri="{FF2B5EF4-FFF2-40B4-BE49-F238E27FC236}">
                <a16:creationId xmlns:a16="http://schemas.microsoft.com/office/drawing/2014/main" id="{91826383-20A6-4F3B-8BB5-C0F533F0B752}"/>
              </a:ext>
            </a:extLst>
          </p:cNvPr>
          <p:cNvSpPr>
            <a:spLocks noGrp="1"/>
          </p:cNvSpPr>
          <p:nvPr userDrawn="1">
            <p:ph type="body" idx="1" hasCustomPrompt="1"/>
          </p:nvPr>
        </p:nvSpPr>
        <p:spPr>
          <a:xfrm>
            <a:off x="6435431" y="3552516"/>
            <a:ext cx="4918369" cy="1424298"/>
          </a:xfrm>
        </p:spPr>
        <p:txBody>
          <a:bodyPr/>
          <a:lstStyle>
            <a:lvl1pPr marL="0" indent="0" algn="r">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or presenter name</a:t>
            </a:r>
          </a:p>
        </p:txBody>
      </p:sp>
      <p:sp>
        <p:nvSpPr>
          <p:cNvPr id="6" name="Slide Number Placeholder 5">
            <a:extLst>
              <a:ext uri="{FF2B5EF4-FFF2-40B4-BE49-F238E27FC236}">
                <a16:creationId xmlns:a16="http://schemas.microsoft.com/office/drawing/2014/main" id="{E593EF89-B757-44F8-9C0F-8533E2B21B31}"/>
              </a:ext>
            </a:extLst>
          </p:cNvPr>
          <p:cNvSpPr>
            <a:spLocks noGrp="1"/>
          </p:cNvSpPr>
          <p:nvPr userDrawn="1">
            <p:ph type="sldNum" sz="quarter" idx="12"/>
          </p:nvPr>
        </p:nvSpPr>
        <p:spPr/>
        <p:txBody>
          <a:bodyPr/>
          <a:lstStyle>
            <a:lvl1pPr>
              <a:defRPr>
                <a:solidFill>
                  <a:schemeClr val="tx1"/>
                </a:solidFill>
              </a:defRPr>
            </a:lvl1pPr>
          </a:lstStyle>
          <a:p>
            <a:fld id="{E4E047A3-478C-4E7E-BF3D-3786245819C0}" type="slidenum">
              <a:rPr lang="en-AU" smtClean="0"/>
              <a:pPr/>
              <a:t>‹#›</a:t>
            </a:fld>
            <a:endParaRPr lang="en-AU"/>
          </a:p>
        </p:txBody>
      </p:sp>
    </p:spTree>
    <p:extLst>
      <p:ext uri="{BB962C8B-B14F-4D97-AF65-F5344CB8AC3E}">
        <p14:creationId xmlns:p14="http://schemas.microsoft.com/office/powerpoint/2010/main" val="411667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icture)">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28C4F348-4D0F-452D-99AF-4DDC648A46B4}"/>
              </a:ext>
            </a:extLst>
          </p:cNvPr>
          <p:cNvGrpSpPr/>
          <p:nvPr/>
        </p:nvGrpSpPr>
        <p:grpSpPr>
          <a:xfrm>
            <a:off x="-4387" y="657225"/>
            <a:ext cx="12203745" cy="6200942"/>
            <a:chOff x="1519237" y="1109662"/>
            <a:chExt cx="9129503" cy="4638864"/>
          </a:xfrm>
        </p:grpSpPr>
        <p:sp>
          <p:nvSpPr>
            <p:cNvPr id="15" name="Freeform: Shape 14">
              <a:extLst>
                <a:ext uri="{FF2B5EF4-FFF2-40B4-BE49-F238E27FC236}">
                  <a16:creationId xmlns:a16="http://schemas.microsoft.com/office/drawing/2014/main" id="{54DEA174-3E65-4528-B491-E22FA71608A6}"/>
                </a:ext>
              </a:extLst>
            </p:cNvPr>
            <p:cNvSpPr/>
            <p:nvPr/>
          </p:nvSpPr>
          <p:spPr>
            <a:xfrm>
              <a:off x="5370271" y="1109662"/>
              <a:ext cx="5278469" cy="4110894"/>
            </a:xfrm>
            <a:custGeom>
              <a:avLst/>
              <a:gdLst>
                <a:gd name="connsiteX0" fmla="*/ 958024 w 5278469"/>
                <a:gd name="connsiteY0" fmla="*/ 4110895 h 4110894"/>
                <a:gd name="connsiteX1" fmla="*/ 5278470 w 5278469"/>
                <a:gd name="connsiteY1" fmla="*/ 4110895 h 4110894"/>
                <a:gd name="connsiteX2" fmla="*/ 5278470 w 5278469"/>
                <a:gd name="connsiteY2" fmla="*/ 0 h 4110894"/>
                <a:gd name="connsiteX3" fmla="*/ 993743 w 5278469"/>
                <a:gd name="connsiteY3" fmla="*/ 0 h 4110894"/>
                <a:gd name="connsiteX4" fmla="*/ 0 w 5278469"/>
                <a:gd name="connsiteY4" fmla="*/ 0 h 4110894"/>
                <a:gd name="connsiteX5" fmla="*/ 0 w 5278469"/>
                <a:gd name="connsiteY5" fmla="*/ 2080546 h 4110894"/>
                <a:gd name="connsiteX6" fmla="*/ 0 w 5278469"/>
                <a:gd name="connsiteY6" fmla="*/ 2084070 h 411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8469" h="4110894">
                  <a:moveTo>
                    <a:pt x="958024" y="4110895"/>
                  </a:moveTo>
                  <a:lnTo>
                    <a:pt x="5278470" y="4110895"/>
                  </a:lnTo>
                  <a:lnTo>
                    <a:pt x="5278470" y="0"/>
                  </a:lnTo>
                  <a:lnTo>
                    <a:pt x="993743" y="0"/>
                  </a:lnTo>
                  <a:lnTo>
                    <a:pt x="0" y="0"/>
                  </a:lnTo>
                  <a:lnTo>
                    <a:pt x="0" y="2080546"/>
                  </a:lnTo>
                  <a:lnTo>
                    <a:pt x="0" y="2084070"/>
                  </a:lnTo>
                  <a:close/>
                </a:path>
              </a:pathLst>
            </a:custGeom>
            <a:solidFill>
              <a:schemeClr val="bg1">
                <a:lumMod val="95000"/>
              </a:schemeClr>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740C90B-9902-4CF2-9A33-CB9E540313CC}"/>
                </a:ext>
              </a:extLst>
            </p:cNvPr>
            <p:cNvSpPr/>
            <p:nvPr/>
          </p:nvSpPr>
          <p:spPr>
            <a:xfrm>
              <a:off x="1519237" y="1786222"/>
              <a:ext cx="5077967" cy="3962304"/>
            </a:xfrm>
            <a:custGeom>
              <a:avLst/>
              <a:gdLst>
                <a:gd name="connsiteX0" fmla="*/ 0 w 5077967"/>
                <a:gd name="connsiteY0" fmla="*/ 0 h 3962304"/>
                <a:gd name="connsiteX1" fmla="*/ 0 w 5077967"/>
                <a:gd name="connsiteY1" fmla="*/ 0 h 3962304"/>
                <a:gd name="connsiteX2" fmla="*/ 0 w 5077967"/>
                <a:gd name="connsiteY2" fmla="*/ 3962305 h 3962304"/>
                <a:gd name="connsiteX3" fmla="*/ 5077968 w 5077967"/>
                <a:gd name="connsiteY3" fmla="*/ 3962305 h 3962304"/>
                <a:gd name="connsiteX4" fmla="*/ 3867817 w 5077967"/>
                <a:gd name="connsiteY4" fmla="*/ 1403985 h 3962304"/>
                <a:gd name="connsiteX5" fmla="*/ 0 w 5077967"/>
                <a:gd name="connsiteY5" fmla="*/ 1403985 h 396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967" h="3962304">
                  <a:moveTo>
                    <a:pt x="0" y="0"/>
                  </a:moveTo>
                  <a:lnTo>
                    <a:pt x="0" y="0"/>
                  </a:lnTo>
                  <a:lnTo>
                    <a:pt x="0" y="3962305"/>
                  </a:lnTo>
                  <a:lnTo>
                    <a:pt x="5077968" y="3962305"/>
                  </a:lnTo>
                  <a:lnTo>
                    <a:pt x="3867817" y="1403985"/>
                  </a:lnTo>
                  <a:lnTo>
                    <a:pt x="0" y="1403985"/>
                  </a:lnTo>
                  <a:close/>
                </a:path>
              </a:pathLst>
            </a:custGeom>
            <a:solidFill>
              <a:schemeClr val="accent1"/>
            </a:solidFill>
            <a:ln w="9525" cap="flat">
              <a:noFill/>
              <a:prstDash val="solid"/>
              <a:miter/>
            </a:ln>
          </p:spPr>
          <p:txBody>
            <a:bodyPr rtlCol="0" anchor="ctr"/>
            <a:lstStyle/>
            <a:p>
              <a:endParaRPr lang="en-AU"/>
            </a:p>
          </p:txBody>
        </p:sp>
      </p:grpSp>
      <p:sp>
        <p:nvSpPr>
          <p:cNvPr id="39" name="Picture Placeholder 38">
            <a:extLst>
              <a:ext uri="{FF2B5EF4-FFF2-40B4-BE49-F238E27FC236}">
                <a16:creationId xmlns:a16="http://schemas.microsoft.com/office/drawing/2014/main" id="{85C71503-9FE2-4FB3-AC93-B5118C7A61FD}"/>
              </a:ext>
            </a:extLst>
          </p:cNvPr>
          <p:cNvSpPr>
            <a:spLocks noGrp="1"/>
          </p:cNvSpPr>
          <p:nvPr>
            <p:ph type="pic" sz="quarter" idx="13" hasCustomPrompt="1"/>
          </p:nvPr>
        </p:nvSpPr>
        <p:spPr>
          <a:xfrm>
            <a:off x="97" y="-16387"/>
            <a:ext cx="6809545" cy="3456000"/>
          </a:xfrm>
          <a:custGeom>
            <a:avLst/>
            <a:gdLst>
              <a:gd name="connsiteX0" fmla="*/ 0 w 5180770"/>
              <a:gd name="connsiteY0" fmla="*/ 0 h 3456000"/>
              <a:gd name="connsiteX1" fmla="*/ 5180770 w 5180770"/>
              <a:gd name="connsiteY1" fmla="*/ 0 h 3456000"/>
              <a:gd name="connsiteX2" fmla="*/ 5180770 w 5180770"/>
              <a:gd name="connsiteY2" fmla="*/ 3456000 h 3456000"/>
              <a:gd name="connsiteX3" fmla="*/ 0 w 5180770"/>
              <a:gd name="connsiteY3" fmla="*/ 3456000 h 3456000"/>
              <a:gd name="connsiteX4" fmla="*/ 0 w 5180770"/>
              <a:gd name="connsiteY4" fmla="*/ 0 h 3456000"/>
              <a:gd name="connsiteX0" fmla="*/ 0 w 5180770"/>
              <a:gd name="connsiteY0" fmla="*/ 0 h 3456000"/>
              <a:gd name="connsiteX1" fmla="*/ 5180770 w 5180770"/>
              <a:gd name="connsiteY1" fmla="*/ 0 h 3456000"/>
              <a:gd name="connsiteX2" fmla="*/ 5177791 w 5180770"/>
              <a:gd name="connsiteY2" fmla="*/ 680243 h 3456000"/>
              <a:gd name="connsiteX3" fmla="*/ 5180770 w 5180770"/>
              <a:gd name="connsiteY3" fmla="*/ 3456000 h 3456000"/>
              <a:gd name="connsiteX4" fmla="*/ 0 w 5180770"/>
              <a:gd name="connsiteY4" fmla="*/ 3456000 h 3456000"/>
              <a:gd name="connsiteX5" fmla="*/ 0 w 5180770"/>
              <a:gd name="connsiteY5" fmla="*/ 0 h 3456000"/>
              <a:gd name="connsiteX0" fmla="*/ 0 w 5181733"/>
              <a:gd name="connsiteY0" fmla="*/ 0 h 3456000"/>
              <a:gd name="connsiteX1" fmla="*/ 5180770 w 5181733"/>
              <a:gd name="connsiteY1" fmla="*/ 0 h 3456000"/>
              <a:gd name="connsiteX2" fmla="*/ 5177791 w 5181733"/>
              <a:gd name="connsiteY2" fmla="*/ 680243 h 3456000"/>
              <a:gd name="connsiteX3" fmla="*/ 5180770 w 5181733"/>
              <a:gd name="connsiteY3" fmla="*/ 3456000 h 3456000"/>
              <a:gd name="connsiteX4" fmla="*/ 0 w 5181733"/>
              <a:gd name="connsiteY4" fmla="*/ 3456000 h 3456000"/>
              <a:gd name="connsiteX5" fmla="*/ 0 w 5181733"/>
              <a:gd name="connsiteY5" fmla="*/ 0 h 3456000"/>
              <a:gd name="connsiteX0" fmla="*/ 0 w 5561545"/>
              <a:gd name="connsiteY0" fmla="*/ 0 h 3456000"/>
              <a:gd name="connsiteX1" fmla="*/ 5180770 w 5561545"/>
              <a:gd name="connsiteY1" fmla="*/ 0 h 3456000"/>
              <a:gd name="connsiteX2" fmla="*/ 5171441 w 5561545"/>
              <a:gd name="connsiteY2" fmla="*/ 521493 h 3456000"/>
              <a:gd name="connsiteX3" fmla="*/ 5177791 w 5561545"/>
              <a:gd name="connsiteY3" fmla="*/ 680243 h 3456000"/>
              <a:gd name="connsiteX4" fmla="*/ 5180770 w 5561545"/>
              <a:gd name="connsiteY4" fmla="*/ 3456000 h 3456000"/>
              <a:gd name="connsiteX5" fmla="*/ 0 w 5561545"/>
              <a:gd name="connsiteY5" fmla="*/ 3456000 h 3456000"/>
              <a:gd name="connsiteX6" fmla="*/ 0 w 5561545"/>
              <a:gd name="connsiteY6" fmla="*/ 0 h 3456000"/>
              <a:gd name="connsiteX0" fmla="*/ 0 w 5561545"/>
              <a:gd name="connsiteY0" fmla="*/ 0 h 3456000"/>
              <a:gd name="connsiteX1" fmla="*/ 5180770 w 5561545"/>
              <a:gd name="connsiteY1" fmla="*/ 0 h 3456000"/>
              <a:gd name="connsiteX2" fmla="*/ 5171441 w 5561545"/>
              <a:gd name="connsiteY2" fmla="*/ 521493 h 3456000"/>
              <a:gd name="connsiteX3" fmla="*/ 5177791 w 5561545"/>
              <a:gd name="connsiteY3" fmla="*/ 680243 h 3456000"/>
              <a:gd name="connsiteX4" fmla="*/ 5180770 w 5561545"/>
              <a:gd name="connsiteY4" fmla="*/ 3456000 h 3456000"/>
              <a:gd name="connsiteX5" fmla="*/ 0 w 5561545"/>
              <a:gd name="connsiteY5" fmla="*/ 3456000 h 3456000"/>
              <a:gd name="connsiteX6" fmla="*/ 0 w 5561545"/>
              <a:gd name="connsiteY6" fmla="*/ 0 h 3456000"/>
              <a:gd name="connsiteX0" fmla="*/ 0 w 5180770"/>
              <a:gd name="connsiteY0" fmla="*/ 0 h 3456000"/>
              <a:gd name="connsiteX1" fmla="*/ 5180770 w 5180770"/>
              <a:gd name="connsiteY1" fmla="*/ 0 h 3456000"/>
              <a:gd name="connsiteX2" fmla="*/ 5171441 w 5180770"/>
              <a:gd name="connsiteY2" fmla="*/ 521493 h 3456000"/>
              <a:gd name="connsiteX3" fmla="*/ 5177791 w 5180770"/>
              <a:gd name="connsiteY3" fmla="*/ 680243 h 3456000"/>
              <a:gd name="connsiteX4" fmla="*/ 5180770 w 5180770"/>
              <a:gd name="connsiteY4" fmla="*/ 3456000 h 3456000"/>
              <a:gd name="connsiteX5" fmla="*/ 0 w 5180770"/>
              <a:gd name="connsiteY5" fmla="*/ 3456000 h 3456000"/>
              <a:gd name="connsiteX6" fmla="*/ 0 w 5180770"/>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19489"/>
              <a:gd name="connsiteY0" fmla="*/ 0 h 3456000"/>
              <a:gd name="connsiteX1" fmla="*/ 6819070 w 6819489"/>
              <a:gd name="connsiteY1" fmla="*/ 0 h 3456000"/>
              <a:gd name="connsiteX2" fmla="*/ 6485891 w 6819489"/>
              <a:gd name="connsiteY2" fmla="*/ 667543 h 3456000"/>
              <a:gd name="connsiteX3" fmla="*/ 5177791 w 6819489"/>
              <a:gd name="connsiteY3" fmla="*/ 680243 h 3456000"/>
              <a:gd name="connsiteX4" fmla="*/ 5180770 w 6819489"/>
              <a:gd name="connsiteY4" fmla="*/ 3456000 h 3456000"/>
              <a:gd name="connsiteX5" fmla="*/ 0 w 6819489"/>
              <a:gd name="connsiteY5" fmla="*/ 3456000 h 3456000"/>
              <a:gd name="connsiteX6" fmla="*/ 0 w 6819489"/>
              <a:gd name="connsiteY6" fmla="*/ 0 h 3456000"/>
              <a:gd name="connsiteX0" fmla="*/ 0 w 6820785"/>
              <a:gd name="connsiteY0" fmla="*/ 0 h 3456000"/>
              <a:gd name="connsiteX1" fmla="*/ 6819070 w 6820785"/>
              <a:gd name="connsiteY1" fmla="*/ 0 h 3456000"/>
              <a:gd name="connsiteX2" fmla="*/ 6485891 w 6820785"/>
              <a:gd name="connsiteY2" fmla="*/ 667543 h 3456000"/>
              <a:gd name="connsiteX3" fmla="*/ 5177791 w 6820785"/>
              <a:gd name="connsiteY3" fmla="*/ 680243 h 3456000"/>
              <a:gd name="connsiteX4" fmla="*/ 5180770 w 6820785"/>
              <a:gd name="connsiteY4" fmla="*/ 3456000 h 3456000"/>
              <a:gd name="connsiteX5" fmla="*/ 0 w 6820785"/>
              <a:gd name="connsiteY5" fmla="*/ 3456000 h 3456000"/>
              <a:gd name="connsiteX6" fmla="*/ 0 w 6820785"/>
              <a:gd name="connsiteY6" fmla="*/ 0 h 3456000"/>
              <a:gd name="connsiteX0" fmla="*/ 0 w 6828351"/>
              <a:gd name="connsiteY0" fmla="*/ 0 h 3456000"/>
              <a:gd name="connsiteX1" fmla="*/ 6819070 w 6828351"/>
              <a:gd name="connsiteY1" fmla="*/ 0 h 3456000"/>
              <a:gd name="connsiteX2" fmla="*/ 6485891 w 6828351"/>
              <a:gd name="connsiteY2" fmla="*/ 667543 h 3456000"/>
              <a:gd name="connsiteX3" fmla="*/ 5177791 w 6828351"/>
              <a:gd name="connsiteY3" fmla="*/ 680243 h 3456000"/>
              <a:gd name="connsiteX4" fmla="*/ 5180770 w 6828351"/>
              <a:gd name="connsiteY4" fmla="*/ 3456000 h 3456000"/>
              <a:gd name="connsiteX5" fmla="*/ 0 w 6828351"/>
              <a:gd name="connsiteY5" fmla="*/ 3456000 h 3456000"/>
              <a:gd name="connsiteX6" fmla="*/ 0 w 6828351"/>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1128 w 6809545"/>
              <a:gd name="connsiteY2" fmla="*/ 679449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1128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7274281"/>
              <a:gd name="connsiteY0" fmla="*/ 0 h 3456000"/>
              <a:gd name="connsiteX1" fmla="*/ 6809545 w 7274281"/>
              <a:gd name="connsiteY1" fmla="*/ 2382 h 3456000"/>
              <a:gd name="connsiteX2" fmla="*/ 6490653 w 7274281"/>
              <a:gd name="connsiteY2" fmla="*/ 677068 h 3456000"/>
              <a:gd name="connsiteX3" fmla="*/ 5177791 w 7274281"/>
              <a:gd name="connsiteY3" fmla="*/ 680243 h 3456000"/>
              <a:gd name="connsiteX4" fmla="*/ 5180770 w 7274281"/>
              <a:gd name="connsiteY4" fmla="*/ 3456000 h 3456000"/>
              <a:gd name="connsiteX5" fmla="*/ 0 w 7274281"/>
              <a:gd name="connsiteY5" fmla="*/ 3456000 h 3456000"/>
              <a:gd name="connsiteX6" fmla="*/ 0 w 7274281"/>
              <a:gd name="connsiteY6" fmla="*/ 0 h 3456000"/>
              <a:gd name="connsiteX0" fmla="*/ 0 w 7247880"/>
              <a:gd name="connsiteY0" fmla="*/ 0 h 3456000"/>
              <a:gd name="connsiteX1" fmla="*/ 6809545 w 7247880"/>
              <a:gd name="connsiteY1" fmla="*/ 2382 h 3456000"/>
              <a:gd name="connsiteX2" fmla="*/ 6490653 w 7247880"/>
              <a:gd name="connsiteY2" fmla="*/ 677068 h 3456000"/>
              <a:gd name="connsiteX3" fmla="*/ 5177791 w 7247880"/>
              <a:gd name="connsiteY3" fmla="*/ 680243 h 3456000"/>
              <a:gd name="connsiteX4" fmla="*/ 5180770 w 7247880"/>
              <a:gd name="connsiteY4" fmla="*/ 3456000 h 3456000"/>
              <a:gd name="connsiteX5" fmla="*/ 0 w 7247880"/>
              <a:gd name="connsiteY5" fmla="*/ 3456000 h 3456000"/>
              <a:gd name="connsiteX6" fmla="*/ 0 w 7247880"/>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72469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389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7068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7068 h 3456000"/>
              <a:gd name="connsiteX4" fmla="*/ 5161720 w 6809545"/>
              <a:gd name="connsiteY4" fmla="*/ 3456000 h 3456000"/>
              <a:gd name="connsiteX5" fmla="*/ 0 w 6809545"/>
              <a:gd name="connsiteY5" fmla="*/ 3456000 h 3456000"/>
              <a:gd name="connsiteX6" fmla="*/ 0 w 6809545"/>
              <a:gd name="connsiteY6" fmla="*/ 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9545" h="3456000">
                <a:moveTo>
                  <a:pt x="0" y="0"/>
                </a:moveTo>
                <a:lnTo>
                  <a:pt x="6809545" y="1"/>
                </a:lnTo>
                <a:lnTo>
                  <a:pt x="6485891" y="677068"/>
                </a:lnTo>
                <a:lnTo>
                  <a:pt x="5155566" y="677068"/>
                </a:lnTo>
                <a:cubicBezTo>
                  <a:pt x="5157617" y="1603379"/>
                  <a:pt x="5159669" y="2529689"/>
                  <a:pt x="5161720" y="3456000"/>
                </a:cubicBezTo>
                <a:lnTo>
                  <a:pt x="0" y="3456000"/>
                </a:lnTo>
                <a:lnTo>
                  <a:pt x="0" y="0"/>
                </a:lnTo>
                <a:close/>
              </a:path>
            </a:pathLst>
          </a:custGeom>
          <a:solidFill>
            <a:schemeClr val="tx1"/>
          </a:solidFill>
        </p:spPr>
        <p:txBody>
          <a:bodyPr anchor="ctr" anchorCtr="0"/>
          <a:lstStyle>
            <a:lvl1pPr>
              <a:defRPr>
                <a:solidFill>
                  <a:schemeClr val="bg1"/>
                </a:solidFill>
              </a:defRPr>
            </a:lvl1pPr>
          </a:lstStyle>
          <a:p>
            <a:r>
              <a:rPr lang="en-AU" dirty="0"/>
              <a:t>Add a picture</a:t>
            </a:r>
          </a:p>
        </p:txBody>
      </p:sp>
      <p:sp>
        <p:nvSpPr>
          <p:cNvPr id="6" name="Slide Number Placeholder 5">
            <a:extLst>
              <a:ext uri="{FF2B5EF4-FFF2-40B4-BE49-F238E27FC236}">
                <a16:creationId xmlns:a16="http://schemas.microsoft.com/office/drawing/2014/main" id="{E593EF89-B757-44F8-9C0F-8533E2B21B31}"/>
              </a:ext>
            </a:extLst>
          </p:cNvPr>
          <p:cNvSpPr>
            <a:spLocks noGrp="1"/>
          </p:cNvSpPr>
          <p:nvPr>
            <p:ph type="sldNum" sz="quarter" idx="12"/>
          </p:nvPr>
        </p:nvSpPr>
        <p:spPr/>
        <p:txBody>
          <a:bodyPr/>
          <a:lstStyle>
            <a:lvl1pPr>
              <a:defRPr>
                <a:solidFill>
                  <a:schemeClr val="tx1"/>
                </a:solidFill>
              </a:defRPr>
            </a:lvl1pPr>
          </a:lstStyle>
          <a:p>
            <a:fld id="{E4E047A3-478C-4E7E-BF3D-3786245819C0}" type="slidenum">
              <a:rPr lang="en-AU" smtClean="0"/>
              <a:pPr/>
              <a:t>‹#›</a:t>
            </a:fld>
            <a:endParaRPr lang="en-AU"/>
          </a:p>
        </p:txBody>
      </p:sp>
      <p:sp>
        <p:nvSpPr>
          <p:cNvPr id="9" name="Title 1">
            <a:extLst>
              <a:ext uri="{FF2B5EF4-FFF2-40B4-BE49-F238E27FC236}">
                <a16:creationId xmlns:a16="http://schemas.microsoft.com/office/drawing/2014/main" id="{678D90EE-A2D1-430C-9EC5-AB15365F6CA9}"/>
              </a:ext>
            </a:extLst>
          </p:cNvPr>
          <p:cNvSpPr>
            <a:spLocks noGrp="1"/>
          </p:cNvSpPr>
          <p:nvPr>
            <p:ph type="title" hasCustomPrompt="1"/>
          </p:nvPr>
        </p:nvSpPr>
        <p:spPr>
          <a:xfrm>
            <a:off x="6429080" y="1709739"/>
            <a:ext cx="4918369" cy="1719262"/>
          </a:xfrm>
          <a:prstGeom prst="rect">
            <a:avLst/>
          </a:prstGeom>
        </p:spPr>
        <p:txBody>
          <a:bodyPr anchor="b">
            <a:noAutofit/>
          </a:bodyPr>
          <a:lstStyle>
            <a:lvl1pPr algn="r">
              <a:defRPr sz="3400"/>
            </a:lvl1pPr>
          </a:lstStyle>
          <a:p>
            <a:r>
              <a:rPr lang="en-US" dirty="0"/>
              <a:t>Section heading</a:t>
            </a:r>
            <a:endParaRPr lang="en-AU" dirty="0"/>
          </a:p>
        </p:txBody>
      </p:sp>
      <p:sp>
        <p:nvSpPr>
          <p:cNvPr id="10" name="Text Placeholder 2">
            <a:extLst>
              <a:ext uri="{FF2B5EF4-FFF2-40B4-BE49-F238E27FC236}">
                <a16:creationId xmlns:a16="http://schemas.microsoft.com/office/drawing/2014/main" id="{0EA2C4B4-064A-4A10-8866-F98FF08F5075}"/>
              </a:ext>
            </a:extLst>
          </p:cNvPr>
          <p:cNvSpPr>
            <a:spLocks noGrp="1"/>
          </p:cNvSpPr>
          <p:nvPr>
            <p:ph type="body" idx="1" hasCustomPrompt="1"/>
          </p:nvPr>
        </p:nvSpPr>
        <p:spPr>
          <a:xfrm>
            <a:off x="6435431" y="3552516"/>
            <a:ext cx="4918369" cy="1424298"/>
          </a:xfrm>
        </p:spPr>
        <p:txBody>
          <a:bodyPr/>
          <a:lstStyle>
            <a:lvl1pPr marL="0" indent="0" algn="r">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or presenter name</a:t>
            </a:r>
          </a:p>
        </p:txBody>
      </p:sp>
    </p:spTree>
    <p:extLst>
      <p:ext uri="{BB962C8B-B14F-4D97-AF65-F5344CB8AC3E}">
        <p14:creationId xmlns:p14="http://schemas.microsoft.com/office/powerpoint/2010/main" val="3624399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2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168525"/>
            <a:ext cx="1051560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41832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C9A195CB-F146-4ADD-BFF0-3E25C6954C77}"/>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Graphic 21">
            <a:extLst>
              <a:ext uri="{FF2B5EF4-FFF2-40B4-BE49-F238E27FC236}">
                <a16:creationId xmlns:a16="http://schemas.microsoft.com/office/drawing/2014/main" id="{AB576351-FF1E-4A14-95B4-DAA4AEB4F5E8}"/>
              </a:ext>
            </a:extLst>
          </p:cNvPr>
          <p:cNvGrpSpPr/>
          <p:nvPr/>
        </p:nvGrpSpPr>
        <p:grpSpPr>
          <a:xfrm>
            <a:off x="-42528" y="0"/>
            <a:ext cx="12228343" cy="6876855"/>
            <a:chOff x="1514475" y="852487"/>
            <a:chExt cx="9163050" cy="5153025"/>
          </a:xfrm>
        </p:grpSpPr>
        <p:sp>
          <p:nvSpPr>
            <p:cNvPr id="24" name="Freeform: Shape 23">
              <a:extLst>
                <a:ext uri="{FF2B5EF4-FFF2-40B4-BE49-F238E27FC236}">
                  <a16:creationId xmlns:a16="http://schemas.microsoft.com/office/drawing/2014/main" id="{282D294F-C744-483D-A154-FE9F9B05806A}"/>
                </a:ext>
              </a:extLst>
            </p:cNvPr>
            <p:cNvSpPr/>
            <p:nvPr/>
          </p:nvSpPr>
          <p:spPr>
            <a:xfrm>
              <a:off x="9274016" y="852487"/>
              <a:ext cx="1408175" cy="2979039"/>
            </a:xfrm>
            <a:custGeom>
              <a:avLst/>
              <a:gdLst>
                <a:gd name="connsiteX0" fmla="*/ 0 w 1408175"/>
                <a:gd name="connsiteY0" fmla="*/ 0 h 2979039"/>
                <a:gd name="connsiteX1" fmla="*/ 1408176 w 1408175"/>
                <a:gd name="connsiteY1" fmla="*/ 2979039 h 2979039"/>
                <a:gd name="connsiteX2" fmla="*/ 1408176 w 1408175"/>
                <a:gd name="connsiteY2" fmla="*/ 0 h 2979039"/>
                <a:gd name="connsiteX3" fmla="*/ 0 w 1408175"/>
                <a:gd name="connsiteY3" fmla="*/ 0 h 2979039"/>
              </a:gdLst>
              <a:ahLst/>
              <a:cxnLst>
                <a:cxn ang="0">
                  <a:pos x="connsiteX0" y="connsiteY0"/>
                </a:cxn>
                <a:cxn ang="0">
                  <a:pos x="connsiteX1" y="connsiteY1"/>
                </a:cxn>
                <a:cxn ang="0">
                  <a:pos x="connsiteX2" y="connsiteY2"/>
                </a:cxn>
                <a:cxn ang="0">
                  <a:pos x="connsiteX3" y="connsiteY3"/>
                </a:cxn>
              </a:cxnLst>
              <a:rect l="l" t="t" r="r" b="b"/>
              <a:pathLst>
                <a:path w="1408175" h="2979039">
                  <a:moveTo>
                    <a:pt x="0" y="0"/>
                  </a:moveTo>
                  <a:lnTo>
                    <a:pt x="1408176" y="2979039"/>
                  </a:lnTo>
                  <a:lnTo>
                    <a:pt x="1408176" y="0"/>
                  </a:lnTo>
                  <a:lnTo>
                    <a:pt x="0" y="0"/>
                  </a:lnTo>
                </a:path>
              </a:pathLst>
            </a:custGeom>
            <a:solidFill>
              <a:schemeClr val="bg1">
                <a:lumMod val="85000"/>
                <a:alpha val="50196"/>
              </a:schemeClr>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9BAF9F86-6335-45AE-A240-D0B6EE862376}"/>
                </a:ext>
              </a:extLst>
            </p:cNvPr>
            <p:cNvSpPr/>
            <p:nvPr/>
          </p:nvSpPr>
          <p:spPr>
            <a:xfrm>
              <a:off x="8499252" y="2600705"/>
              <a:ext cx="2182939" cy="3388518"/>
            </a:xfrm>
            <a:custGeom>
              <a:avLst/>
              <a:gdLst>
                <a:gd name="connsiteX0" fmla="*/ 2182940 w 2182939"/>
                <a:gd name="connsiteY0" fmla="*/ 3388519 h 3388518"/>
                <a:gd name="connsiteX1" fmla="*/ 0 w 2182939"/>
                <a:gd name="connsiteY1" fmla="*/ 3388519 h 3388518"/>
                <a:gd name="connsiteX2" fmla="*/ 1601438 w 2182939"/>
                <a:gd name="connsiteY2" fmla="*/ 667 h 3388518"/>
                <a:gd name="connsiteX3" fmla="*/ 2182940 w 2182939"/>
                <a:gd name="connsiteY3" fmla="*/ 1230821 h 3388518"/>
                <a:gd name="connsiteX4" fmla="*/ 2182940 w 2182939"/>
                <a:gd name="connsiteY4" fmla="*/ 0 h 3388518"/>
                <a:gd name="connsiteX5" fmla="*/ 2182940 w 2182939"/>
                <a:gd name="connsiteY5" fmla="*/ 3388519 h 338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939" h="3388518">
                  <a:moveTo>
                    <a:pt x="2182940" y="3388519"/>
                  </a:moveTo>
                  <a:lnTo>
                    <a:pt x="0" y="3388519"/>
                  </a:lnTo>
                  <a:lnTo>
                    <a:pt x="1601438" y="667"/>
                  </a:lnTo>
                  <a:lnTo>
                    <a:pt x="2182940" y="1230821"/>
                  </a:lnTo>
                  <a:lnTo>
                    <a:pt x="2182940" y="0"/>
                  </a:lnTo>
                  <a:lnTo>
                    <a:pt x="2182940" y="3388519"/>
                  </a:lnTo>
                </a:path>
              </a:pathLst>
            </a:custGeom>
            <a:solidFill>
              <a:schemeClr val="accent1"/>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BF0E854-69C1-46DC-A156-22CB02EE3FA4}"/>
                </a:ext>
              </a:extLst>
            </p:cNvPr>
            <p:cNvSpPr/>
            <p:nvPr/>
          </p:nvSpPr>
          <p:spPr>
            <a:xfrm>
              <a:off x="10100691" y="2600705"/>
              <a:ext cx="581501" cy="1230820"/>
            </a:xfrm>
            <a:custGeom>
              <a:avLst/>
              <a:gdLst>
                <a:gd name="connsiteX0" fmla="*/ 581501 w 581501"/>
                <a:gd name="connsiteY0" fmla="*/ 1230821 h 1230820"/>
                <a:gd name="connsiteX1" fmla="*/ 0 w 581501"/>
                <a:gd name="connsiteY1" fmla="*/ 667 h 1230820"/>
                <a:gd name="connsiteX2" fmla="*/ 285 w 581501"/>
                <a:gd name="connsiteY2" fmla="*/ 0 h 1230820"/>
                <a:gd name="connsiteX3" fmla="*/ 581501 w 581501"/>
                <a:gd name="connsiteY3" fmla="*/ 0 h 1230820"/>
                <a:gd name="connsiteX4" fmla="*/ 581501 w 581501"/>
                <a:gd name="connsiteY4" fmla="*/ 1230821 h 123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01" h="1230820">
                  <a:moveTo>
                    <a:pt x="581501" y="1230821"/>
                  </a:moveTo>
                  <a:lnTo>
                    <a:pt x="0" y="667"/>
                  </a:lnTo>
                  <a:lnTo>
                    <a:pt x="285" y="0"/>
                  </a:lnTo>
                  <a:lnTo>
                    <a:pt x="581501" y="0"/>
                  </a:lnTo>
                  <a:lnTo>
                    <a:pt x="581501" y="1230821"/>
                  </a:lnTo>
                </a:path>
              </a:pathLst>
            </a:custGeom>
            <a:solidFill>
              <a:schemeClr val="accent3"/>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2EAC6CC1-3715-4F76-A231-55D7381ECFDB}"/>
                </a:ext>
              </a:extLst>
            </p:cNvPr>
            <p:cNvSpPr/>
            <p:nvPr/>
          </p:nvSpPr>
          <p:spPr>
            <a:xfrm>
              <a:off x="1514475" y="4151756"/>
              <a:ext cx="9167717" cy="1850993"/>
            </a:xfrm>
            <a:custGeom>
              <a:avLst/>
              <a:gdLst>
                <a:gd name="connsiteX0" fmla="*/ 8415338 w 9167717"/>
                <a:gd name="connsiteY0" fmla="*/ 1590484 h 1850993"/>
                <a:gd name="connsiteX1" fmla="*/ 0 w 9167717"/>
                <a:gd name="connsiteY1" fmla="*/ 1590484 h 1850993"/>
                <a:gd name="connsiteX2" fmla="*/ 0 w 9167717"/>
                <a:gd name="connsiteY2" fmla="*/ 1850993 h 1850993"/>
                <a:gd name="connsiteX3" fmla="*/ 8292180 w 9167717"/>
                <a:gd name="connsiteY3" fmla="*/ 1850993 h 1850993"/>
                <a:gd name="connsiteX4" fmla="*/ 9162479 w 9167717"/>
                <a:gd name="connsiteY4" fmla="*/ 1850993 h 1850993"/>
                <a:gd name="connsiteX5" fmla="*/ 9167717 w 9167717"/>
                <a:gd name="connsiteY5" fmla="*/ 1850993 h 1850993"/>
                <a:gd name="connsiteX6" fmla="*/ 9167717 w 9167717"/>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717" h="1850993">
                  <a:moveTo>
                    <a:pt x="8415338" y="1590484"/>
                  </a:moveTo>
                  <a:lnTo>
                    <a:pt x="0" y="1590484"/>
                  </a:lnTo>
                  <a:lnTo>
                    <a:pt x="0" y="1850993"/>
                  </a:lnTo>
                  <a:lnTo>
                    <a:pt x="8292180" y="1850993"/>
                  </a:lnTo>
                  <a:lnTo>
                    <a:pt x="9162479" y="1850993"/>
                  </a:lnTo>
                  <a:lnTo>
                    <a:pt x="9167717" y="1850993"/>
                  </a:lnTo>
                  <a:lnTo>
                    <a:pt x="9167717" y="0"/>
                  </a:lnTo>
                  <a:close/>
                </a:path>
              </a:pathLst>
            </a:custGeom>
            <a:solidFill>
              <a:schemeClr val="tx1"/>
            </a:solidFill>
            <a:ln w="9525"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83415515-D108-4D4E-BF02-8148CBA06DA3}"/>
              </a:ext>
            </a:extLst>
          </p:cNvPr>
          <p:cNvSpPr>
            <a:spLocks noGrp="1"/>
          </p:cNvSpPr>
          <p:nvPr>
            <p:ph type="title" hasCustomPrompt="1"/>
          </p:nvPr>
        </p:nvSpPr>
        <p:spPr>
          <a:xfrm>
            <a:off x="704850" y="657225"/>
            <a:ext cx="9608074"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sp>
        <p:nvSpPr>
          <p:cNvPr id="12" name="Content Placeholder 2">
            <a:extLst>
              <a:ext uri="{FF2B5EF4-FFF2-40B4-BE49-F238E27FC236}">
                <a16:creationId xmlns:a16="http://schemas.microsoft.com/office/drawing/2014/main" id="{7BA5743C-1194-4E5A-83BC-F788204446E0}"/>
              </a:ext>
            </a:extLst>
          </p:cNvPr>
          <p:cNvSpPr>
            <a:spLocks noGrp="1"/>
          </p:cNvSpPr>
          <p:nvPr>
            <p:ph idx="1" hasCustomPrompt="1"/>
          </p:nvPr>
        </p:nvSpPr>
        <p:spPr>
          <a:xfrm>
            <a:off x="704850" y="2168525"/>
            <a:ext cx="958922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4269850510"/>
      </p:ext>
    </p:extLst>
  </p:cSld>
  <p:clrMapOvr>
    <a:masterClrMapping/>
  </p:clrMapOvr>
  <p:extLst>
    <p:ext uri="{DCECCB84-F9BA-43D5-87BE-67443E8EF086}">
      <p15:sldGuideLst xmlns:p15="http://schemas.microsoft.com/office/powerpoint/2012/main">
        <p15:guide id="1" orient="horz" pos="41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fographic/diagr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31CB079-AD7C-411B-ACBA-55A7CAD4BB9A}"/>
              </a:ext>
            </a:extLst>
          </p:cNvPr>
          <p:cNvSpPr/>
          <p:nvPr userDrawn="1"/>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0548B168-7FB2-4AB4-8615-E3323D90122A}"/>
              </a:ext>
            </a:extLst>
          </p:cNvPr>
          <p:cNvSpPr>
            <a:spLocks noGrp="1"/>
          </p:cNvSpPr>
          <p:nvPr>
            <p:ph type="title" hasCustomPrompt="1"/>
          </p:nvPr>
        </p:nvSpPr>
        <p:spPr>
          <a:xfrm>
            <a:off x="667043" y="1700214"/>
            <a:ext cx="2792594" cy="2182322"/>
          </a:xfrm>
          <a:prstGeom prst="rect">
            <a:avLst/>
          </a:prstGeom>
        </p:spPr>
        <p:txBody>
          <a:bodyPr anchor="b" anchorCtr="0">
            <a:noAutofit/>
          </a:bodyPr>
          <a:lstStyle>
            <a:lvl1pPr>
              <a:defRPr sz="2600"/>
            </a:lvl1pPr>
          </a:lstStyle>
          <a:p>
            <a:r>
              <a:rPr lang="en-AU"/>
              <a:t>Add title</a:t>
            </a:r>
            <a:endParaRPr lang="en-AU" dirty="0"/>
          </a:p>
        </p:txBody>
      </p:sp>
      <p:sp>
        <p:nvSpPr>
          <p:cNvPr id="5" name="Slide Number Placeholder 4">
            <a:extLst>
              <a:ext uri="{FF2B5EF4-FFF2-40B4-BE49-F238E27FC236}">
                <a16:creationId xmlns:a16="http://schemas.microsoft.com/office/drawing/2014/main" id="{260A3BBD-0FFD-4144-914F-AA1F2A46171B}"/>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7" name="Straight Connector 6">
            <a:extLst>
              <a:ext uri="{FF2B5EF4-FFF2-40B4-BE49-F238E27FC236}">
                <a16:creationId xmlns:a16="http://schemas.microsoft.com/office/drawing/2014/main" id="{DFC55B3E-03F4-4468-8922-1E3B04574819}"/>
              </a:ext>
            </a:extLst>
          </p:cNvPr>
          <p:cNvCxnSpPr/>
          <p:nvPr userDrawn="1"/>
        </p:nvCxnSpPr>
        <p:spPr>
          <a:xfrm>
            <a:off x="733033" y="400014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F0265D-5F37-461D-873A-5F7694CB57ED}"/>
              </a:ext>
            </a:extLst>
          </p:cNvPr>
          <p:cNvSpPr>
            <a:spLocks noGrp="1"/>
          </p:cNvSpPr>
          <p:nvPr>
            <p:ph sz="quarter" idx="13" hasCustomPrompt="1"/>
          </p:nvPr>
        </p:nvSpPr>
        <p:spPr>
          <a:xfrm>
            <a:off x="3751263" y="1122363"/>
            <a:ext cx="7626350" cy="4787900"/>
          </a:xfrm>
        </p:spPr>
        <p:txBody>
          <a:bodyPr/>
          <a:lstStyle/>
          <a:p>
            <a:pPr lvl="0"/>
            <a:r>
              <a:rPr lang="en-AU" dirty="0"/>
              <a:t>Insert infographic, chart or diagram</a:t>
            </a:r>
          </a:p>
        </p:txBody>
      </p:sp>
    </p:spTree>
    <p:extLst>
      <p:ext uri="{BB962C8B-B14F-4D97-AF65-F5344CB8AC3E}">
        <p14:creationId xmlns:p14="http://schemas.microsoft.com/office/powerpoint/2010/main" val="134225608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fographic/diagram (2)">
    <p:spTree>
      <p:nvGrpSpPr>
        <p:cNvPr id="1" name=""/>
        <p:cNvGrpSpPr/>
        <p:nvPr/>
      </p:nvGrpSpPr>
      <p:grpSpPr>
        <a:xfrm>
          <a:off x="0" y="0"/>
          <a:ext cx="0" cy="0"/>
          <a:chOff x="0" y="0"/>
          <a:chExt cx="0" cy="0"/>
        </a:xfrm>
      </p:grpSpPr>
      <p:grpSp>
        <p:nvGrpSpPr>
          <p:cNvPr id="8" name="Graphic 6">
            <a:extLst>
              <a:ext uri="{FF2B5EF4-FFF2-40B4-BE49-F238E27FC236}">
                <a16:creationId xmlns:a16="http://schemas.microsoft.com/office/drawing/2014/main" id="{B16149ED-5AB9-469B-8421-9EB5C250DC2D}"/>
              </a:ext>
            </a:extLst>
          </p:cNvPr>
          <p:cNvGrpSpPr>
            <a:grpSpLocks noChangeAspect="1"/>
          </p:cNvGrpSpPr>
          <p:nvPr userDrawn="1"/>
        </p:nvGrpSpPr>
        <p:grpSpPr>
          <a:xfrm>
            <a:off x="-18755" y="1585"/>
            <a:ext cx="12214021" cy="6868800"/>
            <a:chOff x="1514475" y="852487"/>
            <a:chExt cx="9163050" cy="5153025"/>
          </a:xfrm>
        </p:grpSpPr>
        <p:sp>
          <p:nvSpPr>
            <p:cNvPr id="11" name="Freeform: Shape 10">
              <a:extLst>
                <a:ext uri="{FF2B5EF4-FFF2-40B4-BE49-F238E27FC236}">
                  <a16:creationId xmlns:a16="http://schemas.microsoft.com/office/drawing/2014/main" id="{FE61994A-C9A0-45C7-9B7F-53C60E8B0D9B}"/>
                </a:ext>
              </a:extLst>
            </p:cNvPr>
            <p:cNvSpPr/>
            <p:nvPr/>
          </p:nvSpPr>
          <p:spPr>
            <a:xfrm>
              <a:off x="1514475" y="4151756"/>
              <a:ext cx="9162478" cy="1850993"/>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D44966D5-7925-4A8A-A569-D1B19EE979CD}"/>
                </a:ext>
              </a:extLst>
            </p:cNvPr>
            <p:cNvSpPr/>
            <p:nvPr/>
          </p:nvSpPr>
          <p:spPr>
            <a:xfrm>
              <a:off x="9268777" y="852487"/>
              <a:ext cx="1408176" cy="2979039"/>
            </a:xfrm>
            <a:custGeom>
              <a:avLst/>
              <a:gdLst>
                <a:gd name="connsiteX0" fmla="*/ 1408176 w 1408176"/>
                <a:gd name="connsiteY0" fmla="*/ 2979039 h 2979039"/>
                <a:gd name="connsiteX1" fmla="*/ 0 w 1408176"/>
                <a:gd name="connsiteY1" fmla="*/ 0 h 2979039"/>
                <a:gd name="connsiteX2" fmla="*/ 1408176 w 1408176"/>
                <a:gd name="connsiteY2" fmla="*/ 0 h 2979039"/>
                <a:gd name="connsiteX3" fmla="*/ 1408176 w 1408176"/>
                <a:gd name="connsiteY3" fmla="*/ 2979039 h 2979039"/>
              </a:gdLst>
              <a:ahLst/>
              <a:cxnLst>
                <a:cxn ang="0">
                  <a:pos x="connsiteX0" y="connsiteY0"/>
                </a:cxn>
                <a:cxn ang="0">
                  <a:pos x="connsiteX1" y="connsiteY1"/>
                </a:cxn>
                <a:cxn ang="0">
                  <a:pos x="connsiteX2" y="connsiteY2"/>
                </a:cxn>
                <a:cxn ang="0">
                  <a:pos x="connsiteX3" y="connsiteY3"/>
                </a:cxn>
              </a:cxnLst>
              <a:rect l="l" t="t" r="r" b="b"/>
              <a:pathLst>
                <a:path w="1408176" h="2979039">
                  <a:moveTo>
                    <a:pt x="1408176" y="2979039"/>
                  </a:moveTo>
                  <a:lnTo>
                    <a:pt x="0" y="0"/>
                  </a:lnTo>
                  <a:lnTo>
                    <a:pt x="1408176" y="0"/>
                  </a:lnTo>
                  <a:lnTo>
                    <a:pt x="1408176" y="2979039"/>
                  </a:lnTo>
                </a:path>
              </a:pathLst>
            </a:custGeom>
            <a:solidFill>
              <a:schemeClr val="accent1"/>
            </a:solidFill>
            <a:ln w="9525"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0548B168-7FB2-4AB4-8615-E3323D90122A}"/>
              </a:ext>
            </a:extLst>
          </p:cNvPr>
          <p:cNvSpPr>
            <a:spLocks noGrp="1"/>
          </p:cNvSpPr>
          <p:nvPr>
            <p:ph type="title" hasCustomPrompt="1"/>
          </p:nvPr>
        </p:nvSpPr>
        <p:spPr>
          <a:xfrm>
            <a:off x="667042" y="1122363"/>
            <a:ext cx="2808289" cy="2135187"/>
          </a:xfrm>
          <a:prstGeom prst="rect">
            <a:avLst/>
          </a:prstGeom>
        </p:spPr>
        <p:txBody>
          <a:bodyPr anchor="t" anchorCtr="0">
            <a:noAutofit/>
          </a:bodyPr>
          <a:lstStyle>
            <a:lvl1pPr>
              <a:defRPr sz="3000"/>
            </a:lvl1pPr>
          </a:lstStyle>
          <a:p>
            <a:r>
              <a:rPr lang="en-US"/>
              <a:t>Add title</a:t>
            </a:r>
            <a:endParaRPr lang="en-AU" dirty="0"/>
          </a:p>
        </p:txBody>
      </p:sp>
      <p:sp>
        <p:nvSpPr>
          <p:cNvPr id="5" name="Slide Number Placeholder 4">
            <a:extLst>
              <a:ext uri="{FF2B5EF4-FFF2-40B4-BE49-F238E27FC236}">
                <a16:creationId xmlns:a16="http://schemas.microsoft.com/office/drawing/2014/main" id="{260A3BBD-0FFD-4144-914F-AA1F2A46171B}"/>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7" name="Straight Connector 6">
            <a:extLst>
              <a:ext uri="{FF2B5EF4-FFF2-40B4-BE49-F238E27FC236}">
                <a16:creationId xmlns:a16="http://schemas.microsoft.com/office/drawing/2014/main" id="{DFC55B3E-03F4-4468-8922-1E3B04574819}"/>
              </a:ext>
            </a:extLst>
          </p:cNvPr>
          <p:cNvCxnSpPr/>
          <p:nvPr userDrawn="1"/>
        </p:nvCxnSpPr>
        <p:spPr>
          <a:xfrm>
            <a:off x="733033" y="3387396"/>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F0265D-5F37-461D-873A-5F7694CB57ED}"/>
              </a:ext>
            </a:extLst>
          </p:cNvPr>
          <p:cNvSpPr>
            <a:spLocks noGrp="1"/>
          </p:cNvSpPr>
          <p:nvPr>
            <p:ph sz="quarter" idx="13" hasCustomPrompt="1"/>
          </p:nvPr>
        </p:nvSpPr>
        <p:spPr>
          <a:xfrm>
            <a:off x="3751263" y="1122363"/>
            <a:ext cx="7626350" cy="4787900"/>
          </a:xfrm>
        </p:spPr>
        <p:txBody>
          <a:bodyPr/>
          <a:lstStyle>
            <a:lvl1pPr>
              <a:defRPr/>
            </a:lvl1pPr>
          </a:lstStyle>
          <a:p>
            <a:pPr lvl="0"/>
            <a:r>
              <a:rPr lang="en-AU" dirty="0"/>
              <a:t>Insert infographic, chart or diagram</a:t>
            </a:r>
          </a:p>
        </p:txBody>
      </p:sp>
    </p:spTree>
    <p:extLst>
      <p:ext uri="{BB962C8B-B14F-4D97-AF65-F5344CB8AC3E}">
        <p14:creationId xmlns:p14="http://schemas.microsoft.com/office/powerpoint/2010/main" val="424397441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highligh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3B6C5C-87B7-F3EC-8953-D0B2470B7CCD}"/>
              </a:ext>
            </a:extLst>
          </p:cNvPr>
          <p:cNvSpPr/>
          <p:nvPr userDrawn="1"/>
        </p:nvSpPr>
        <p:spPr>
          <a:xfrm>
            <a:off x="8153400" y="0"/>
            <a:ext cx="40386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Shape 8">
            <a:extLst>
              <a:ext uri="{FF2B5EF4-FFF2-40B4-BE49-F238E27FC236}">
                <a16:creationId xmlns:a16="http://schemas.microsoft.com/office/drawing/2014/main" id="{7BE28359-EFEF-4F91-B42A-F4131A6CE277}"/>
              </a:ext>
            </a:extLst>
          </p:cNvPr>
          <p:cNvSpPr/>
          <p:nvPr/>
        </p:nvSpPr>
        <p:spPr>
          <a:xfrm>
            <a:off x="-18755" y="4399394"/>
            <a:ext cx="12213259" cy="2467308"/>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11" name="Straight Connector 10">
            <a:extLst>
              <a:ext uri="{FF2B5EF4-FFF2-40B4-BE49-F238E27FC236}">
                <a16:creationId xmlns:a16="http://schemas.microsoft.com/office/drawing/2014/main" id="{E145A560-AAAD-4CE8-9706-284C5D137804}"/>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3423F70-AEBD-4B36-8A12-33AD022AA94E}"/>
              </a:ext>
            </a:extLst>
          </p:cNvPr>
          <p:cNvSpPr>
            <a:spLocks noGrp="1"/>
          </p:cNvSpPr>
          <p:nvPr>
            <p:ph type="title" hasCustomPrompt="1"/>
          </p:nvPr>
        </p:nvSpPr>
        <p:spPr>
          <a:xfrm>
            <a:off x="704850" y="657225"/>
            <a:ext cx="715645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7" name="Content Placeholder 2">
            <a:extLst>
              <a:ext uri="{FF2B5EF4-FFF2-40B4-BE49-F238E27FC236}">
                <a16:creationId xmlns:a16="http://schemas.microsoft.com/office/drawing/2014/main" id="{88F24B69-02DA-49F4-940F-5E4311553399}"/>
              </a:ext>
            </a:extLst>
          </p:cNvPr>
          <p:cNvSpPr>
            <a:spLocks noGrp="1"/>
          </p:cNvSpPr>
          <p:nvPr>
            <p:ph idx="1" hasCustomPrompt="1"/>
          </p:nvPr>
        </p:nvSpPr>
        <p:spPr>
          <a:xfrm>
            <a:off x="704850" y="2168525"/>
            <a:ext cx="715645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
        <p:nvSpPr>
          <p:cNvPr id="4" name="Content Placeholder 2">
            <a:extLst>
              <a:ext uri="{FF2B5EF4-FFF2-40B4-BE49-F238E27FC236}">
                <a16:creationId xmlns:a16="http://schemas.microsoft.com/office/drawing/2014/main" id="{81872A14-D0A8-58E4-ED4A-FC434AC95CD1}"/>
              </a:ext>
            </a:extLst>
          </p:cNvPr>
          <p:cNvSpPr>
            <a:spLocks noGrp="1"/>
          </p:cNvSpPr>
          <p:nvPr>
            <p:ph idx="13" hasCustomPrompt="1"/>
          </p:nvPr>
        </p:nvSpPr>
        <p:spPr>
          <a:xfrm>
            <a:off x="8451850" y="1155700"/>
            <a:ext cx="3492500" cy="5029200"/>
          </a:xfrm>
        </p:spPr>
        <p:txBody>
          <a:bodyPr lIns="36000" rIns="36000"/>
          <a:lstStyle>
            <a:lvl1pPr>
              <a:defRPr sz="2200">
                <a:solidFill>
                  <a:schemeClr val="bg1"/>
                </a:solidFill>
              </a:defRPr>
            </a:lvl1pPr>
            <a:lvl2pPr>
              <a:defRPr sz="2000">
                <a:solidFill>
                  <a:schemeClr val="bg1"/>
                </a:solidFill>
              </a:defRPr>
            </a:lvl2pPr>
            <a:lvl3pPr>
              <a:spcBef>
                <a:spcPts val="300"/>
              </a:spcBef>
              <a:buClr>
                <a:schemeClr val="bg1"/>
              </a:buClr>
              <a:defRPr sz="2000">
                <a:solidFill>
                  <a:schemeClr val="bg1"/>
                </a:solidFill>
              </a:defRPr>
            </a:lvl3pPr>
            <a:lvl4pPr>
              <a:spcBef>
                <a:spcPts val="300"/>
              </a:spcBef>
              <a:buClr>
                <a:schemeClr val="bg1"/>
              </a:buClr>
              <a:defRPr sz="2000">
                <a:solidFill>
                  <a:schemeClr val="bg1"/>
                </a:solidFill>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517508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userDrawn="1"/>
        </p:nvGrpSpPr>
        <p:grpSpPr>
          <a:xfrm>
            <a:off x="-9426" y="-526"/>
            <a:ext cx="12232735"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sz="1500"/>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sz="1500"/>
            </a:p>
          </p:txBody>
        </p:sp>
      </p:gr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0D3905-A0A0-4F25-9265-A5E96714FF61}"/>
              </a:ext>
            </a:extLst>
          </p:cNvPr>
          <p:cNvSpPr txBox="1"/>
          <p:nvPr userDrawn="1"/>
        </p:nvSpPr>
        <p:spPr>
          <a:xfrm>
            <a:off x="619909" y="3732364"/>
            <a:ext cx="8033896" cy="2631490"/>
          </a:xfrm>
          <a:prstGeom prst="rect">
            <a:avLst/>
          </a:prstGeom>
          <a:noFill/>
        </p:spPr>
        <p:txBody>
          <a:bodyPr wrap="square" rtlCol="0">
            <a:spAutoFit/>
          </a:bodyPr>
          <a:lstStyle/>
          <a:p>
            <a:pPr lvl="0"/>
            <a:r>
              <a:rPr lang="en-AU" sz="1500" dirty="0">
                <a:solidFill>
                  <a:schemeClr val="bg1"/>
                </a:solidFill>
              </a:rPr>
              <a:t>© State </a:t>
            </a:r>
            <a:r>
              <a:rPr lang="en-AU" sz="1500">
                <a:solidFill>
                  <a:schemeClr val="bg1"/>
                </a:solidFill>
              </a:rPr>
              <a:t>of Victoria </a:t>
            </a:r>
            <a:fld id="{F5C4074F-6D2D-49D7-9BFD-CE79A06D7B09}" type="datetimeyyyy">
              <a:rPr lang="en-AU" sz="1500" smtClean="0">
                <a:solidFill>
                  <a:schemeClr val="bg1"/>
                </a:solidFill>
              </a:rPr>
              <a:pPr lvl="0"/>
              <a:t>2024</a:t>
            </a:fld>
            <a:endParaRPr lang="en-AU" sz="1500" dirty="0">
              <a:solidFill>
                <a:schemeClr val="bg1"/>
              </a:solidFill>
            </a:endParaRPr>
          </a:p>
          <a:p>
            <a:pPr lvl="0"/>
            <a:r>
              <a:rPr lang="en-AU" sz="1500" dirty="0">
                <a:solidFill>
                  <a:schemeClr val="bg1"/>
                </a:solidFill>
              </a:rPr>
              <a:t> </a:t>
            </a:r>
          </a:p>
          <a:p>
            <a:pPr lvl="0"/>
            <a:endParaRPr lang="en-AU" sz="1500" dirty="0">
              <a:solidFill>
                <a:schemeClr val="bg1"/>
              </a:solidFill>
            </a:endParaRPr>
          </a:p>
          <a:p>
            <a:pPr lvl="0"/>
            <a:endParaRPr lang="en-AU" sz="1500" dirty="0">
              <a:solidFill>
                <a:schemeClr val="bg1"/>
              </a:solidFill>
            </a:endParaRPr>
          </a:p>
          <a:p>
            <a:pPr lvl="0"/>
            <a:r>
              <a:rPr lang="en-AU" sz="1500" dirty="0">
                <a:solidFill>
                  <a:schemeClr val="bg1"/>
                </a:solidFill>
              </a:rPr>
              <a:t>You are free to re-use this work under a Creative Commons Attribution 4.0 licence, provided you credit the State of Victoria (Department of Treasury and Finance) </a:t>
            </a:r>
            <a:br>
              <a:rPr lang="en-AU" sz="1500" dirty="0">
                <a:solidFill>
                  <a:schemeClr val="bg1"/>
                </a:solidFill>
              </a:rPr>
            </a:br>
            <a:r>
              <a:rPr lang="en-AU" sz="1500" dirty="0">
                <a:solidFill>
                  <a:schemeClr val="bg1"/>
                </a:solidFill>
              </a:rPr>
              <a:t>as author, indicate if changes were made and comply with the other licence terms. The licence does not apply to any branding, including Government logos.</a:t>
            </a:r>
          </a:p>
          <a:p>
            <a:pPr lvl="0"/>
            <a:r>
              <a:rPr lang="en-AU" sz="1500" dirty="0">
                <a:solidFill>
                  <a:schemeClr val="bg1"/>
                </a:solidFill>
              </a:rPr>
              <a:t> </a:t>
            </a:r>
          </a:p>
          <a:p>
            <a:pPr lvl="0"/>
            <a:r>
              <a:rPr lang="en-AU" sz="1500" dirty="0">
                <a:solidFill>
                  <a:schemeClr val="bg1"/>
                </a:solidFill>
              </a:rPr>
              <a:t>Copyright queries may be directed to information@dtf.vic.gov.au</a:t>
            </a:r>
          </a:p>
          <a:p>
            <a:endParaRPr lang="en-AU" sz="1500" dirty="0">
              <a:solidFill>
                <a:schemeClr val="bg1"/>
              </a:solidFill>
            </a:endParaRPr>
          </a:p>
        </p:txBody>
      </p: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dirty="0">
                <a:solidFill>
                  <a:schemeClr val="bg1"/>
                </a:solidFill>
                <a:latin typeface="+mj-lt"/>
              </a:rPr>
              <a:t>dtf.vic.gov.au</a:t>
            </a:r>
          </a:p>
        </p:txBody>
      </p:sp>
      <p:pic>
        <p:nvPicPr>
          <p:cNvPr id="5" name="Picture 4" descr="A drawing of a face&#10;&#10;Description automatically generated">
            <a:extLst>
              <a:ext uri="{FF2B5EF4-FFF2-40B4-BE49-F238E27FC236}">
                <a16:creationId xmlns:a16="http://schemas.microsoft.com/office/drawing/2014/main" id="{3C1245B0-ED0E-480E-9D8D-8E3F07DB2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4134500"/>
            <a:ext cx="1314450" cy="459895"/>
          </a:xfrm>
          <a:prstGeom prst="rect">
            <a:avLst/>
          </a:prstGeom>
        </p:spPr>
      </p:pic>
    </p:spTree>
    <p:extLst>
      <p:ext uri="{BB962C8B-B14F-4D97-AF65-F5344CB8AC3E}">
        <p14:creationId xmlns:p14="http://schemas.microsoft.com/office/powerpoint/2010/main" val="1498375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sclaimer">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userDrawn="1"/>
        </p:nvGrpSpPr>
        <p:grpSpPr>
          <a:xfrm>
            <a:off x="-9426" y="-526"/>
            <a:ext cx="12232735"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sz="1500"/>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sz="1500"/>
            </a:p>
          </p:txBody>
        </p:sp>
      </p:gr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0D3905-A0A0-4F25-9265-A5E96714FF61}"/>
              </a:ext>
            </a:extLst>
          </p:cNvPr>
          <p:cNvSpPr txBox="1"/>
          <p:nvPr userDrawn="1"/>
        </p:nvSpPr>
        <p:spPr>
          <a:xfrm>
            <a:off x="619909" y="3732364"/>
            <a:ext cx="8033896" cy="2631490"/>
          </a:xfrm>
          <a:prstGeom prst="rect">
            <a:avLst/>
          </a:prstGeom>
          <a:noFill/>
        </p:spPr>
        <p:txBody>
          <a:bodyPr wrap="square" rtlCol="0">
            <a:spAutoFit/>
          </a:bodyPr>
          <a:lstStyle/>
          <a:p>
            <a:pPr lvl="0"/>
            <a:r>
              <a:rPr lang="en-AU" sz="1500">
                <a:solidFill>
                  <a:schemeClr val="bg1"/>
                </a:solidFill>
              </a:rPr>
              <a:t>© State of Victoria 2023</a:t>
            </a:r>
          </a:p>
          <a:p>
            <a:pPr lvl="0"/>
            <a:r>
              <a:rPr lang="en-AU" sz="1500">
                <a:solidFill>
                  <a:schemeClr val="bg1"/>
                </a:solidFill>
              </a:rPr>
              <a:t> </a:t>
            </a:r>
          </a:p>
          <a:p>
            <a:pPr lvl="0"/>
            <a:endParaRPr lang="en-AU" sz="1500">
              <a:solidFill>
                <a:schemeClr val="bg1"/>
              </a:solidFill>
            </a:endParaRPr>
          </a:p>
          <a:p>
            <a:pPr lvl="0"/>
            <a:endParaRPr lang="en-AU" sz="1500">
              <a:solidFill>
                <a:schemeClr val="bg1"/>
              </a:solidFill>
            </a:endParaRPr>
          </a:p>
          <a:p>
            <a:pPr lvl="0"/>
            <a:r>
              <a:rPr lang="en-AU" sz="1500">
                <a:solidFill>
                  <a:schemeClr val="bg1"/>
                </a:solidFill>
              </a:rPr>
              <a:t>You are free to re-use this work under a Creative Commons Attribution 4.0 licence, provided you credit the State of Victoria (Department of Treasury and Finance) </a:t>
            </a:r>
            <a:br>
              <a:rPr lang="en-AU" sz="1500">
                <a:solidFill>
                  <a:schemeClr val="bg1"/>
                </a:solidFill>
              </a:rPr>
            </a:br>
            <a:r>
              <a:rPr lang="en-AU" sz="1500">
                <a:solidFill>
                  <a:schemeClr val="bg1"/>
                </a:solidFill>
              </a:rPr>
              <a:t>as author, indicate if changes were made and comply with the other licence terms. The licence does not apply to any branding, including Government logos.</a:t>
            </a:r>
          </a:p>
          <a:p>
            <a:pPr lvl="0"/>
            <a:r>
              <a:rPr lang="en-AU" sz="1500">
                <a:solidFill>
                  <a:schemeClr val="bg1"/>
                </a:solidFill>
              </a:rPr>
              <a:t> </a:t>
            </a:r>
          </a:p>
          <a:p>
            <a:pPr lvl="0"/>
            <a:r>
              <a:rPr lang="en-AU" sz="1500">
                <a:solidFill>
                  <a:schemeClr val="bg1"/>
                </a:solidFill>
              </a:rPr>
              <a:t>Copyright queries may be directed to IPpolicy@dtf.vic.gov.au</a:t>
            </a:r>
          </a:p>
          <a:p>
            <a:endParaRPr lang="en-AU" sz="1500">
              <a:solidFill>
                <a:schemeClr val="bg1"/>
              </a:solidFill>
            </a:endParaRPr>
          </a:p>
        </p:txBody>
      </p: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a:solidFill>
                  <a:schemeClr val="bg1"/>
                </a:solidFill>
                <a:latin typeface="+mj-lt"/>
              </a:rPr>
              <a:t>dtf.vic.gov.au</a:t>
            </a:r>
          </a:p>
        </p:txBody>
      </p:sp>
      <p:pic>
        <p:nvPicPr>
          <p:cNvPr id="5" name="Picture 4" descr="A drawing of a face&#10;&#10;Description automatically generated">
            <a:extLst>
              <a:ext uri="{FF2B5EF4-FFF2-40B4-BE49-F238E27FC236}">
                <a16:creationId xmlns:a16="http://schemas.microsoft.com/office/drawing/2014/main" id="{3C1245B0-ED0E-480E-9D8D-8E3F07DB2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4134500"/>
            <a:ext cx="1314450" cy="459895"/>
          </a:xfrm>
          <a:prstGeom prst="rect">
            <a:avLst/>
          </a:prstGeom>
        </p:spPr>
      </p:pic>
    </p:spTree>
    <p:extLst>
      <p:ext uri="{BB962C8B-B14F-4D97-AF65-F5344CB8AC3E}">
        <p14:creationId xmlns:p14="http://schemas.microsoft.com/office/powerpoint/2010/main" val="3279727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cknowledgement of Country">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A1EEAE0-E73B-F3C6-CD64-F57F87FDB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325" t="24391" r="6385" b="29776"/>
          <a:stretch/>
        </p:blipFill>
        <p:spPr>
          <a:xfrm>
            <a:off x="0" y="0"/>
            <a:ext cx="12192000" cy="6858000"/>
          </a:xfrm>
          <a:prstGeom prst="rect">
            <a:avLst/>
          </a:prstGeom>
        </p:spPr>
      </p:pic>
      <p:sp>
        <p:nvSpPr>
          <p:cNvPr id="4" name="Title 1">
            <a:extLst>
              <a:ext uri="{FF2B5EF4-FFF2-40B4-BE49-F238E27FC236}">
                <a16:creationId xmlns:a16="http://schemas.microsoft.com/office/drawing/2014/main" id="{8B338611-89A5-609E-5215-C5E508946016}"/>
              </a:ext>
            </a:extLst>
          </p:cNvPr>
          <p:cNvSpPr>
            <a:spLocks noGrp="1"/>
          </p:cNvSpPr>
          <p:nvPr>
            <p:ph type="title" hasCustomPrompt="1"/>
          </p:nvPr>
        </p:nvSpPr>
        <p:spPr>
          <a:xfrm>
            <a:off x="606425" y="4273550"/>
            <a:ext cx="4130675" cy="1301750"/>
          </a:xfrm>
        </p:spPr>
        <p:txBody>
          <a:bodyPr/>
          <a:lstStyle>
            <a:lvl1pPr>
              <a:defRPr sz="3200"/>
            </a:lvl1pPr>
          </a:lstStyle>
          <a:p>
            <a:r>
              <a:rPr lang="en-US"/>
              <a:t>Acknowledgement of Country</a:t>
            </a:r>
            <a:endParaRPr lang="en-AU"/>
          </a:p>
        </p:txBody>
      </p:sp>
      <p:pic>
        <p:nvPicPr>
          <p:cNvPr id="14" name="Graphic 13">
            <a:extLst>
              <a:ext uri="{FF2B5EF4-FFF2-40B4-BE49-F238E27FC236}">
                <a16:creationId xmlns:a16="http://schemas.microsoft.com/office/drawing/2014/main" id="{21804880-4415-AE72-253A-110E3984447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1539" t="-3126" b="34192"/>
          <a:stretch/>
        </p:blipFill>
        <p:spPr>
          <a:xfrm rot="16200000">
            <a:off x="5962651" y="628650"/>
            <a:ext cx="6858000" cy="5600699"/>
          </a:xfrm>
          <a:prstGeom prst="rect">
            <a:avLst/>
          </a:prstGeom>
        </p:spPr>
      </p:pic>
    </p:spTree>
    <p:extLst>
      <p:ext uri="{BB962C8B-B14F-4D97-AF65-F5344CB8AC3E}">
        <p14:creationId xmlns:p14="http://schemas.microsoft.com/office/powerpoint/2010/main" val="183861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bg1">
            <a:lumMod val="8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4EF09F-0993-4D60-9B58-01E12E059F02}"/>
              </a:ext>
            </a:extLst>
          </p:cNvPr>
          <p:cNvSpPr>
            <a:spLocks noGrp="1"/>
          </p:cNvSpPr>
          <p:nvPr>
            <p:ph type="body" sz="quarter" idx="14" hasCustomPrompt="1"/>
          </p:nvPr>
        </p:nvSpPr>
        <p:spPr>
          <a:xfrm>
            <a:off x="9074785" y="5615940"/>
            <a:ext cx="2412000" cy="720000"/>
          </a:xfrm>
          <a:blipFill>
            <a:blip r:embed="rId2"/>
            <a:stretch>
              <a:fillRect/>
            </a:stretch>
          </a:blipFill>
        </p:spPr>
        <p:txBody>
          <a:bodyPr/>
          <a:lstStyle/>
          <a:p>
            <a:pPr lvl="0"/>
            <a:r>
              <a:rPr lang="en-AU"/>
              <a:t> </a:t>
            </a:r>
          </a:p>
        </p:txBody>
      </p:sp>
      <p:grpSp>
        <p:nvGrpSpPr>
          <p:cNvPr id="13" name="Graphic 9">
            <a:extLst>
              <a:ext uri="{FF2B5EF4-FFF2-40B4-BE49-F238E27FC236}">
                <a16:creationId xmlns:a16="http://schemas.microsoft.com/office/drawing/2014/main" id="{2EE73CA2-5819-48AB-B1C5-CB103003A444}"/>
              </a:ext>
            </a:extLst>
          </p:cNvPr>
          <p:cNvGrpSpPr/>
          <p:nvPr/>
        </p:nvGrpSpPr>
        <p:grpSpPr>
          <a:xfrm>
            <a:off x="0" y="0"/>
            <a:ext cx="9672790" cy="6867427"/>
            <a:chOff x="0" y="0"/>
            <a:chExt cx="9672790" cy="6867427"/>
          </a:xfrm>
        </p:grpSpPr>
        <p:sp>
          <p:nvSpPr>
            <p:cNvPr id="21" name="Freeform: Shape 20">
              <a:extLst>
                <a:ext uri="{FF2B5EF4-FFF2-40B4-BE49-F238E27FC236}">
                  <a16:creationId xmlns:a16="http://schemas.microsoft.com/office/drawing/2014/main" id="{E698AA0A-5308-4247-9222-889560F84BAF}"/>
                </a:ext>
              </a:extLst>
            </p:cNvPr>
            <p:cNvSpPr/>
            <p:nvPr/>
          </p:nvSpPr>
          <p:spPr>
            <a:xfrm>
              <a:off x="18025" y="0"/>
              <a:ext cx="8719854" cy="3598226"/>
            </a:xfrm>
            <a:custGeom>
              <a:avLst/>
              <a:gdLst>
                <a:gd name="connsiteX0" fmla="*/ 8719855 w 8719854"/>
                <a:gd name="connsiteY0" fmla="*/ 0 h 3598226"/>
                <a:gd name="connsiteX1" fmla="*/ 731679 w 8719854"/>
                <a:gd name="connsiteY1" fmla="*/ 0 h 3598226"/>
                <a:gd name="connsiteX2" fmla="*/ 0 w 8719854"/>
                <a:gd name="connsiteY2" fmla="*/ 1547900 h 3598226"/>
                <a:gd name="connsiteX3" fmla="*/ 0 w 8719854"/>
                <a:gd name="connsiteY3" fmla="*/ 3598227 h 3598226"/>
                <a:gd name="connsiteX4" fmla="*/ 7018993 w 8719854"/>
                <a:gd name="connsiteY4" fmla="*/ 3598227 h 3598226"/>
                <a:gd name="connsiteX5" fmla="*/ 8719855 w 8719854"/>
                <a:gd name="connsiteY5" fmla="*/ 0 h 359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854" h="3598226">
                  <a:moveTo>
                    <a:pt x="8719855" y="0"/>
                  </a:moveTo>
                  <a:lnTo>
                    <a:pt x="731679" y="0"/>
                  </a:lnTo>
                  <a:lnTo>
                    <a:pt x="0" y="1547900"/>
                  </a:lnTo>
                  <a:lnTo>
                    <a:pt x="0" y="3598227"/>
                  </a:lnTo>
                  <a:lnTo>
                    <a:pt x="7018993" y="3598227"/>
                  </a:lnTo>
                  <a:lnTo>
                    <a:pt x="8719855" y="0"/>
                  </a:lnTo>
                  <a:close/>
                </a:path>
              </a:pathLst>
            </a:custGeom>
            <a:solidFill>
              <a:schemeClr val="tx1"/>
            </a:solidFill>
            <a:ln w="12688" cap="flat">
              <a:noFill/>
              <a:prstDash val="solid"/>
              <a:miter/>
            </a:ln>
          </p:spPr>
          <p:txBody>
            <a:bodyPr rtlCol="0" anchor="ctr"/>
            <a:lstStyle/>
            <a:p>
              <a:endParaRPr lang="en-AU" dirty="0"/>
            </a:p>
          </p:txBody>
        </p:sp>
        <p:sp>
          <p:nvSpPr>
            <p:cNvPr id="22" name="Freeform: Shape 21">
              <a:extLst>
                <a:ext uri="{FF2B5EF4-FFF2-40B4-BE49-F238E27FC236}">
                  <a16:creationId xmlns:a16="http://schemas.microsoft.com/office/drawing/2014/main" id="{AE27669B-D391-4711-9195-C5F7F8E254DA}"/>
                </a:ext>
              </a:extLst>
            </p:cNvPr>
            <p:cNvSpPr/>
            <p:nvPr/>
          </p:nvSpPr>
          <p:spPr>
            <a:xfrm>
              <a:off x="0" y="1672427"/>
              <a:ext cx="9668093" cy="5191318"/>
            </a:xfrm>
            <a:custGeom>
              <a:avLst/>
              <a:gdLst>
                <a:gd name="connsiteX0" fmla="*/ 9668093 w 9668093"/>
                <a:gd name="connsiteY0" fmla="*/ 5191318 h 5191318"/>
                <a:gd name="connsiteX1" fmla="*/ 7212449 w 9668093"/>
                <a:gd name="connsiteY1" fmla="*/ 0 h 5191318"/>
                <a:gd name="connsiteX2" fmla="*/ 0 w 9668093"/>
                <a:gd name="connsiteY2" fmla="*/ 0 h 5191318"/>
                <a:gd name="connsiteX3" fmla="*/ 0 w 9668093"/>
                <a:gd name="connsiteY3" fmla="*/ 5191318 h 5191318"/>
                <a:gd name="connsiteX4" fmla="*/ 9668093 w 9668093"/>
                <a:gd name="connsiteY4" fmla="*/ 5191318 h 519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8093" h="5191318">
                  <a:moveTo>
                    <a:pt x="9668093" y="5191318"/>
                  </a:moveTo>
                  <a:lnTo>
                    <a:pt x="7212449" y="0"/>
                  </a:lnTo>
                  <a:lnTo>
                    <a:pt x="0" y="0"/>
                  </a:lnTo>
                  <a:lnTo>
                    <a:pt x="0" y="5191318"/>
                  </a:lnTo>
                  <a:lnTo>
                    <a:pt x="9668093" y="5191318"/>
                  </a:lnTo>
                  <a:close/>
                </a:path>
              </a:pathLst>
            </a:custGeom>
            <a:solidFill>
              <a:schemeClr val="accent1"/>
            </a:solidFill>
            <a:ln w="12688" cap="flat">
              <a:noFill/>
              <a:prstDash val="solid"/>
              <a:miter/>
            </a:ln>
          </p:spPr>
          <p:txBody>
            <a:bodyPr rtlCol="0" anchor="ctr"/>
            <a:lstStyle/>
            <a:p>
              <a:endParaRPr lang="en-AU" dirty="0"/>
            </a:p>
          </p:txBody>
        </p:sp>
        <p:sp>
          <p:nvSpPr>
            <p:cNvPr id="24" name="Freeform: Shape 23">
              <a:extLst>
                <a:ext uri="{FF2B5EF4-FFF2-40B4-BE49-F238E27FC236}">
                  <a16:creationId xmlns:a16="http://schemas.microsoft.com/office/drawing/2014/main" id="{A582BA43-CA4D-4DAA-B03B-51C7C7D28D4E}"/>
                </a:ext>
              </a:extLst>
            </p:cNvPr>
            <p:cNvSpPr/>
            <p:nvPr/>
          </p:nvSpPr>
          <p:spPr>
            <a:xfrm>
              <a:off x="0" y="818632"/>
              <a:ext cx="7580954" cy="5514378"/>
            </a:xfrm>
            <a:custGeom>
              <a:avLst/>
              <a:gdLst>
                <a:gd name="connsiteX0" fmla="*/ 7580954 w 7580954"/>
                <a:gd name="connsiteY0" fmla="*/ 5514379 h 5514378"/>
                <a:gd name="connsiteX1" fmla="*/ 7580954 w 7580954"/>
                <a:gd name="connsiteY1" fmla="*/ 0 h 5514378"/>
                <a:gd name="connsiteX2" fmla="*/ 0 w 7580954"/>
                <a:gd name="connsiteY2" fmla="*/ 0 h 5514378"/>
                <a:gd name="connsiteX3" fmla="*/ 0 w 7580954"/>
                <a:gd name="connsiteY3" fmla="*/ 3029284 h 5514378"/>
                <a:gd name="connsiteX4" fmla="*/ 1174698 w 7580954"/>
                <a:gd name="connsiteY4" fmla="*/ 5514379 h 5514378"/>
                <a:gd name="connsiteX5" fmla="*/ 7580954 w 7580954"/>
                <a:gd name="connsiteY5" fmla="*/ 5514379 h 551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0954" h="5514378">
                  <a:moveTo>
                    <a:pt x="7580954" y="5514379"/>
                  </a:moveTo>
                  <a:lnTo>
                    <a:pt x="7580954" y="0"/>
                  </a:lnTo>
                  <a:lnTo>
                    <a:pt x="0" y="0"/>
                  </a:lnTo>
                  <a:lnTo>
                    <a:pt x="0" y="3029284"/>
                  </a:lnTo>
                  <a:lnTo>
                    <a:pt x="1174698" y="5514379"/>
                  </a:lnTo>
                  <a:lnTo>
                    <a:pt x="7580954" y="5514379"/>
                  </a:lnTo>
                  <a:close/>
                </a:path>
              </a:pathLst>
            </a:custGeom>
            <a:solidFill>
              <a:srgbClr val="FFFFFF"/>
            </a:solidFill>
            <a:ln w="12688" cap="flat">
              <a:noFill/>
              <a:prstDash val="solid"/>
              <a:miter/>
            </a:ln>
          </p:spPr>
          <p:txBody>
            <a:bodyPr rtlCol="0" anchor="ctr"/>
            <a:lstStyle/>
            <a:p>
              <a:endParaRPr lang="en-AU" dirty="0"/>
            </a:p>
          </p:txBody>
        </p:sp>
      </p:grpSp>
      <p:cxnSp>
        <p:nvCxnSpPr>
          <p:cNvPr id="16" name="Straight Connector 15">
            <a:extLst>
              <a:ext uri="{FF2B5EF4-FFF2-40B4-BE49-F238E27FC236}">
                <a16:creationId xmlns:a16="http://schemas.microsoft.com/office/drawing/2014/main" id="{B35DD447-65A0-4318-8407-02C927BEC5B2}"/>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054DAD34-1224-494C-9A5B-3612B2E9AC2D}"/>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a:t>Title of presentation (use two lines max)</a:t>
            </a:r>
          </a:p>
        </p:txBody>
      </p:sp>
      <p:sp>
        <p:nvSpPr>
          <p:cNvPr id="23" name="Subtitle 2">
            <a:extLst>
              <a:ext uri="{FF2B5EF4-FFF2-40B4-BE49-F238E27FC236}">
                <a16:creationId xmlns:a16="http://schemas.microsoft.com/office/drawing/2014/main" id="{346A02D5-CDC8-44E6-9CB4-BBF3C6B3D443}"/>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Subtitle (three lines max)</a:t>
            </a:r>
          </a:p>
        </p:txBody>
      </p:sp>
      <p:sp>
        <p:nvSpPr>
          <p:cNvPr id="25" name="Text Placeholder 10">
            <a:extLst>
              <a:ext uri="{FF2B5EF4-FFF2-40B4-BE49-F238E27FC236}">
                <a16:creationId xmlns:a16="http://schemas.microsoft.com/office/drawing/2014/main" id="{DA9AEDBE-C4B7-416C-9548-A86784F974FE}"/>
              </a:ext>
            </a:extLst>
          </p:cNvPr>
          <p:cNvSpPr>
            <a:spLocks noGrp="1"/>
          </p:cNvSpPr>
          <p:nvPr>
            <p:ph type="body" sz="quarter" idx="13"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p>
        </p:txBody>
      </p:sp>
      <p:sp>
        <p:nvSpPr>
          <p:cNvPr id="26" name="Text Placeholder 4">
            <a:extLst>
              <a:ext uri="{FF2B5EF4-FFF2-40B4-BE49-F238E27FC236}">
                <a16:creationId xmlns:a16="http://schemas.microsoft.com/office/drawing/2014/main" id="{21754065-C68B-4D46-BA33-7E579F6F8D6C}"/>
              </a:ext>
            </a:extLst>
          </p:cNvPr>
          <p:cNvSpPr>
            <a:spLocks noGrp="1"/>
          </p:cNvSpPr>
          <p:nvPr>
            <p:ph type="body" sz="quarter" idx="15"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name | Title</a:t>
            </a:r>
          </a:p>
        </p:txBody>
      </p:sp>
    </p:spTree>
    <p:extLst>
      <p:ext uri="{BB962C8B-B14F-4D97-AF65-F5344CB8AC3E}">
        <p14:creationId xmlns:p14="http://schemas.microsoft.com/office/powerpoint/2010/main" val="2149231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1)">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372899"/>
            <a:ext cx="10515600" cy="3804063"/>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1099227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2)">
    <p:spTree>
      <p:nvGrpSpPr>
        <p:cNvPr id="1" name=""/>
        <p:cNvGrpSpPr/>
        <p:nvPr/>
      </p:nvGrpSpPr>
      <p:grpSpPr>
        <a:xfrm>
          <a:off x="0" y="0"/>
          <a:ext cx="0" cy="0"/>
          <a:chOff x="0" y="0"/>
          <a:chExt cx="0" cy="0"/>
        </a:xfrm>
      </p:grpSpPr>
      <p:grpSp>
        <p:nvGrpSpPr>
          <p:cNvPr id="8" name="Graphic 6">
            <a:extLst>
              <a:ext uri="{FF2B5EF4-FFF2-40B4-BE49-F238E27FC236}">
                <a16:creationId xmlns:a16="http://schemas.microsoft.com/office/drawing/2014/main" id="{32BC6267-C57F-412B-9305-6A8F2E0A5040}"/>
              </a:ext>
            </a:extLst>
          </p:cNvPr>
          <p:cNvGrpSpPr>
            <a:grpSpLocks noChangeAspect="1"/>
          </p:cNvGrpSpPr>
          <p:nvPr/>
        </p:nvGrpSpPr>
        <p:grpSpPr>
          <a:xfrm>
            <a:off x="-18755" y="1585"/>
            <a:ext cx="12214021" cy="6868800"/>
            <a:chOff x="1514475" y="852487"/>
            <a:chExt cx="9163050" cy="5153025"/>
          </a:xfrm>
        </p:grpSpPr>
        <p:sp>
          <p:nvSpPr>
            <p:cNvPr id="9" name="Freeform: Shape 8">
              <a:extLst>
                <a:ext uri="{FF2B5EF4-FFF2-40B4-BE49-F238E27FC236}">
                  <a16:creationId xmlns:a16="http://schemas.microsoft.com/office/drawing/2014/main" id="{7BE28359-EFEF-4F91-B42A-F4131A6CE277}"/>
                </a:ext>
              </a:extLst>
            </p:cNvPr>
            <p:cNvSpPr/>
            <p:nvPr/>
          </p:nvSpPr>
          <p:spPr>
            <a:xfrm>
              <a:off x="1514475" y="4151756"/>
              <a:ext cx="9162478" cy="1850993"/>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10" name="Freeform: Shape 9">
              <a:extLst>
                <a:ext uri="{FF2B5EF4-FFF2-40B4-BE49-F238E27FC236}">
                  <a16:creationId xmlns:a16="http://schemas.microsoft.com/office/drawing/2014/main" id="{9A783B27-8E77-4BBA-9B50-8DFF4050FE5A}"/>
                </a:ext>
              </a:extLst>
            </p:cNvPr>
            <p:cNvSpPr/>
            <p:nvPr/>
          </p:nvSpPr>
          <p:spPr>
            <a:xfrm>
              <a:off x="9268777" y="852487"/>
              <a:ext cx="1408176" cy="2979039"/>
            </a:xfrm>
            <a:custGeom>
              <a:avLst/>
              <a:gdLst>
                <a:gd name="connsiteX0" fmla="*/ 1408176 w 1408176"/>
                <a:gd name="connsiteY0" fmla="*/ 2979039 h 2979039"/>
                <a:gd name="connsiteX1" fmla="*/ 0 w 1408176"/>
                <a:gd name="connsiteY1" fmla="*/ 0 h 2979039"/>
                <a:gd name="connsiteX2" fmla="*/ 1408176 w 1408176"/>
                <a:gd name="connsiteY2" fmla="*/ 0 h 2979039"/>
                <a:gd name="connsiteX3" fmla="*/ 1408176 w 1408176"/>
                <a:gd name="connsiteY3" fmla="*/ 2979039 h 2979039"/>
              </a:gdLst>
              <a:ahLst/>
              <a:cxnLst>
                <a:cxn ang="0">
                  <a:pos x="connsiteX0" y="connsiteY0"/>
                </a:cxn>
                <a:cxn ang="0">
                  <a:pos x="connsiteX1" y="connsiteY1"/>
                </a:cxn>
                <a:cxn ang="0">
                  <a:pos x="connsiteX2" y="connsiteY2"/>
                </a:cxn>
                <a:cxn ang="0">
                  <a:pos x="connsiteX3" y="connsiteY3"/>
                </a:cxn>
              </a:cxnLst>
              <a:rect l="l" t="t" r="r" b="b"/>
              <a:pathLst>
                <a:path w="1408176" h="2979039">
                  <a:moveTo>
                    <a:pt x="1408176" y="2979039"/>
                  </a:moveTo>
                  <a:lnTo>
                    <a:pt x="0" y="0"/>
                  </a:lnTo>
                  <a:lnTo>
                    <a:pt x="1408176" y="0"/>
                  </a:lnTo>
                  <a:lnTo>
                    <a:pt x="1408176" y="2979039"/>
                  </a:lnTo>
                </a:path>
              </a:pathLst>
            </a:custGeom>
            <a:solidFill>
              <a:schemeClr val="accent1"/>
            </a:solidFill>
            <a:ln w="9525" cap="flat">
              <a:noFill/>
              <a:prstDash val="solid"/>
              <a:miter/>
            </a:ln>
          </p:spPr>
          <p:txBody>
            <a:bodyPr rtlCol="0" anchor="ctr"/>
            <a:lstStyle/>
            <a:p>
              <a:endParaRPr lang="en-AU" dirty="0"/>
            </a:p>
          </p:txBody>
        </p:sp>
      </p:gr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11" name="Straight Connector 10">
            <a:extLst>
              <a:ext uri="{FF2B5EF4-FFF2-40B4-BE49-F238E27FC236}">
                <a16:creationId xmlns:a16="http://schemas.microsoft.com/office/drawing/2014/main" id="{E145A560-AAAD-4CE8-9706-284C5D137804}"/>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3423F70-AEBD-4B36-8A12-33AD022AA94E}"/>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7" name="Content Placeholder 2">
            <a:extLst>
              <a:ext uri="{FF2B5EF4-FFF2-40B4-BE49-F238E27FC236}">
                <a16:creationId xmlns:a16="http://schemas.microsoft.com/office/drawing/2014/main" id="{88F24B69-02DA-49F4-940F-5E4311553399}"/>
              </a:ext>
            </a:extLst>
          </p:cNvPr>
          <p:cNvSpPr>
            <a:spLocks noGrp="1"/>
          </p:cNvSpPr>
          <p:nvPr>
            <p:ph idx="1" hasCustomPrompt="1"/>
          </p:nvPr>
        </p:nvSpPr>
        <p:spPr>
          <a:xfrm>
            <a:off x="704850" y="2372899"/>
            <a:ext cx="10515600" cy="3804063"/>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3107301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3)">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C9A195CB-F146-4ADD-BFF0-3E25C6954C77}"/>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Graphic 21">
            <a:extLst>
              <a:ext uri="{FF2B5EF4-FFF2-40B4-BE49-F238E27FC236}">
                <a16:creationId xmlns:a16="http://schemas.microsoft.com/office/drawing/2014/main" id="{AB576351-FF1E-4A14-95B4-DAA4AEB4F5E8}"/>
              </a:ext>
            </a:extLst>
          </p:cNvPr>
          <p:cNvGrpSpPr/>
          <p:nvPr/>
        </p:nvGrpSpPr>
        <p:grpSpPr>
          <a:xfrm>
            <a:off x="-42528" y="0"/>
            <a:ext cx="12228343" cy="6876855"/>
            <a:chOff x="1514475" y="852487"/>
            <a:chExt cx="9163050" cy="5153025"/>
          </a:xfrm>
        </p:grpSpPr>
        <p:sp>
          <p:nvSpPr>
            <p:cNvPr id="24" name="Freeform: Shape 23">
              <a:extLst>
                <a:ext uri="{FF2B5EF4-FFF2-40B4-BE49-F238E27FC236}">
                  <a16:creationId xmlns:a16="http://schemas.microsoft.com/office/drawing/2014/main" id="{282D294F-C744-483D-A154-FE9F9B05806A}"/>
                </a:ext>
              </a:extLst>
            </p:cNvPr>
            <p:cNvSpPr/>
            <p:nvPr/>
          </p:nvSpPr>
          <p:spPr>
            <a:xfrm>
              <a:off x="9274016" y="852487"/>
              <a:ext cx="1408175" cy="2979039"/>
            </a:xfrm>
            <a:custGeom>
              <a:avLst/>
              <a:gdLst>
                <a:gd name="connsiteX0" fmla="*/ 0 w 1408175"/>
                <a:gd name="connsiteY0" fmla="*/ 0 h 2979039"/>
                <a:gd name="connsiteX1" fmla="*/ 1408176 w 1408175"/>
                <a:gd name="connsiteY1" fmla="*/ 2979039 h 2979039"/>
                <a:gd name="connsiteX2" fmla="*/ 1408176 w 1408175"/>
                <a:gd name="connsiteY2" fmla="*/ 0 h 2979039"/>
                <a:gd name="connsiteX3" fmla="*/ 0 w 1408175"/>
                <a:gd name="connsiteY3" fmla="*/ 0 h 2979039"/>
              </a:gdLst>
              <a:ahLst/>
              <a:cxnLst>
                <a:cxn ang="0">
                  <a:pos x="connsiteX0" y="connsiteY0"/>
                </a:cxn>
                <a:cxn ang="0">
                  <a:pos x="connsiteX1" y="connsiteY1"/>
                </a:cxn>
                <a:cxn ang="0">
                  <a:pos x="connsiteX2" y="connsiteY2"/>
                </a:cxn>
                <a:cxn ang="0">
                  <a:pos x="connsiteX3" y="connsiteY3"/>
                </a:cxn>
              </a:cxnLst>
              <a:rect l="l" t="t" r="r" b="b"/>
              <a:pathLst>
                <a:path w="1408175" h="2979039">
                  <a:moveTo>
                    <a:pt x="0" y="0"/>
                  </a:moveTo>
                  <a:lnTo>
                    <a:pt x="1408176" y="2979039"/>
                  </a:lnTo>
                  <a:lnTo>
                    <a:pt x="1408176" y="0"/>
                  </a:lnTo>
                  <a:lnTo>
                    <a:pt x="0" y="0"/>
                  </a:lnTo>
                </a:path>
              </a:pathLst>
            </a:custGeom>
            <a:solidFill>
              <a:schemeClr val="bg1">
                <a:lumMod val="85000"/>
                <a:alpha val="50196"/>
              </a:schemeClr>
            </a:solidFill>
            <a:ln w="9525" cap="flat">
              <a:noFill/>
              <a:prstDash val="solid"/>
              <a:miter/>
            </a:ln>
          </p:spPr>
          <p:txBody>
            <a:bodyPr rtlCol="0" anchor="ctr"/>
            <a:lstStyle/>
            <a:p>
              <a:endParaRPr lang="en-AU" dirty="0"/>
            </a:p>
          </p:txBody>
        </p:sp>
        <p:sp>
          <p:nvSpPr>
            <p:cNvPr id="25" name="Freeform: Shape 24">
              <a:extLst>
                <a:ext uri="{FF2B5EF4-FFF2-40B4-BE49-F238E27FC236}">
                  <a16:creationId xmlns:a16="http://schemas.microsoft.com/office/drawing/2014/main" id="{9BAF9F86-6335-45AE-A240-D0B6EE862376}"/>
                </a:ext>
              </a:extLst>
            </p:cNvPr>
            <p:cNvSpPr/>
            <p:nvPr/>
          </p:nvSpPr>
          <p:spPr>
            <a:xfrm>
              <a:off x="8499252" y="2600705"/>
              <a:ext cx="2182939" cy="3388518"/>
            </a:xfrm>
            <a:custGeom>
              <a:avLst/>
              <a:gdLst>
                <a:gd name="connsiteX0" fmla="*/ 2182940 w 2182939"/>
                <a:gd name="connsiteY0" fmla="*/ 3388519 h 3388518"/>
                <a:gd name="connsiteX1" fmla="*/ 0 w 2182939"/>
                <a:gd name="connsiteY1" fmla="*/ 3388519 h 3388518"/>
                <a:gd name="connsiteX2" fmla="*/ 1601438 w 2182939"/>
                <a:gd name="connsiteY2" fmla="*/ 667 h 3388518"/>
                <a:gd name="connsiteX3" fmla="*/ 2182940 w 2182939"/>
                <a:gd name="connsiteY3" fmla="*/ 1230821 h 3388518"/>
                <a:gd name="connsiteX4" fmla="*/ 2182940 w 2182939"/>
                <a:gd name="connsiteY4" fmla="*/ 0 h 3388518"/>
                <a:gd name="connsiteX5" fmla="*/ 2182940 w 2182939"/>
                <a:gd name="connsiteY5" fmla="*/ 3388519 h 338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939" h="3388518">
                  <a:moveTo>
                    <a:pt x="2182940" y="3388519"/>
                  </a:moveTo>
                  <a:lnTo>
                    <a:pt x="0" y="3388519"/>
                  </a:lnTo>
                  <a:lnTo>
                    <a:pt x="1601438" y="667"/>
                  </a:lnTo>
                  <a:lnTo>
                    <a:pt x="2182940" y="1230821"/>
                  </a:lnTo>
                  <a:lnTo>
                    <a:pt x="2182940" y="0"/>
                  </a:lnTo>
                  <a:lnTo>
                    <a:pt x="2182940" y="3388519"/>
                  </a:lnTo>
                </a:path>
              </a:pathLst>
            </a:custGeom>
            <a:solidFill>
              <a:schemeClr val="accent1"/>
            </a:solidFill>
            <a:ln w="9525" cap="flat">
              <a:noFill/>
              <a:prstDash val="solid"/>
              <a:miter/>
            </a:ln>
          </p:spPr>
          <p:txBody>
            <a:bodyPr rtlCol="0" anchor="ctr"/>
            <a:lstStyle/>
            <a:p>
              <a:endParaRPr lang="en-AU" dirty="0"/>
            </a:p>
          </p:txBody>
        </p:sp>
        <p:sp>
          <p:nvSpPr>
            <p:cNvPr id="26" name="Freeform: Shape 25">
              <a:extLst>
                <a:ext uri="{FF2B5EF4-FFF2-40B4-BE49-F238E27FC236}">
                  <a16:creationId xmlns:a16="http://schemas.microsoft.com/office/drawing/2014/main" id="{ABF0E854-69C1-46DC-A156-22CB02EE3FA4}"/>
                </a:ext>
              </a:extLst>
            </p:cNvPr>
            <p:cNvSpPr/>
            <p:nvPr/>
          </p:nvSpPr>
          <p:spPr>
            <a:xfrm>
              <a:off x="10100691" y="2600705"/>
              <a:ext cx="581501" cy="1230820"/>
            </a:xfrm>
            <a:custGeom>
              <a:avLst/>
              <a:gdLst>
                <a:gd name="connsiteX0" fmla="*/ 581501 w 581501"/>
                <a:gd name="connsiteY0" fmla="*/ 1230821 h 1230820"/>
                <a:gd name="connsiteX1" fmla="*/ 0 w 581501"/>
                <a:gd name="connsiteY1" fmla="*/ 667 h 1230820"/>
                <a:gd name="connsiteX2" fmla="*/ 285 w 581501"/>
                <a:gd name="connsiteY2" fmla="*/ 0 h 1230820"/>
                <a:gd name="connsiteX3" fmla="*/ 581501 w 581501"/>
                <a:gd name="connsiteY3" fmla="*/ 0 h 1230820"/>
                <a:gd name="connsiteX4" fmla="*/ 581501 w 581501"/>
                <a:gd name="connsiteY4" fmla="*/ 1230821 h 123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01" h="1230820">
                  <a:moveTo>
                    <a:pt x="581501" y="1230821"/>
                  </a:moveTo>
                  <a:lnTo>
                    <a:pt x="0" y="667"/>
                  </a:lnTo>
                  <a:lnTo>
                    <a:pt x="285" y="0"/>
                  </a:lnTo>
                  <a:lnTo>
                    <a:pt x="581501" y="0"/>
                  </a:lnTo>
                  <a:lnTo>
                    <a:pt x="581501" y="1230821"/>
                  </a:lnTo>
                </a:path>
              </a:pathLst>
            </a:custGeom>
            <a:solidFill>
              <a:schemeClr val="accent3"/>
            </a:solidFill>
            <a:ln w="9525" cap="flat">
              <a:noFill/>
              <a:prstDash val="solid"/>
              <a:miter/>
            </a:ln>
          </p:spPr>
          <p:txBody>
            <a:bodyPr rtlCol="0" anchor="ctr"/>
            <a:lstStyle/>
            <a:p>
              <a:endParaRPr lang="en-AU" dirty="0"/>
            </a:p>
          </p:txBody>
        </p:sp>
        <p:sp>
          <p:nvSpPr>
            <p:cNvPr id="27" name="Freeform: Shape 26">
              <a:extLst>
                <a:ext uri="{FF2B5EF4-FFF2-40B4-BE49-F238E27FC236}">
                  <a16:creationId xmlns:a16="http://schemas.microsoft.com/office/drawing/2014/main" id="{2EAC6CC1-3715-4F76-A231-55D7381ECFDB}"/>
                </a:ext>
              </a:extLst>
            </p:cNvPr>
            <p:cNvSpPr/>
            <p:nvPr/>
          </p:nvSpPr>
          <p:spPr>
            <a:xfrm>
              <a:off x="1514475" y="4151756"/>
              <a:ext cx="9167717" cy="1850993"/>
            </a:xfrm>
            <a:custGeom>
              <a:avLst/>
              <a:gdLst>
                <a:gd name="connsiteX0" fmla="*/ 8415338 w 9167717"/>
                <a:gd name="connsiteY0" fmla="*/ 1590484 h 1850993"/>
                <a:gd name="connsiteX1" fmla="*/ 0 w 9167717"/>
                <a:gd name="connsiteY1" fmla="*/ 1590484 h 1850993"/>
                <a:gd name="connsiteX2" fmla="*/ 0 w 9167717"/>
                <a:gd name="connsiteY2" fmla="*/ 1850993 h 1850993"/>
                <a:gd name="connsiteX3" fmla="*/ 8292180 w 9167717"/>
                <a:gd name="connsiteY3" fmla="*/ 1850993 h 1850993"/>
                <a:gd name="connsiteX4" fmla="*/ 9162479 w 9167717"/>
                <a:gd name="connsiteY4" fmla="*/ 1850993 h 1850993"/>
                <a:gd name="connsiteX5" fmla="*/ 9167717 w 9167717"/>
                <a:gd name="connsiteY5" fmla="*/ 1850993 h 1850993"/>
                <a:gd name="connsiteX6" fmla="*/ 9167717 w 9167717"/>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717" h="1850993">
                  <a:moveTo>
                    <a:pt x="8415338" y="1590484"/>
                  </a:moveTo>
                  <a:lnTo>
                    <a:pt x="0" y="1590484"/>
                  </a:lnTo>
                  <a:lnTo>
                    <a:pt x="0" y="1850993"/>
                  </a:lnTo>
                  <a:lnTo>
                    <a:pt x="8292180" y="1850993"/>
                  </a:lnTo>
                  <a:lnTo>
                    <a:pt x="9162479" y="1850993"/>
                  </a:lnTo>
                  <a:lnTo>
                    <a:pt x="9167717" y="1850993"/>
                  </a:lnTo>
                  <a:lnTo>
                    <a:pt x="9167717" y="0"/>
                  </a:lnTo>
                  <a:close/>
                </a:path>
              </a:pathLst>
            </a:custGeom>
            <a:solidFill>
              <a:schemeClr val="tx1"/>
            </a:solidFill>
            <a:ln w="9525" cap="flat">
              <a:noFill/>
              <a:prstDash val="solid"/>
              <a:miter/>
            </a:ln>
          </p:spPr>
          <p:txBody>
            <a:bodyPr rtlCol="0" anchor="ctr"/>
            <a:lstStyle/>
            <a:p>
              <a:endParaRPr lang="en-AU" dirty="0"/>
            </a:p>
          </p:txBody>
        </p:sp>
      </p:grpSp>
      <p:sp>
        <p:nvSpPr>
          <p:cNvPr id="2" name="Title 1">
            <a:extLst>
              <a:ext uri="{FF2B5EF4-FFF2-40B4-BE49-F238E27FC236}">
                <a16:creationId xmlns:a16="http://schemas.microsoft.com/office/drawing/2014/main" id="{83415515-D108-4D4E-BF02-8148CBA06DA3}"/>
              </a:ext>
            </a:extLst>
          </p:cNvPr>
          <p:cNvSpPr>
            <a:spLocks noGrp="1"/>
          </p:cNvSpPr>
          <p:nvPr>
            <p:ph type="title" hasCustomPrompt="1"/>
          </p:nvPr>
        </p:nvSpPr>
        <p:spPr>
          <a:xfrm>
            <a:off x="704850" y="657225"/>
            <a:ext cx="9608074"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sp>
        <p:nvSpPr>
          <p:cNvPr id="12" name="Content Placeholder 2">
            <a:extLst>
              <a:ext uri="{FF2B5EF4-FFF2-40B4-BE49-F238E27FC236}">
                <a16:creationId xmlns:a16="http://schemas.microsoft.com/office/drawing/2014/main" id="{7BA5743C-1194-4E5A-83BC-F788204446E0}"/>
              </a:ext>
            </a:extLst>
          </p:cNvPr>
          <p:cNvSpPr>
            <a:spLocks noGrp="1"/>
          </p:cNvSpPr>
          <p:nvPr>
            <p:ph idx="1" hasCustomPrompt="1"/>
          </p:nvPr>
        </p:nvSpPr>
        <p:spPr>
          <a:xfrm>
            <a:off x="704850" y="2372899"/>
            <a:ext cx="9589220" cy="3804063"/>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372721186"/>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372899"/>
            <a:ext cx="5177476" cy="3804063"/>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
        <p:nvSpPr>
          <p:cNvPr id="7" name="Content Placeholder 2">
            <a:extLst>
              <a:ext uri="{FF2B5EF4-FFF2-40B4-BE49-F238E27FC236}">
                <a16:creationId xmlns:a16="http://schemas.microsoft.com/office/drawing/2014/main" id="{2A8C3F9D-414A-4713-817D-AEFBEB4FAFFE}"/>
              </a:ext>
            </a:extLst>
          </p:cNvPr>
          <p:cNvSpPr>
            <a:spLocks noGrp="1"/>
          </p:cNvSpPr>
          <p:nvPr>
            <p:ph idx="13" hasCustomPrompt="1"/>
          </p:nvPr>
        </p:nvSpPr>
        <p:spPr>
          <a:xfrm>
            <a:off x="6041992" y="2372899"/>
            <a:ext cx="5177476" cy="3804063"/>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1398780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icture)">
    <p:spTree>
      <p:nvGrpSpPr>
        <p:cNvPr id="1" name=""/>
        <p:cNvGrpSpPr/>
        <p:nvPr/>
      </p:nvGrpSpPr>
      <p:grpSpPr>
        <a:xfrm>
          <a:off x="0" y="0"/>
          <a:ext cx="0" cy="0"/>
          <a:chOff x="0" y="0"/>
          <a:chExt cx="0" cy="0"/>
        </a:xfrm>
      </p:grpSpPr>
      <p:sp>
        <p:nvSpPr>
          <p:cNvPr id="23" name="Picture Placeholder 40">
            <a:extLst>
              <a:ext uri="{FF2B5EF4-FFF2-40B4-BE49-F238E27FC236}">
                <a16:creationId xmlns:a16="http://schemas.microsoft.com/office/drawing/2014/main" id="{7D3B0838-6E18-4146-840D-E4B09EA4D19F}"/>
              </a:ext>
            </a:extLst>
          </p:cNvPr>
          <p:cNvSpPr>
            <a:spLocks noGrp="1"/>
          </p:cNvSpPr>
          <p:nvPr>
            <p:ph type="pic" sz="quarter" idx="13" hasCustomPrompt="1"/>
          </p:nvPr>
        </p:nvSpPr>
        <p:spPr>
          <a:xfrm>
            <a:off x="8111318" y="866"/>
            <a:ext cx="4077026" cy="6528192"/>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6" fmla="*/ 587054 w 4608426"/>
              <a:gd name="connsiteY6"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587054 w 4608426"/>
              <a:gd name="connsiteY5"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808768 w 4608426"/>
              <a:gd name="connsiteY3" fmla="*/ 6858000 h 6858000"/>
              <a:gd name="connsiteX4" fmla="*/ 0 w 4608426"/>
              <a:gd name="connsiteY4" fmla="*/ 2512304 h 6858000"/>
              <a:gd name="connsiteX5" fmla="*/ 587054 w 4608426"/>
              <a:gd name="connsiteY5" fmla="*/ 0 h 6858000"/>
              <a:gd name="connsiteX0" fmla="*/ 40006 w 4061378"/>
              <a:gd name="connsiteY0" fmla="*/ 0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40006 w 4061378"/>
              <a:gd name="connsiteY5" fmla="*/ 0 h 6858000"/>
              <a:gd name="connsiteX0" fmla="*/ 2279 w 4061378"/>
              <a:gd name="connsiteY0" fmla="*/ 9432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2279 w 4061378"/>
              <a:gd name="connsiteY5" fmla="*/ 9432 h 6858000"/>
              <a:gd name="connsiteX0" fmla="*/ 2279 w 4061378"/>
              <a:gd name="connsiteY0" fmla="*/ 9432 h 6858000"/>
              <a:gd name="connsiteX1" fmla="*/ 4061378 w 4061378"/>
              <a:gd name="connsiteY1" fmla="*/ 0 h 6858000"/>
              <a:gd name="connsiteX2" fmla="*/ 4061378 w 4061378"/>
              <a:gd name="connsiteY2" fmla="*/ 6858000 h 6858000"/>
              <a:gd name="connsiteX3" fmla="*/ 2106856 w 4061378"/>
              <a:gd name="connsiteY3" fmla="*/ 6536360 h 6858000"/>
              <a:gd name="connsiteX4" fmla="*/ 0 w 4061378"/>
              <a:gd name="connsiteY4" fmla="*/ 2116165 h 6858000"/>
              <a:gd name="connsiteX5" fmla="*/ 2279 w 4061378"/>
              <a:gd name="connsiteY5" fmla="*/ 9432 h 6858000"/>
              <a:gd name="connsiteX0" fmla="*/ 2279 w 4061378"/>
              <a:gd name="connsiteY0" fmla="*/ 9432 h 6536360"/>
              <a:gd name="connsiteX1" fmla="*/ 4061378 w 4061378"/>
              <a:gd name="connsiteY1" fmla="*/ 0 h 6536360"/>
              <a:gd name="connsiteX2" fmla="*/ 3077395 w 4061378"/>
              <a:gd name="connsiteY2" fmla="*/ 6529211 h 6536360"/>
              <a:gd name="connsiteX3" fmla="*/ 2106856 w 4061378"/>
              <a:gd name="connsiteY3" fmla="*/ 6536360 h 6536360"/>
              <a:gd name="connsiteX4" fmla="*/ 0 w 4061378"/>
              <a:gd name="connsiteY4" fmla="*/ 2116165 h 6536360"/>
              <a:gd name="connsiteX5" fmla="*/ 2279 w 4061378"/>
              <a:gd name="connsiteY5" fmla="*/ 9432 h 6536360"/>
              <a:gd name="connsiteX0" fmla="*/ 2279 w 4061378"/>
              <a:gd name="connsiteY0" fmla="*/ 9432 h 6533978"/>
              <a:gd name="connsiteX1" fmla="*/ 4061378 w 4061378"/>
              <a:gd name="connsiteY1" fmla="*/ 0 h 6533978"/>
              <a:gd name="connsiteX2" fmla="*/ 3077395 w 4061378"/>
              <a:gd name="connsiteY2" fmla="*/ 6529211 h 6533978"/>
              <a:gd name="connsiteX3" fmla="*/ 2106856 w 4061378"/>
              <a:gd name="connsiteY3" fmla="*/ 6533978 h 6533978"/>
              <a:gd name="connsiteX4" fmla="*/ 0 w 4061378"/>
              <a:gd name="connsiteY4" fmla="*/ 2116165 h 6533978"/>
              <a:gd name="connsiteX5" fmla="*/ 2279 w 4061378"/>
              <a:gd name="connsiteY5" fmla="*/ 9432 h 6533978"/>
              <a:gd name="connsiteX0" fmla="*/ 2279 w 4061378"/>
              <a:gd name="connsiteY0" fmla="*/ 9432 h 6533978"/>
              <a:gd name="connsiteX1" fmla="*/ 4061378 w 4061378"/>
              <a:gd name="connsiteY1" fmla="*/ 0 h 6533978"/>
              <a:gd name="connsiteX2" fmla="*/ 3079778 w 4061378"/>
              <a:gd name="connsiteY2" fmla="*/ 6531594 h 6533978"/>
              <a:gd name="connsiteX3" fmla="*/ 2106856 w 4061378"/>
              <a:gd name="connsiteY3" fmla="*/ 6533978 h 6533978"/>
              <a:gd name="connsiteX4" fmla="*/ 0 w 4061378"/>
              <a:gd name="connsiteY4" fmla="*/ 2116165 h 6533978"/>
              <a:gd name="connsiteX5" fmla="*/ 2279 w 4061378"/>
              <a:gd name="connsiteY5" fmla="*/ 9432 h 6533978"/>
              <a:gd name="connsiteX0" fmla="*/ 2279 w 4061378"/>
              <a:gd name="connsiteY0" fmla="*/ 9432 h 6533978"/>
              <a:gd name="connsiteX1" fmla="*/ 4061378 w 4061378"/>
              <a:gd name="connsiteY1" fmla="*/ 0 h 6533978"/>
              <a:gd name="connsiteX2" fmla="*/ 3461032 w 4061378"/>
              <a:gd name="connsiteY2" fmla="*/ 3980240 h 6533978"/>
              <a:gd name="connsiteX3" fmla="*/ 3079778 w 4061378"/>
              <a:gd name="connsiteY3" fmla="*/ 6531594 h 6533978"/>
              <a:gd name="connsiteX4" fmla="*/ 2106856 w 4061378"/>
              <a:gd name="connsiteY4" fmla="*/ 6533978 h 6533978"/>
              <a:gd name="connsiteX5" fmla="*/ 0 w 4061378"/>
              <a:gd name="connsiteY5" fmla="*/ 2116165 h 6533978"/>
              <a:gd name="connsiteX6" fmla="*/ 2279 w 4061378"/>
              <a:gd name="connsiteY6" fmla="*/ 9432 h 6533978"/>
              <a:gd name="connsiteX0" fmla="*/ 2279 w 4075725"/>
              <a:gd name="connsiteY0" fmla="*/ 9432 h 6533978"/>
              <a:gd name="connsiteX1" fmla="*/ 4061378 w 4075725"/>
              <a:gd name="connsiteY1" fmla="*/ 0 h 6533978"/>
              <a:gd name="connsiteX2" fmla="*/ 4075725 w 4075725"/>
              <a:gd name="connsiteY2" fmla="*/ 4418625 h 6533978"/>
              <a:gd name="connsiteX3" fmla="*/ 3079778 w 4075725"/>
              <a:gd name="connsiteY3" fmla="*/ 6531594 h 6533978"/>
              <a:gd name="connsiteX4" fmla="*/ 2106856 w 4075725"/>
              <a:gd name="connsiteY4" fmla="*/ 6533978 h 6533978"/>
              <a:gd name="connsiteX5" fmla="*/ 0 w 4075725"/>
              <a:gd name="connsiteY5" fmla="*/ 2116165 h 6533978"/>
              <a:gd name="connsiteX6" fmla="*/ 2279 w 4075725"/>
              <a:gd name="connsiteY6" fmla="*/ 9432 h 6533978"/>
              <a:gd name="connsiteX0" fmla="*/ 2279 w 4079213"/>
              <a:gd name="connsiteY0" fmla="*/ 7050 h 6531596"/>
              <a:gd name="connsiteX1" fmla="*/ 4078056 w 4079213"/>
              <a:gd name="connsiteY1" fmla="*/ 0 h 6531596"/>
              <a:gd name="connsiteX2" fmla="*/ 4075725 w 4079213"/>
              <a:gd name="connsiteY2" fmla="*/ 4416243 h 6531596"/>
              <a:gd name="connsiteX3" fmla="*/ 3079778 w 4079213"/>
              <a:gd name="connsiteY3" fmla="*/ 6529212 h 6531596"/>
              <a:gd name="connsiteX4" fmla="*/ 2106856 w 4079213"/>
              <a:gd name="connsiteY4" fmla="*/ 6531596 h 6531596"/>
              <a:gd name="connsiteX5" fmla="*/ 0 w 4079213"/>
              <a:gd name="connsiteY5" fmla="*/ 2113783 h 6531596"/>
              <a:gd name="connsiteX6" fmla="*/ 2279 w 4079213"/>
              <a:gd name="connsiteY6" fmla="*/ 7050 h 6531596"/>
              <a:gd name="connsiteX0" fmla="*/ 2279 w 4079213"/>
              <a:gd name="connsiteY0" fmla="*/ 0 h 6531694"/>
              <a:gd name="connsiteX1" fmla="*/ 4078056 w 4079213"/>
              <a:gd name="connsiteY1" fmla="*/ 98 h 6531694"/>
              <a:gd name="connsiteX2" fmla="*/ 4075725 w 4079213"/>
              <a:gd name="connsiteY2" fmla="*/ 4416341 h 6531694"/>
              <a:gd name="connsiteX3" fmla="*/ 3079778 w 4079213"/>
              <a:gd name="connsiteY3" fmla="*/ 6529310 h 6531694"/>
              <a:gd name="connsiteX4" fmla="*/ 2106856 w 4079213"/>
              <a:gd name="connsiteY4" fmla="*/ 6531694 h 6531694"/>
              <a:gd name="connsiteX5" fmla="*/ 0 w 4079213"/>
              <a:gd name="connsiteY5" fmla="*/ 2113881 h 6531694"/>
              <a:gd name="connsiteX6" fmla="*/ 2279 w 4079213"/>
              <a:gd name="connsiteY6" fmla="*/ 0 h 653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213" h="6531694">
                <a:moveTo>
                  <a:pt x="2279" y="0"/>
                </a:moveTo>
                <a:lnTo>
                  <a:pt x="4078056" y="98"/>
                </a:lnTo>
                <a:cubicBezTo>
                  <a:pt x="4082838" y="1472973"/>
                  <a:pt x="4070943" y="2943466"/>
                  <a:pt x="4075725" y="4416341"/>
                </a:cubicBezTo>
                <a:lnTo>
                  <a:pt x="3079778" y="6529310"/>
                </a:lnTo>
                <a:lnTo>
                  <a:pt x="2106856" y="6531694"/>
                </a:lnTo>
                <a:lnTo>
                  <a:pt x="0" y="2113881"/>
                </a:lnTo>
                <a:cubicBezTo>
                  <a:pt x="760" y="1411637"/>
                  <a:pt x="1519" y="702244"/>
                  <a:pt x="2279" y="0"/>
                </a:cubicBezTo>
                <a:close/>
              </a:path>
            </a:pathLst>
          </a:custGeom>
          <a:solidFill>
            <a:schemeClr val="bg1">
              <a:lumMod val="85000"/>
              <a:alpha val="50196"/>
            </a:schemeClr>
          </a:solidFill>
        </p:spPr>
        <p:txBody>
          <a:bodyPr wrap="square" anchor="ctr" anchorCtr="0">
            <a:noAutofit/>
          </a:bodyPr>
          <a:lstStyle>
            <a:lvl1pPr marL="0" indent="0" algn="r">
              <a:buNone/>
              <a:defRPr/>
            </a:lvl1pPr>
          </a:lstStyle>
          <a:p>
            <a:r>
              <a:rPr lang="en-AU" dirty="0"/>
              <a:t>Add a picture</a:t>
            </a:r>
          </a:p>
        </p:txBody>
      </p:sp>
      <p:sp>
        <p:nvSpPr>
          <p:cNvPr id="21" name="Freeform: Shape 20">
            <a:extLst>
              <a:ext uri="{FF2B5EF4-FFF2-40B4-BE49-F238E27FC236}">
                <a16:creationId xmlns:a16="http://schemas.microsoft.com/office/drawing/2014/main" id="{8E0F9270-E708-4A54-AF78-41C6D9F4E253}"/>
              </a:ext>
            </a:extLst>
          </p:cNvPr>
          <p:cNvSpPr/>
          <p:nvPr/>
        </p:nvSpPr>
        <p:spPr>
          <a:xfrm>
            <a:off x="-2817" y="4409749"/>
            <a:ext cx="12194056" cy="2463429"/>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24" name="Straight Connector 23">
            <a:extLst>
              <a:ext uri="{FF2B5EF4-FFF2-40B4-BE49-F238E27FC236}">
                <a16:creationId xmlns:a16="http://schemas.microsoft.com/office/drawing/2014/main" id="{92793EC5-898C-41D3-8049-ADEF3D5FBD59}"/>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AE57E77-D123-439C-B30A-50F536EB987C}"/>
              </a:ext>
            </a:extLst>
          </p:cNvPr>
          <p:cNvSpPr>
            <a:spLocks noGrp="1"/>
          </p:cNvSpPr>
          <p:nvPr>
            <p:ph type="title" hasCustomPrompt="1"/>
          </p:nvPr>
        </p:nvSpPr>
        <p:spPr>
          <a:xfrm>
            <a:off x="704850" y="657225"/>
            <a:ext cx="73914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3" name="Content Placeholder 2">
            <a:extLst>
              <a:ext uri="{FF2B5EF4-FFF2-40B4-BE49-F238E27FC236}">
                <a16:creationId xmlns:a16="http://schemas.microsoft.com/office/drawing/2014/main" id="{61CD36B5-F5ED-49CC-B3D4-049B720F717D}"/>
              </a:ext>
            </a:extLst>
          </p:cNvPr>
          <p:cNvSpPr>
            <a:spLocks noGrp="1"/>
          </p:cNvSpPr>
          <p:nvPr>
            <p:ph idx="1" hasCustomPrompt="1"/>
          </p:nvPr>
        </p:nvSpPr>
        <p:spPr>
          <a:xfrm>
            <a:off x="704850" y="2372899"/>
            <a:ext cx="8667750" cy="3804063"/>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1928117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claimer">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userDrawn="1"/>
        </p:nvGrpSpPr>
        <p:grpSpPr>
          <a:xfrm>
            <a:off x="-9426" y="-526"/>
            <a:ext cx="12232735"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sz="1500" dirty="0"/>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sz="1500" dirty="0"/>
            </a:p>
          </p:txBody>
        </p:sp>
      </p:gr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0D3905-A0A0-4F25-9265-A5E96714FF61}"/>
              </a:ext>
            </a:extLst>
          </p:cNvPr>
          <p:cNvSpPr txBox="1"/>
          <p:nvPr userDrawn="1"/>
        </p:nvSpPr>
        <p:spPr>
          <a:xfrm>
            <a:off x="619909" y="3732364"/>
            <a:ext cx="8033896" cy="2631490"/>
          </a:xfrm>
          <a:prstGeom prst="rect">
            <a:avLst/>
          </a:prstGeom>
          <a:noFill/>
        </p:spPr>
        <p:txBody>
          <a:bodyPr wrap="square" rtlCol="0">
            <a:spAutoFit/>
          </a:bodyPr>
          <a:lstStyle/>
          <a:p>
            <a:pPr lvl="0"/>
            <a:r>
              <a:rPr lang="en-AU" sz="1500" dirty="0">
                <a:solidFill>
                  <a:schemeClr val="bg1"/>
                </a:solidFill>
              </a:rPr>
              <a:t>© State of Victoria 2021</a:t>
            </a:r>
          </a:p>
          <a:p>
            <a:pPr lvl="0"/>
            <a:r>
              <a:rPr lang="en-AU" sz="1500" dirty="0">
                <a:solidFill>
                  <a:schemeClr val="bg1"/>
                </a:solidFill>
              </a:rPr>
              <a:t> </a:t>
            </a:r>
          </a:p>
          <a:p>
            <a:pPr lvl="0"/>
            <a:endParaRPr lang="en-AU" sz="1500" dirty="0">
              <a:solidFill>
                <a:schemeClr val="bg1"/>
              </a:solidFill>
            </a:endParaRPr>
          </a:p>
          <a:p>
            <a:pPr lvl="0"/>
            <a:endParaRPr lang="en-AU" sz="1500" dirty="0">
              <a:solidFill>
                <a:schemeClr val="bg1"/>
              </a:solidFill>
            </a:endParaRPr>
          </a:p>
          <a:p>
            <a:pPr lvl="0"/>
            <a:r>
              <a:rPr lang="en-AU" sz="1500" dirty="0">
                <a:solidFill>
                  <a:schemeClr val="bg1"/>
                </a:solidFill>
              </a:rPr>
              <a:t>You are free to re-use this work under a Creative Commons Attribution 4.0 licence, provided you credit the State of Victoria (Department of Treasury and Finance) </a:t>
            </a:r>
            <a:br>
              <a:rPr lang="en-AU" sz="1500" dirty="0">
                <a:solidFill>
                  <a:schemeClr val="bg1"/>
                </a:solidFill>
              </a:rPr>
            </a:br>
            <a:r>
              <a:rPr lang="en-AU" sz="1500" dirty="0">
                <a:solidFill>
                  <a:schemeClr val="bg1"/>
                </a:solidFill>
              </a:rPr>
              <a:t>as author, indicate if changes were made and comply with the other licence terms. The licence does not apply to any branding, including Government logos.</a:t>
            </a:r>
          </a:p>
          <a:p>
            <a:pPr lvl="0"/>
            <a:r>
              <a:rPr lang="en-AU" sz="1500" dirty="0">
                <a:solidFill>
                  <a:schemeClr val="bg1"/>
                </a:solidFill>
              </a:rPr>
              <a:t> </a:t>
            </a:r>
          </a:p>
          <a:p>
            <a:pPr lvl="0"/>
            <a:r>
              <a:rPr lang="en-AU" sz="1500" dirty="0">
                <a:solidFill>
                  <a:schemeClr val="bg1"/>
                </a:solidFill>
              </a:rPr>
              <a:t>Copyright queries may be directed to IPpolicy@dtf.vic.gov.au</a:t>
            </a:r>
          </a:p>
          <a:p>
            <a:endParaRPr lang="en-AU" sz="1500" dirty="0">
              <a:solidFill>
                <a:schemeClr val="bg1"/>
              </a:solidFill>
            </a:endParaRPr>
          </a:p>
        </p:txBody>
      </p: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dirty="0">
                <a:solidFill>
                  <a:schemeClr val="bg1"/>
                </a:solidFill>
                <a:latin typeface="+mj-lt"/>
              </a:rPr>
              <a:t>dtf.vic.gov.au</a:t>
            </a:r>
          </a:p>
        </p:txBody>
      </p:sp>
      <p:pic>
        <p:nvPicPr>
          <p:cNvPr id="5" name="Picture 4" descr="A drawing of a face&#10;&#10;Description automatically generated">
            <a:extLst>
              <a:ext uri="{FF2B5EF4-FFF2-40B4-BE49-F238E27FC236}">
                <a16:creationId xmlns:a16="http://schemas.microsoft.com/office/drawing/2014/main" id="{3C1245B0-ED0E-480E-9D8D-8E3F07DB2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4134500"/>
            <a:ext cx="1314450" cy="459895"/>
          </a:xfrm>
          <a:prstGeom prst="rect">
            <a:avLst/>
          </a:prstGeom>
        </p:spPr>
      </p:pic>
    </p:spTree>
    <p:extLst>
      <p:ext uri="{BB962C8B-B14F-4D97-AF65-F5344CB8AC3E}">
        <p14:creationId xmlns:p14="http://schemas.microsoft.com/office/powerpoint/2010/main" val="3156637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6874D38-DBA6-43F8-9733-B37B6B159FBA}"/>
              </a:ext>
            </a:extLst>
          </p:cNvPr>
          <p:cNvGrpSpPr/>
          <p:nvPr userDrawn="1"/>
        </p:nvGrpSpPr>
        <p:grpSpPr>
          <a:xfrm>
            <a:off x="0" y="-4136"/>
            <a:ext cx="12191202" cy="6867016"/>
            <a:chOff x="0" y="-4136"/>
            <a:chExt cx="12191202" cy="6867016"/>
          </a:xfrm>
        </p:grpSpPr>
        <p:pic>
          <p:nvPicPr>
            <p:cNvPr id="23" name="Graphic 22">
              <a:extLst>
                <a:ext uri="{FF2B5EF4-FFF2-40B4-BE49-F238E27FC236}">
                  <a16:creationId xmlns:a16="http://schemas.microsoft.com/office/drawing/2014/main" id="{B6194598-5CAF-4BE1-91F1-9CA866B22B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83574" y="-4136"/>
              <a:ext cx="4607628" cy="6867016"/>
            </a:xfrm>
            <a:prstGeom prst="rect">
              <a:avLst/>
            </a:prstGeom>
          </p:spPr>
        </p:pic>
        <p:grpSp>
          <p:nvGrpSpPr>
            <p:cNvPr id="15" name="Graphic 13">
              <a:extLst>
                <a:ext uri="{FF2B5EF4-FFF2-40B4-BE49-F238E27FC236}">
                  <a16:creationId xmlns:a16="http://schemas.microsoft.com/office/drawing/2014/main" id="{BE037D89-3333-4CE4-8230-C343DA0CDD9B}"/>
                </a:ext>
              </a:extLst>
            </p:cNvPr>
            <p:cNvGrpSpPr/>
            <p:nvPr/>
          </p:nvGrpSpPr>
          <p:grpSpPr>
            <a:xfrm>
              <a:off x="0" y="-4136"/>
              <a:ext cx="9672701" cy="6867016"/>
              <a:chOff x="0" y="0"/>
              <a:chExt cx="9672701" cy="6867016"/>
            </a:xfrm>
          </p:grpSpPr>
          <p:sp>
            <p:nvSpPr>
              <p:cNvPr id="17" name="Freeform: Shape 16">
                <a:extLst>
                  <a:ext uri="{FF2B5EF4-FFF2-40B4-BE49-F238E27FC236}">
                    <a16:creationId xmlns:a16="http://schemas.microsoft.com/office/drawing/2014/main" id="{D57A52D7-C745-4577-8BEC-428A901D8EF5}"/>
                  </a:ext>
                </a:extLst>
              </p:cNvPr>
              <p:cNvSpPr/>
              <p:nvPr/>
            </p:nvSpPr>
            <p:spPr>
              <a:xfrm>
                <a:off x="0" y="0"/>
                <a:ext cx="8742044" cy="3599941"/>
              </a:xfrm>
              <a:custGeom>
                <a:avLst/>
                <a:gdLst>
                  <a:gd name="connsiteX0" fmla="*/ 0 w 8742044"/>
                  <a:gd name="connsiteY0" fmla="*/ 3599942 h 3599941"/>
                  <a:gd name="connsiteX1" fmla="*/ 7040245 w 8742044"/>
                  <a:gd name="connsiteY1" fmla="*/ 3599942 h 3599941"/>
                  <a:gd name="connsiteX2" fmla="*/ 8742045 w 8742044"/>
                  <a:gd name="connsiteY2" fmla="*/ 0 h 3599941"/>
                  <a:gd name="connsiteX3" fmla="*/ 0 w 8742044"/>
                  <a:gd name="connsiteY3" fmla="*/ 0 h 3599941"/>
                  <a:gd name="connsiteX4" fmla="*/ 0 w 8742044"/>
                  <a:gd name="connsiteY4" fmla="*/ 3599942 h 359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044" h="3599941">
                    <a:moveTo>
                      <a:pt x="0" y="3599942"/>
                    </a:moveTo>
                    <a:lnTo>
                      <a:pt x="7040245" y="3599942"/>
                    </a:lnTo>
                    <a:lnTo>
                      <a:pt x="8742045" y="0"/>
                    </a:lnTo>
                    <a:lnTo>
                      <a:pt x="0" y="0"/>
                    </a:lnTo>
                    <a:lnTo>
                      <a:pt x="0" y="3599942"/>
                    </a:lnTo>
                  </a:path>
                </a:pathLst>
              </a:custGeom>
              <a:solidFill>
                <a:schemeClr val="tx1"/>
              </a:solidFill>
              <a:ln w="12700" cap="flat">
                <a:noFill/>
                <a:prstDash val="solid"/>
                <a:miter/>
              </a:ln>
            </p:spPr>
            <p:txBody>
              <a:bodyPr lIns="90000" tIns="0" bIns="0" rtlCol="0" anchor="t" anchorCtr="0"/>
              <a:lstStyle/>
              <a:p>
                <a:endParaRPr lang="en-AU"/>
              </a:p>
            </p:txBody>
          </p:sp>
          <p:sp>
            <p:nvSpPr>
              <p:cNvPr id="18" name="Freeform: Shape 17">
                <a:extLst>
                  <a:ext uri="{FF2B5EF4-FFF2-40B4-BE49-F238E27FC236}">
                    <a16:creationId xmlns:a16="http://schemas.microsoft.com/office/drawing/2014/main" id="{72E88E30-3F66-46B0-904A-A5930D02B33E}"/>
                  </a:ext>
                </a:extLst>
              </p:cNvPr>
              <p:cNvSpPr/>
              <p:nvPr/>
            </p:nvSpPr>
            <p:spPr>
              <a:xfrm>
                <a:off x="0" y="1673986"/>
                <a:ext cx="9672701" cy="5193030"/>
              </a:xfrm>
              <a:custGeom>
                <a:avLst/>
                <a:gdLst>
                  <a:gd name="connsiteX0" fmla="*/ 9672701 w 9672701"/>
                  <a:gd name="connsiteY0" fmla="*/ 5193031 h 5193030"/>
                  <a:gd name="connsiteX1" fmla="*/ 0 w 9672701"/>
                  <a:gd name="connsiteY1" fmla="*/ 5193031 h 5193030"/>
                  <a:gd name="connsiteX2" fmla="*/ 0 w 9672701"/>
                  <a:gd name="connsiteY2" fmla="*/ 0 h 5193030"/>
                  <a:gd name="connsiteX3" fmla="*/ 0 w 9672701"/>
                  <a:gd name="connsiteY3" fmla="*/ 1925955 h 5193030"/>
                  <a:gd name="connsiteX4" fmla="*/ 7040245 w 9672701"/>
                  <a:gd name="connsiteY4" fmla="*/ 1925955 h 5193030"/>
                  <a:gd name="connsiteX5" fmla="*/ 7584313 w 9672701"/>
                  <a:gd name="connsiteY5" fmla="*/ 775081 h 5193030"/>
                  <a:gd name="connsiteX6" fmla="*/ 9672701 w 9672701"/>
                  <a:gd name="connsiteY6" fmla="*/ 5193031 h 51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701" h="5193030">
                    <a:moveTo>
                      <a:pt x="9672701" y="5193031"/>
                    </a:moveTo>
                    <a:lnTo>
                      <a:pt x="0" y="5193031"/>
                    </a:lnTo>
                    <a:lnTo>
                      <a:pt x="0" y="0"/>
                    </a:lnTo>
                    <a:lnTo>
                      <a:pt x="0" y="1925955"/>
                    </a:lnTo>
                    <a:lnTo>
                      <a:pt x="7040245" y="1925955"/>
                    </a:lnTo>
                    <a:lnTo>
                      <a:pt x="7584313" y="775081"/>
                    </a:lnTo>
                    <a:lnTo>
                      <a:pt x="9672701" y="5193031"/>
                    </a:lnTo>
                  </a:path>
                </a:pathLst>
              </a:custGeom>
              <a:solidFill>
                <a:schemeClr val="accent2"/>
              </a:solidFill>
              <a:ln w="12700" cap="flat">
                <a:noFill/>
                <a:prstDash val="solid"/>
                <a:miter/>
              </a:ln>
            </p:spPr>
            <p:txBody>
              <a:bodyPr lIns="90000" tIns="0" bIns="0" rtlCol="0" anchor="t" anchorCtr="0"/>
              <a:lstStyle/>
              <a:p>
                <a:endParaRPr lang="en-AU"/>
              </a:p>
            </p:txBody>
          </p:sp>
          <p:sp>
            <p:nvSpPr>
              <p:cNvPr id="19" name="Freeform: Shape 18">
                <a:extLst>
                  <a:ext uri="{FF2B5EF4-FFF2-40B4-BE49-F238E27FC236}">
                    <a16:creationId xmlns:a16="http://schemas.microsoft.com/office/drawing/2014/main" id="{CF7AEDA5-D9FF-482C-8946-D863A452C7B5}"/>
                  </a:ext>
                </a:extLst>
              </p:cNvPr>
              <p:cNvSpPr/>
              <p:nvPr/>
            </p:nvSpPr>
            <p:spPr>
              <a:xfrm>
                <a:off x="0" y="1673986"/>
                <a:ext cx="7584313" cy="1925954"/>
              </a:xfrm>
              <a:custGeom>
                <a:avLst/>
                <a:gdLst>
                  <a:gd name="connsiteX0" fmla="*/ 7040245 w 7584313"/>
                  <a:gd name="connsiteY0" fmla="*/ 1925955 h 1925954"/>
                  <a:gd name="connsiteX1" fmla="*/ 0 w 7584313"/>
                  <a:gd name="connsiteY1" fmla="*/ 1925955 h 1925954"/>
                  <a:gd name="connsiteX2" fmla="*/ 0 w 7584313"/>
                  <a:gd name="connsiteY2" fmla="*/ 0 h 1925954"/>
                  <a:gd name="connsiteX3" fmla="*/ 7218045 w 7584313"/>
                  <a:gd name="connsiteY3" fmla="*/ 0 h 1925954"/>
                  <a:gd name="connsiteX4" fmla="*/ 7584313 w 7584313"/>
                  <a:gd name="connsiteY4" fmla="*/ 775081 h 1925954"/>
                  <a:gd name="connsiteX5" fmla="*/ 7040245 w 7584313"/>
                  <a:gd name="connsiteY5" fmla="*/ 1925955 h 192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313" h="1925954">
                    <a:moveTo>
                      <a:pt x="7040245" y="1925955"/>
                    </a:moveTo>
                    <a:lnTo>
                      <a:pt x="0" y="1925955"/>
                    </a:lnTo>
                    <a:lnTo>
                      <a:pt x="0" y="0"/>
                    </a:lnTo>
                    <a:lnTo>
                      <a:pt x="7218045" y="0"/>
                    </a:lnTo>
                    <a:lnTo>
                      <a:pt x="7584313" y="775081"/>
                    </a:lnTo>
                    <a:lnTo>
                      <a:pt x="7040245" y="1925955"/>
                    </a:lnTo>
                  </a:path>
                </a:pathLst>
              </a:custGeom>
              <a:solidFill>
                <a:srgbClr val="4F5561"/>
              </a:solidFill>
              <a:ln w="12700" cap="flat">
                <a:noFill/>
                <a:prstDash val="solid"/>
                <a:miter/>
              </a:ln>
            </p:spPr>
            <p:txBody>
              <a:bodyPr lIns="90000" tIns="0" bIns="0" rtlCol="0" anchor="t" anchorCtr="0"/>
              <a:lstStyle/>
              <a:p>
                <a:endParaRPr lang="en-AU"/>
              </a:p>
            </p:txBody>
          </p:sp>
          <p:sp>
            <p:nvSpPr>
              <p:cNvPr id="20" name="Freeform: Shape 19">
                <a:extLst>
                  <a:ext uri="{FF2B5EF4-FFF2-40B4-BE49-F238E27FC236}">
                    <a16:creationId xmlns:a16="http://schemas.microsoft.com/office/drawing/2014/main" id="{673BB894-AFB6-4D6E-95F9-DF236DFFC520}"/>
                  </a:ext>
                </a:extLst>
              </p:cNvPr>
              <p:cNvSpPr/>
              <p:nvPr/>
            </p:nvSpPr>
            <p:spPr>
              <a:xfrm>
                <a:off x="0" y="819022"/>
                <a:ext cx="7584567" cy="5517006"/>
              </a:xfrm>
              <a:custGeom>
                <a:avLst/>
                <a:gdLst>
                  <a:gd name="connsiteX0" fmla="*/ 7584568 w 7584567"/>
                  <a:gd name="connsiteY0" fmla="*/ 5517007 h 5517006"/>
                  <a:gd name="connsiteX1" fmla="*/ 7584568 w 7584567"/>
                  <a:gd name="connsiteY1" fmla="*/ 0 h 5517006"/>
                  <a:gd name="connsiteX2" fmla="*/ 0 w 7584567"/>
                  <a:gd name="connsiteY2" fmla="*/ 0 h 5517006"/>
                  <a:gd name="connsiteX3" fmla="*/ 0 w 7584567"/>
                  <a:gd name="connsiteY3" fmla="*/ 3030728 h 5517006"/>
                  <a:gd name="connsiteX4" fmla="*/ 1175258 w 7584567"/>
                  <a:gd name="connsiteY4" fmla="*/ 5517007 h 5517006"/>
                  <a:gd name="connsiteX5" fmla="*/ 7584568 w 7584567"/>
                  <a:gd name="connsiteY5" fmla="*/ 5517007 h 551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567" h="5517006">
                    <a:moveTo>
                      <a:pt x="7584568" y="5517007"/>
                    </a:moveTo>
                    <a:lnTo>
                      <a:pt x="7584568" y="0"/>
                    </a:lnTo>
                    <a:lnTo>
                      <a:pt x="0" y="0"/>
                    </a:lnTo>
                    <a:lnTo>
                      <a:pt x="0" y="3030728"/>
                    </a:lnTo>
                    <a:lnTo>
                      <a:pt x="1175258" y="5517007"/>
                    </a:lnTo>
                    <a:lnTo>
                      <a:pt x="7584568" y="5517007"/>
                    </a:lnTo>
                    <a:close/>
                  </a:path>
                </a:pathLst>
              </a:custGeom>
              <a:solidFill>
                <a:schemeClr val="bg1"/>
              </a:solidFill>
              <a:ln w="12700" cap="flat">
                <a:noFill/>
                <a:prstDash val="solid"/>
                <a:miter/>
              </a:ln>
            </p:spPr>
            <p:txBody>
              <a:bodyPr lIns="90000" tIns="0" bIns="0" rtlCol="0" anchor="t" anchorCtr="0"/>
              <a:lstStyle/>
              <a:p>
                <a:endParaRPr lang="en-AU"/>
              </a:p>
            </p:txBody>
          </p:sp>
        </p:grpSp>
      </p:grpSp>
      <p:sp>
        <p:nvSpPr>
          <p:cNvPr id="2" name="Title 1">
            <a:extLst>
              <a:ext uri="{FF2B5EF4-FFF2-40B4-BE49-F238E27FC236}">
                <a16:creationId xmlns:a16="http://schemas.microsoft.com/office/drawing/2014/main" id="{6270A466-1F91-4B26-A807-CCFAAB29578E}"/>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dirty="0"/>
              <a:t>Title of </a:t>
            </a:r>
            <a:r>
              <a:rPr lang="en-AU"/>
              <a:t>presentation (use two </a:t>
            </a:r>
            <a:r>
              <a:rPr lang="en-AU" dirty="0"/>
              <a:t>lines max)</a:t>
            </a:r>
          </a:p>
        </p:txBody>
      </p:sp>
      <p:sp>
        <p:nvSpPr>
          <p:cNvPr id="3" name="Subtitle 2">
            <a:extLst>
              <a:ext uri="{FF2B5EF4-FFF2-40B4-BE49-F238E27FC236}">
                <a16:creationId xmlns:a16="http://schemas.microsoft.com/office/drawing/2014/main" id="{51C60A82-7491-4BCE-B7C9-7F229FF10CBF}"/>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Subtitle (three </a:t>
            </a:r>
            <a:r>
              <a:rPr lang="en-AU"/>
              <a:t>lines max)</a:t>
            </a:r>
            <a:endParaRPr lang="en-AU" dirty="0"/>
          </a:p>
        </p:txBody>
      </p:sp>
      <p:cxnSp>
        <p:nvCxnSpPr>
          <p:cNvPr id="16" name="Straight Connector 15">
            <a:extLst>
              <a:ext uri="{FF2B5EF4-FFF2-40B4-BE49-F238E27FC236}">
                <a16:creationId xmlns:a16="http://schemas.microsoft.com/office/drawing/2014/main" id="{B35DD447-65A0-4318-8407-02C927BEC5B2}"/>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F16A128-7BA5-44BB-A610-D2E53ABD74C0}"/>
              </a:ext>
            </a:extLst>
          </p:cNvPr>
          <p:cNvSpPr>
            <a:spLocks noGrp="1"/>
          </p:cNvSpPr>
          <p:nvPr>
            <p:ph type="body" sz="quarter" idx="13"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endParaRPr lang="en-AU" dirty="0"/>
          </a:p>
        </p:txBody>
      </p:sp>
      <p:pic>
        <p:nvPicPr>
          <p:cNvPr id="14" name="Picture 13">
            <a:extLst>
              <a:ext uri="{FF2B5EF4-FFF2-40B4-BE49-F238E27FC236}">
                <a16:creationId xmlns:a16="http://schemas.microsoft.com/office/drawing/2014/main" id="{0794052E-1EFD-44CF-838D-F2B29FDD5D7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083769" y="5614187"/>
            <a:ext cx="2403381" cy="715409"/>
          </a:xfrm>
          <a:prstGeom prst="rect">
            <a:avLst/>
          </a:prstGeom>
        </p:spPr>
      </p:pic>
      <p:sp>
        <p:nvSpPr>
          <p:cNvPr id="5" name="Text Placeholder 4">
            <a:extLst>
              <a:ext uri="{FF2B5EF4-FFF2-40B4-BE49-F238E27FC236}">
                <a16:creationId xmlns:a16="http://schemas.microsoft.com/office/drawing/2014/main" id="{4D6C8AB3-F241-43A4-B3C7-C7BBA4C1CC4E}"/>
              </a:ext>
            </a:extLst>
          </p:cNvPr>
          <p:cNvSpPr>
            <a:spLocks noGrp="1"/>
          </p:cNvSpPr>
          <p:nvPr>
            <p:ph type="body" sz="quarter" idx="14"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a:t>
            </a:r>
            <a:r>
              <a:rPr lang="en-AU" dirty="0"/>
              <a:t>name | Title</a:t>
            </a:r>
          </a:p>
        </p:txBody>
      </p:sp>
    </p:spTree>
    <p:extLst>
      <p:ext uri="{BB962C8B-B14F-4D97-AF65-F5344CB8AC3E}">
        <p14:creationId xmlns:p14="http://schemas.microsoft.com/office/powerpoint/2010/main" val="3936161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76BE1D-27EF-3C69-54BD-29DD2F0CE0A0}"/>
              </a:ext>
            </a:extLst>
          </p:cNvPr>
          <p:cNvSpPr/>
          <p:nvPr userDrawn="1"/>
        </p:nvSpPr>
        <p:spPr>
          <a:xfrm>
            <a:off x="1" y="0"/>
            <a:ext cx="6305550" cy="6858000"/>
          </a:xfrm>
          <a:custGeom>
            <a:avLst/>
            <a:gdLst>
              <a:gd name="connsiteX0" fmla="*/ 0 w 6096000"/>
              <a:gd name="connsiteY0" fmla="*/ 0 h 6515100"/>
              <a:gd name="connsiteX1" fmla="*/ 6096000 w 6096000"/>
              <a:gd name="connsiteY1" fmla="*/ 0 h 6515100"/>
              <a:gd name="connsiteX2" fmla="*/ 6096000 w 6096000"/>
              <a:gd name="connsiteY2" fmla="*/ 6515100 h 6515100"/>
              <a:gd name="connsiteX3" fmla="*/ 0 w 6096000"/>
              <a:gd name="connsiteY3" fmla="*/ 6515100 h 6515100"/>
              <a:gd name="connsiteX4" fmla="*/ 0 w 6096000"/>
              <a:gd name="connsiteY4" fmla="*/ 0 h 6515100"/>
              <a:gd name="connsiteX0" fmla="*/ 0 w 6096000"/>
              <a:gd name="connsiteY0" fmla="*/ 0 h 6515100"/>
              <a:gd name="connsiteX1" fmla="*/ 1714500 w 6096000"/>
              <a:gd name="connsiteY1" fmla="*/ 0 h 6515100"/>
              <a:gd name="connsiteX2" fmla="*/ 6096000 w 6096000"/>
              <a:gd name="connsiteY2" fmla="*/ 6515100 h 6515100"/>
              <a:gd name="connsiteX3" fmla="*/ 0 w 6096000"/>
              <a:gd name="connsiteY3" fmla="*/ 6515100 h 6515100"/>
              <a:gd name="connsiteX4" fmla="*/ 0 w 6096000"/>
              <a:gd name="connsiteY4" fmla="*/ 0 h 6515100"/>
              <a:gd name="connsiteX0" fmla="*/ 0 w 6096000"/>
              <a:gd name="connsiteY0" fmla="*/ 0 h 6515100"/>
              <a:gd name="connsiteX1" fmla="*/ 2959523 w 6096000"/>
              <a:gd name="connsiteY1" fmla="*/ 9049 h 6515100"/>
              <a:gd name="connsiteX2" fmla="*/ 6096000 w 6096000"/>
              <a:gd name="connsiteY2" fmla="*/ 6515100 h 6515100"/>
              <a:gd name="connsiteX3" fmla="*/ 0 w 6096000"/>
              <a:gd name="connsiteY3" fmla="*/ 6515100 h 6515100"/>
              <a:gd name="connsiteX4" fmla="*/ 0 w 6096000"/>
              <a:gd name="connsiteY4" fmla="*/ 0 h 6515100"/>
              <a:gd name="connsiteX0" fmla="*/ 0 w 6096000"/>
              <a:gd name="connsiteY0" fmla="*/ 2262 h 6517362"/>
              <a:gd name="connsiteX1" fmla="*/ 2959523 w 6096000"/>
              <a:gd name="connsiteY1" fmla="*/ 0 h 6517362"/>
              <a:gd name="connsiteX2" fmla="*/ 6096000 w 6096000"/>
              <a:gd name="connsiteY2" fmla="*/ 6517362 h 6517362"/>
              <a:gd name="connsiteX3" fmla="*/ 0 w 6096000"/>
              <a:gd name="connsiteY3" fmla="*/ 6517362 h 6517362"/>
              <a:gd name="connsiteX4" fmla="*/ 0 w 6096000"/>
              <a:gd name="connsiteY4" fmla="*/ 2262 h 6517362"/>
              <a:gd name="connsiteX0" fmla="*/ 0 w 6105222"/>
              <a:gd name="connsiteY0" fmla="*/ 2262 h 6517362"/>
              <a:gd name="connsiteX1" fmla="*/ 2959523 w 6105222"/>
              <a:gd name="connsiteY1" fmla="*/ 0 h 6517362"/>
              <a:gd name="connsiteX2" fmla="*/ 6105222 w 6105222"/>
              <a:gd name="connsiteY2" fmla="*/ 6517362 h 6517362"/>
              <a:gd name="connsiteX3" fmla="*/ 0 w 6105222"/>
              <a:gd name="connsiteY3" fmla="*/ 6517362 h 6517362"/>
              <a:gd name="connsiteX4" fmla="*/ 0 w 6105222"/>
              <a:gd name="connsiteY4" fmla="*/ 2262 h 6517362"/>
              <a:gd name="connsiteX0" fmla="*/ 0 w 6105222"/>
              <a:gd name="connsiteY0" fmla="*/ 0 h 6515100"/>
              <a:gd name="connsiteX1" fmla="*/ 2971052 w 6105222"/>
              <a:gd name="connsiteY1" fmla="*/ 0 h 6515100"/>
              <a:gd name="connsiteX2" fmla="*/ 6105222 w 6105222"/>
              <a:gd name="connsiteY2" fmla="*/ 6515100 h 6515100"/>
              <a:gd name="connsiteX3" fmla="*/ 0 w 6105222"/>
              <a:gd name="connsiteY3" fmla="*/ 6515100 h 6515100"/>
              <a:gd name="connsiteX4" fmla="*/ 0 w 6105222"/>
              <a:gd name="connsiteY4" fmla="*/ 0 h 651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222" h="6515100">
                <a:moveTo>
                  <a:pt x="0" y="0"/>
                </a:moveTo>
                <a:lnTo>
                  <a:pt x="2971052" y="0"/>
                </a:lnTo>
                <a:lnTo>
                  <a:pt x="6105222" y="6515100"/>
                </a:lnTo>
                <a:lnTo>
                  <a:pt x="0" y="6515100"/>
                </a:lnTo>
                <a:lnTo>
                  <a:pt x="0" y="0"/>
                </a:lnTo>
                <a:close/>
              </a:path>
            </a:pathLst>
          </a:custGeom>
          <a:solidFill>
            <a:srgbClr val="7895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Freeform: Shape 10">
            <a:extLst>
              <a:ext uri="{FF2B5EF4-FFF2-40B4-BE49-F238E27FC236}">
                <a16:creationId xmlns:a16="http://schemas.microsoft.com/office/drawing/2014/main" id="{205BAA18-8288-4524-83DB-261EAE38B500}"/>
              </a:ext>
            </a:extLst>
          </p:cNvPr>
          <p:cNvSpPr/>
          <p:nvPr/>
        </p:nvSpPr>
        <p:spPr>
          <a:xfrm>
            <a:off x="3062722" y="0"/>
            <a:ext cx="9159987" cy="6777467"/>
          </a:xfrm>
          <a:custGeom>
            <a:avLst/>
            <a:gdLst>
              <a:gd name="connsiteX0" fmla="*/ 6933343 w 6933342"/>
              <a:gd name="connsiteY0" fmla="*/ 0 h 5129974"/>
              <a:gd name="connsiteX1" fmla="*/ 0 w 6933342"/>
              <a:gd name="connsiteY1" fmla="*/ 0 h 5129974"/>
              <a:gd name="connsiteX2" fmla="*/ 2424970 w 6933342"/>
              <a:gd name="connsiteY2" fmla="*/ 5129975 h 5129974"/>
              <a:gd name="connsiteX3" fmla="*/ 6933343 w 6933342"/>
              <a:gd name="connsiteY3" fmla="*/ 5129975 h 5129974"/>
              <a:gd name="connsiteX4" fmla="*/ 6933343 w 6933342"/>
              <a:gd name="connsiteY4" fmla="*/ 0 h 512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42" h="5129974">
                <a:moveTo>
                  <a:pt x="6933343" y="0"/>
                </a:moveTo>
                <a:lnTo>
                  <a:pt x="0" y="0"/>
                </a:lnTo>
                <a:lnTo>
                  <a:pt x="2424970" y="5129975"/>
                </a:lnTo>
                <a:lnTo>
                  <a:pt x="6933343" y="5129975"/>
                </a:lnTo>
                <a:lnTo>
                  <a:pt x="6933343" y="0"/>
                </a:lnTo>
                <a:close/>
              </a:path>
            </a:pathLst>
          </a:custGeom>
          <a:blipFill>
            <a:blip r:embed="rId2"/>
            <a:stretch>
              <a:fillRect l="-2656" t="-24985" r="-32502" b="-13499"/>
            </a:stretch>
          </a:blipFill>
          <a:ln w="9525" cap="flat">
            <a:noFill/>
            <a:prstDash val="solid"/>
            <a:miter/>
          </a:ln>
        </p:spPr>
        <p:txBody>
          <a:bodyPr rtlCol="0" anchor="ctr"/>
          <a:lstStyle/>
          <a:p>
            <a:endParaRPr lang="en-AU" dirty="0"/>
          </a:p>
        </p:txBody>
      </p:sp>
      <p:sp>
        <p:nvSpPr>
          <p:cNvPr id="7" name="Slide Number Placeholder 6">
            <a:extLst>
              <a:ext uri="{FF2B5EF4-FFF2-40B4-BE49-F238E27FC236}">
                <a16:creationId xmlns:a16="http://schemas.microsoft.com/office/drawing/2014/main" id="{DFAF234B-2579-413B-A7B7-C756D497F8B4}"/>
              </a:ext>
            </a:extLst>
          </p:cNvPr>
          <p:cNvSpPr>
            <a:spLocks noGrp="1"/>
          </p:cNvSpPr>
          <p:nvPr userDrawn="1">
            <p:ph type="sldNum" sz="quarter" idx="12"/>
          </p:nvPr>
        </p:nvSpPr>
        <p:spPr/>
        <p:txBody>
          <a:bodyPr/>
          <a:lstStyle/>
          <a:p>
            <a:fld id="{E4E047A3-478C-4E7E-BF3D-3786245819C0}" type="slidenum">
              <a:rPr lang="en-AU" smtClean="0"/>
              <a:t>‹#›</a:t>
            </a:fld>
            <a:endParaRPr lang="en-AU"/>
          </a:p>
        </p:txBody>
      </p:sp>
      <p:sp>
        <p:nvSpPr>
          <p:cNvPr id="12" name="Freeform: Shape 11">
            <a:extLst>
              <a:ext uri="{FF2B5EF4-FFF2-40B4-BE49-F238E27FC236}">
                <a16:creationId xmlns:a16="http://schemas.microsoft.com/office/drawing/2014/main" id="{2DDBD81E-20CE-47EF-BBDF-02A066937526}"/>
              </a:ext>
            </a:extLst>
          </p:cNvPr>
          <p:cNvSpPr/>
          <p:nvPr/>
        </p:nvSpPr>
        <p:spPr>
          <a:xfrm>
            <a:off x="-2817" y="4402237"/>
            <a:ext cx="12225528" cy="2469787"/>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4" name="Title 1">
            <a:extLst>
              <a:ext uri="{FF2B5EF4-FFF2-40B4-BE49-F238E27FC236}">
                <a16:creationId xmlns:a16="http://schemas.microsoft.com/office/drawing/2014/main" id="{8B338611-89A5-609E-5215-C5E508946016}"/>
              </a:ext>
            </a:extLst>
          </p:cNvPr>
          <p:cNvSpPr>
            <a:spLocks noGrp="1"/>
          </p:cNvSpPr>
          <p:nvPr>
            <p:ph type="title" hasCustomPrompt="1"/>
          </p:nvPr>
        </p:nvSpPr>
        <p:spPr>
          <a:xfrm>
            <a:off x="606425" y="4273550"/>
            <a:ext cx="4130675" cy="1301750"/>
          </a:xfrm>
        </p:spPr>
        <p:txBody>
          <a:bodyPr/>
          <a:lstStyle>
            <a:lvl1pPr>
              <a:defRPr sz="3200"/>
            </a:lvl1pPr>
          </a:lstStyle>
          <a:p>
            <a:r>
              <a:rPr lang="en-US" dirty="0"/>
              <a:t>Acknowledgement of Country</a:t>
            </a:r>
            <a:endParaRPr lang="en-AU" dirty="0"/>
          </a:p>
        </p:txBody>
      </p:sp>
      <p:sp>
        <p:nvSpPr>
          <p:cNvPr id="2" name="TextBox 1">
            <a:extLst>
              <a:ext uri="{FF2B5EF4-FFF2-40B4-BE49-F238E27FC236}">
                <a16:creationId xmlns:a16="http://schemas.microsoft.com/office/drawing/2014/main" id="{576F9881-84E1-E536-95FD-3EC86E522CEE}"/>
              </a:ext>
            </a:extLst>
          </p:cNvPr>
          <p:cNvSpPr txBox="1"/>
          <p:nvPr userDrawn="1"/>
        </p:nvSpPr>
        <p:spPr>
          <a:xfrm>
            <a:off x="3505200" y="348540"/>
            <a:ext cx="4307680" cy="1019510"/>
          </a:xfrm>
          <a:prstGeom prst="rect">
            <a:avLst/>
          </a:prstGeom>
          <a:noFill/>
        </p:spPr>
        <p:txBody>
          <a:bodyPr wrap="square">
            <a:spAutoFit/>
          </a:bodyPr>
          <a:lstStyle/>
          <a:p>
            <a:pPr marL="0" marR="0" algn="ctr">
              <a:lnSpc>
                <a:spcPct val="105000"/>
              </a:lnSpc>
              <a:spcBef>
                <a:spcPts val="600"/>
              </a:spcBef>
              <a:spcAft>
                <a:spcPts val="600"/>
              </a:spcAft>
            </a:pPr>
            <a:r>
              <a:rPr lang="en-AU" sz="1200" i="1">
                <a:solidFill>
                  <a:srgbClr val="232B39"/>
                </a:solidFill>
                <a:effectLst/>
                <a:ea typeface="MS Mincho" panose="02020609040205080304" pitchFamily="49" charset="-128"/>
                <a:cs typeface="Times New Roman" panose="02020603050405020304" pitchFamily="18" charset="0"/>
              </a:rPr>
              <a:t>‘lim-ba nindee thana warn-ga-ilee’ </a:t>
            </a:r>
            <a:br>
              <a:rPr lang="en-AU" sz="1200" i="1">
                <a:solidFill>
                  <a:srgbClr val="232B39"/>
                </a:solidFill>
                <a:effectLst/>
                <a:ea typeface="MS Mincho" panose="02020609040205080304" pitchFamily="49" charset="-128"/>
                <a:cs typeface="Times New Roman" panose="02020603050405020304" pitchFamily="18" charset="0"/>
              </a:rPr>
            </a:br>
            <a:r>
              <a:rPr lang="en-AU" sz="1200" i="1">
                <a:solidFill>
                  <a:srgbClr val="232B39"/>
                </a:solidFill>
                <a:effectLst/>
                <a:ea typeface="MS Mincho" panose="02020609040205080304" pitchFamily="49" charset="-128"/>
                <a:cs typeface="Times New Roman" panose="02020603050405020304" pitchFamily="18" charset="0"/>
              </a:rPr>
              <a:t>(Preserve our Dreaming Lore) – Gunnai Language</a:t>
            </a:r>
            <a:endParaRPr lang="en-AU" sz="1200">
              <a:solidFill>
                <a:srgbClr val="232B39"/>
              </a:solidFill>
              <a:effectLst/>
              <a:ea typeface="MS Mincho" panose="02020609040205080304" pitchFamily="49" charset="-128"/>
              <a:cs typeface="Times New Roman" panose="02020603050405020304" pitchFamily="18" charset="0"/>
            </a:endParaRPr>
          </a:p>
          <a:p>
            <a:pPr marL="0" marR="0" algn="ctr">
              <a:lnSpc>
                <a:spcPct val="105000"/>
              </a:lnSpc>
              <a:spcBef>
                <a:spcPts val="600"/>
              </a:spcBef>
              <a:spcAft>
                <a:spcPts val="600"/>
              </a:spcAft>
            </a:pPr>
            <a:r>
              <a:rPr lang="en-AU" sz="1200" i="1">
                <a:solidFill>
                  <a:srgbClr val="232B39"/>
                </a:solidFill>
                <a:effectLst/>
                <a:ea typeface="MS Mincho" panose="02020609040205080304" pitchFamily="49" charset="-128"/>
                <a:cs typeface="Times New Roman" panose="02020603050405020304" pitchFamily="18" charset="0"/>
              </a:rPr>
              <a:t>Bitja (Dixon Patten Jnr) Yorta Yorta, Gunnai, </a:t>
            </a:r>
            <a:br>
              <a:rPr lang="en-AU" sz="1200" i="1">
                <a:solidFill>
                  <a:srgbClr val="232B39"/>
                </a:solidFill>
                <a:effectLst/>
                <a:ea typeface="MS Mincho" panose="02020609040205080304" pitchFamily="49" charset="-128"/>
                <a:cs typeface="Times New Roman" panose="02020603050405020304" pitchFamily="18" charset="0"/>
              </a:rPr>
            </a:br>
            <a:r>
              <a:rPr lang="en-AU" sz="1200" i="1">
                <a:solidFill>
                  <a:srgbClr val="232B39"/>
                </a:solidFill>
                <a:effectLst/>
                <a:ea typeface="MS Mincho" panose="02020609040205080304" pitchFamily="49" charset="-128"/>
                <a:cs typeface="Times New Roman" panose="02020603050405020304" pitchFamily="18" charset="0"/>
              </a:rPr>
              <a:t>Gunditjmara and Dhudhuroa of Bayila Creative</a:t>
            </a:r>
            <a:endParaRPr lang="en-AU" sz="1200">
              <a:solidFill>
                <a:srgbClr val="232B39"/>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67562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ictur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CC50B0-4D3E-4CF6-9390-52E1AAE13D22}"/>
              </a:ext>
            </a:extLst>
          </p:cNvPr>
          <p:cNvGrpSpPr/>
          <p:nvPr userDrawn="1"/>
        </p:nvGrpSpPr>
        <p:grpSpPr>
          <a:xfrm>
            <a:off x="0" y="0"/>
            <a:ext cx="9672701" cy="6867016"/>
            <a:chOff x="0" y="-4136"/>
            <a:chExt cx="9672701" cy="6867016"/>
          </a:xfrm>
        </p:grpSpPr>
        <p:sp>
          <p:nvSpPr>
            <p:cNvPr id="17" name="Freeform: Shape 16">
              <a:extLst>
                <a:ext uri="{FF2B5EF4-FFF2-40B4-BE49-F238E27FC236}">
                  <a16:creationId xmlns:a16="http://schemas.microsoft.com/office/drawing/2014/main" id="{D57A52D7-C745-4577-8BEC-428A901D8EF5}"/>
                </a:ext>
              </a:extLst>
            </p:cNvPr>
            <p:cNvSpPr/>
            <p:nvPr/>
          </p:nvSpPr>
          <p:spPr>
            <a:xfrm>
              <a:off x="0" y="-4136"/>
              <a:ext cx="8742044" cy="3599941"/>
            </a:xfrm>
            <a:custGeom>
              <a:avLst/>
              <a:gdLst>
                <a:gd name="connsiteX0" fmla="*/ 0 w 8742044"/>
                <a:gd name="connsiteY0" fmla="*/ 3599942 h 3599941"/>
                <a:gd name="connsiteX1" fmla="*/ 7040245 w 8742044"/>
                <a:gd name="connsiteY1" fmla="*/ 3599942 h 3599941"/>
                <a:gd name="connsiteX2" fmla="*/ 8742045 w 8742044"/>
                <a:gd name="connsiteY2" fmla="*/ 0 h 3599941"/>
                <a:gd name="connsiteX3" fmla="*/ 0 w 8742044"/>
                <a:gd name="connsiteY3" fmla="*/ 0 h 3599941"/>
                <a:gd name="connsiteX4" fmla="*/ 0 w 8742044"/>
                <a:gd name="connsiteY4" fmla="*/ 3599942 h 359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044" h="3599941">
                  <a:moveTo>
                    <a:pt x="0" y="3599942"/>
                  </a:moveTo>
                  <a:lnTo>
                    <a:pt x="7040245" y="3599942"/>
                  </a:lnTo>
                  <a:lnTo>
                    <a:pt x="8742045" y="0"/>
                  </a:lnTo>
                  <a:lnTo>
                    <a:pt x="0" y="0"/>
                  </a:lnTo>
                  <a:lnTo>
                    <a:pt x="0" y="3599942"/>
                  </a:lnTo>
                </a:path>
              </a:pathLst>
            </a:custGeom>
            <a:solidFill>
              <a:schemeClr val="tx1"/>
            </a:solidFill>
            <a:ln w="1270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2E88E30-3F66-46B0-904A-A5930D02B33E}"/>
                </a:ext>
              </a:extLst>
            </p:cNvPr>
            <p:cNvSpPr/>
            <p:nvPr/>
          </p:nvSpPr>
          <p:spPr>
            <a:xfrm>
              <a:off x="0" y="1669850"/>
              <a:ext cx="9672701" cy="5193030"/>
            </a:xfrm>
            <a:custGeom>
              <a:avLst/>
              <a:gdLst>
                <a:gd name="connsiteX0" fmla="*/ 9672701 w 9672701"/>
                <a:gd name="connsiteY0" fmla="*/ 5193031 h 5193030"/>
                <a:gd name="connsiteX1" fmla="*/ 0 w 9672701"/>
                <a:gd name="connsiteY1" fmla="*/ 5193031 h 5193030"/>
                <a:gd name="connsiteX2" fmla="*/ 0 w 9672701"/>
                <a:gd name="connsiteY2" fmla="*/ 0 h 5193030"/>
                <a:gd name="connsiteX3" fmla="*/ 0 w 9672701"/>
                <a:gd name="connsiteY3" fmla="*/ 1925955 h 5193030"/>
                <a:gd name="connsiteX4" fmla="*/ 7040245 w 9672701"/>
                <a:gd name="connsiteY4" fmla="*/ 1925955 h 5193030"/>
                <a:gd name="connsiteX5" fmla="*/ 7584313 w 9672701"/>
                <a:gd name="connsiteY5" fmla="*/ 775081 h 5193030"/>
                <a:gd name="connsiteX6" fmla="*/ 9672701 w 9672701"/>
                <a:gd name="connsiteY6" fmla="*/ 5193031 h 51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701" h="5193030">
                  <a:moveTo>
                    <a:pt x="9672701" y="5193031"/>
                  </a:moveTo>
                  <a:lnTo>
                    <a:pt x="0" y="5193031"/>
                  </a:lnTo>
                  <a:lnTo>
                    <a:pt x="0" y="0"/>
                  </a:lnTo>
                  <a:lnTo>
                    <a:pt x="0" y="1925955"/>
                  </a:lnTo>
                  <a:lnTo>
                    <a:pt x="7040245" y="1925955"/>
                  </a:lnTo>
                  <a:lnTo>
                    <a:pt x="7584313" y="775081"/>
                  </a:lnTo>
                  <a:lnTo>
                    <a:pt x="9672701" y="5193031"/>
                  </a:lnTo>
                </a:path>
              </a:pathLst>
            </a:custGeom>
            <a:solidFill>
              <a:schemeClr val="accent1"/>
            </a:solidFill>
            <a:ln w="12700"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CF7AEDA5-D9FF-482C-8946-D863A452C7B5}"/>
                </a:ext>
              </a:extLst>
            </p:cNvPr>
            <p:cNvSpPr/>
            <p:nvPr/>
          </p:nvSpPr>
          <p:spPr>
            <a:xfrm>
              <a:off x="0" y="1669850"/>
              <a:ext cx="7584313" cy="1925954"/>
            </a:xfrm>
            <a:custGeom>
              <a:avLst/>
              <a:gdLst>
                <a:gd name="connsiteX0" fmla="*/ 7040245 w 7584313"/>
                <a:gd name="connsiteY0" fmla="*/ 1925955 h 1925954"/>
                <a:gd name="connsiteX1" fmla="*/ 0 w 7584313"/>
                <a:gd name="connsiteY1" fmla="*/ 1925955 h 1925954"/>
                <a:gd name="connsiteX2" fmla="*/ 0 w 7584313"/>
                <a:gd name="connsiteY2" fmla="*/ 0 h 1925954"/>
                <a:gd name="connsiteX3" fmla="*/ 7218045 w 7584313"/>
                <a:gd name="connsiteY3" fmla="*/ 0 h 1925954"/>
                <a:gd name="connsiteX4" fmla="*/ 7584313 w 7584313"/>
                <a:gd name="connsiteY4" fmla="*/ 775081 h 1925954"/>
                <a:gd name="connsiteX5" fmla="*/ 7040245 w 7584313"/>
                <a:gd name="connsiteY5" fmla="*/ 1925955 h 192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313" h="1925954">
                  <a:moveTo>
                    <a:pt x="7040245" y="1925955"/>
                  </a:moveTo>
                  <a:lnTo>
                    <a:pt x="0" y="1925955"/>
                  </a:lnTo>
                  <a:lnTo>
                    <a:pt x="0" y="0"/>
                  </a:lnTo>
                  <a:lnTo>
                    <a:pt x="7218045" y="0"/>
                  </a:lnTo>
                  <a:lnTo>
                    <a:pt x="7584313" y="775081"/>
                  </a:lnTo>
                  <a:lnTo>
                    <a:pt x="7040245" y="1925955"/>
                  </a:lnTo>
                </a:path>
              </a:pathLst>
            </a:custGeom>
            <a:solidFill>
              <a:srgbClr val="4F5561"/>
            </a:solidFill>
            <a:ln w="1270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673BB894-AFB6-4D6E-95F9-DF236DFFC520}"/>
                </a:ext>
              </a:extLst>
            </p:cNvPr>
            <p:cNvSpPr/>
            <p:nvPr/>
          </p:nvSpPr>
          <p:spPr>
            <a:xfrm>
              <a:off x="0" y="814886"/>
              <a:ext cx="7584567" cy="5517006"/>
            </a:xfrm>
            <a:custGeom>
              <a:avLst/>
              <a:gdLst>
                <a:gd name="connsiteX0" fmla="*/ 7584568 w 7584567"/>
                <a:gd name="connsiteY0" fmla="*/ 5517007 h 5517006"/>
                <a:gd name="connsiteX1" fmla="*/ 7584568 w 7584567"/>
                <a:gd name="connsiteY1" fmla="*/ 0 h 5517006"/>
                <a:gd name="connsiteX2" fmla="*/ 0 w 7584567"/>
                <a:gd name="connsiteY2" fmla="*/ 0 h 5517006"/>
                <a:gd name="connsiteX3" fmla="*/ 0 w 7584567"/>
                <a:gd name="connsiteY3" fmla="*/ 3030728 h 5517006"/>
                <a:gd name="connsiteX4" fmla="*/ 1175258 w 7584567"/>
                <a:gd name="connsiteY4" fmla="*/ 5517007 h 5517006"/>
                <a:gd name="connsiteX5" fmla="*/ 7584568 w 7584567"/>
                <a:gd name="connsiteY5" fmla="*/ 5517007 h 551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4567" h="5517006">
                  <a:moveTo>
                    <a:pt x="7584568" y="5517007"/>
                  </a:moveTo>
                  <a:lnTo>
                    <a:pt x="7584568" y="0"/>
                  </a:lnTo>
                  <a:lnTo>
                    <a:pt x="0" y="0"/>
                  </a:lnTo>
                  <a:lnTo>
                    <a:pt x="0" y="3030728"/>
                  </a:lnTo>
                  <a:lnTo>
                    <a:pt x="1175258" y="5517007"/>
                  </a:lnTo>
                  <a:lnTo>
                    <a:pt x="7584568" y="5517007"/>
                  </a:lnTo>
                  <a:close/>
                </a:path>
              </a:pathLst>
            </a:custGeom>
            <a:solidFill>
              <a:schemeClr val="bg1"/>
            </a:solidFill>
            <a:ln w="12700" cap="flat">
              <a:noFill/>
              <a:prstDash val="solid"/>
              <a:miter/>
            </a:ln>
          </p:spPr>
          <p:txBody>
            <a:bodyPr rtlCol="0" anchor="ctr"/>
            <a:lstStyle/>
            <a:p>
              <a:endParaRPr lang="en-AU"/>
            </a:p>
          </p:txBody>
        </p:sp>
      </p:grpSp>
      <p:sp>
        <p:nvSpPr>
          <p:cNvPr id="41" name="Picture Placeholder 40">
            <a:extLst>
              <a:ext uri="{FF2B5EF4-FFF2-40B4-BE49-F238E27FC236}">
                <a16:creationId xmlns:a16="http://schemas.microsoft.com/office/drawing/2014/main" id="{49DA5051-F879-4E43-B6E1-AF39955E69A5}"/>
              </a:ext>
            </a:extLst>
          </p:cNvPr>
          <p:cNvSpPr>
            <a:spLocks noGrp="1"/>
          </p:cNvSpPr>
          <p:nvPr>
            <p:ph type="pic" sz="quarter" idx="13" hasCustomPrompt="1"/>
          </p:nvPr>
        </p:nvSpPr>
        <p:spPr>
          <a:xfrm>
            <a:off x="7584247" y="-9525"/>
            <a:ext cx="4614103" cy="6874669"/>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443315 h 6858000"/>
              <a:gd name="connsiteX5" fmla="*/ 1152965 w 4608426"/>
              <a:gd name="connsiteY5" fmla="*/ 0 h 6858000"/>
              <a:gd name="connsiteX0" fmla="*/ 1129152 w 4584613"/>
              <a:gd name="connsiteY0" fmla="*/ 0 h 6858000"/>
              <a:gd name="connsiteX1" fmla="*/ 4584613 w 4584613"/>
              <a:gd name="connsiteY1" fmla="*/ 0 h 6858000"/>
              <a:gd name="connsiteX2" fmla="*/ 4584613 w 4584613"/>
              <a:gd name="connsiteY2" fmla="*/ 6858000 h 6858000"/>
              <a:gd name="connsiteX3" fmla="*/ 2030407 w 4584613"/>
              <a:gd name="connsiteY3" fmla="*/ 6858000 h 6858000"/>
              <a:gd name="connsiteX4" fmla="*/ 0 w 4584613"/>
              <a:gd name="connsiteY4" fmla="*/ 2486177 h 6858000"/>
              <a:gd name="connsiteX5" fmla="*/ 1129152 w 4584613"/>
              <a:gd name="connsiteY5" fmla="*/ 0 h 6858000"/>
              <a:gd name="connsiteX0" fmla="*/ 1160108 w 4615569"/>
              <a:gd name="connsiteY0" fmla="*/ 0 h 6858000"/>
              <a:gd name="connsiteX1" fmla="*/ 4615569 w 4615569"/>
              <a:gd name="connsiteY1" fmla="*/ 0 h 6858000"/>
              <a:gd name="connsiteX2" fmla="*/ 4615569 w 4615569"/>
              <a:gd name="connsiteY2" fmla="*/ 6858000 h 6858000"/>
              <a:gd name="connsiteX3" fmla="*/ 2061363 w 4615569"/>
              <a:gd name="connsiteY3" fmla="*/ 6858000 h 6858000"/>
              <a:gd name="connsiteX4" fmla="*/ 0 w 4615569"/>
              <a:gd name="connsiteY4" fmla="*/ 2452840 h 6858000"/>
              <a:gd name="connsiteX5" fmla="*/ 1160108 w 4615569"/>
              <a:gd name="connsiteY5" fmla="*/ 0 h 6858000"/>
              <a:gd name="connsiteX0" fmla="*/ 1160108 w 4615569"/>
              <a:gd name="connsiteY0" fmla="*/ 0 h 6872287"/>
              <a:gd name="connsiteX1" fmla="*/ 4615569 w 4615569"/>
              <a:gd name="connsiteY1" fmla="*/ 0 h 6872287"/>
              <a:gd name="connsiteX2" fmla="*/ 4615569 w 4615569"/>
              <a:gd name="connsiteY2" fmla="*/ 6858000 h 6872287"/>
              <a:gd name="connsiteX3" fmla="*/ 2080413 w 4615569"/>
              <a:gd name="connsiteY3" fmla="*/ 6872287 h 6872287"/>
              <a:gd name="connsiteX4" fmla="*/ 0 w 4615569"/>
              <a:gd name="connsiteY4" fmla="*/ 2452840 h 6872287"/>
              <a:gd name="connsiteX5" fmla="*/ 1160108 w 4615569"/>
              <a:gd name="connsiteY5" fmla="*/ 0 h 6872287"/>
              <a:gd name="connsiteX0" fmla="*/ 1160108 w 4615569"/>
              <a:gd name="connsiteY0" fmla="*/ 0 h 6872287"/>
              <a:gd name="connsiteX1" fmla="*/ 4615569 w 4615569"/>
              <a:gd name="connsiteY1" fmla="*/ 0 h 6872287"/>
              <a:gd name="connsiteX2" fmla="*/ 4584613 w 4615569"/>
              <a:gd name="connsiteY2" fmla="*/ 6872287 h 6872287"/>
              <a:gd name="connsiteX3" fmla="*/ 2080413 w 4615569"/>
              <a:gd name="connsiteY3" fmla="*/ 6872287 h 6872287"/>
              <a:gd name="connsiteX4" fmla="*/ 0 w 4615569"/>
              <a:gd name="connsiteY4" fmla="*/ 2452840 h 6872287"/>
              <a:gd name="connsiteX5" fmla="*/ 1160108 w 4615569"/>
              <a:gd name="connsiteY5" fmla="*/ 0 h 6872287"/>
              <a:gd name="connsiteX0" fmla="*/ 1160108 w 4584613"/>
              <a:gd name="connsiteY0" fmla="*/ 4763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4763 h 6877050"/>
              <a:gd name="connsiteX0" fmla="*/ 1160108 w 4584613"/>
              <a:gd name="connsiteY0" fmla="*/ 2381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2381 h 6877050"/>
              <a:gd name="connsiteX0" fmla="*/ 1160108 w 4584613"/>
              <a:gd name="connsiteY0" fmla="*/ 6126 h 6880795"/>
              <a:gd name="connsiteX1" fmla="*/ 4582231 w 4584613"/>
              <a:gd name="connsiteY1" fmla="*/ 3745 h 6880795"/>
              <a:gd name="connsiteX2" fmla="*/ 4584613 w 4584613"/>
              <a:gd name="connsiteY2" fmla="*/ 6880795 h 6880795"/>
              <a:gd name="connsiteX3" fmla="*/ 2080413 w 4584613"/>
              <a:gd name="connsiteY3" fmla="*/ 6880795 h 6880795"/>
              <a:gd name="connsiteX4" fmla="*/ 0 w 4584613"/>
              <a:gd name="connsiteY4" fmla="*/ 2461348 h 6880795"/>
              <a:gd name="connsiteX5" fmla="*/ 1160108 w 4584613"/>
              <a:gd name="connsiteY5" fmla="*/ 6126 h 6880795"/>
              <a:gd name="connsiteX0" fmla="*/ 1160108 w 4584613"/>
              <a:gd name="connsiteY0" fmla="*/ 2381 h 6877050"/>
              <a:gd name="connsiteX1" fmla="*/ 4582231 w 4584613"/>
              <a:gd name="connsiteY1" fmla="*/ 0 h 6877050"/>
              <a:gd name="connsiteX2" fmla="*/ 4584613 w 4584613"/>
              <a:gd name="connsiteY2" fmla="*/ 6877050 h 6877050"/>
              <a:gd name="connsiteX3" fmla="*/ 2080413 w 4584613"/>
              <a:gd name="connsiteY3" fmla="*/ 6877050 h 6877050"/>
              <a:gd name="connsiteX4" fmla="*/ 0 w 4584613"/>
              <a:gd name="connsiteY4" fmla="*/ 2457603 h 6877050"/>
              <a:gd name="connsiteX5" fmla="*/ 1160108 w 4584613"/>
              <a:gd name="connsiteY5" fmla="*/ 2381 h 6877050"/>
              <a:gd name="connsiteX0" fmla="*/ 1160108 w 4584613"/>
              <a:gd name="connsiteY0" fmla="*/ 0 h 6874669"/>
              <a:gd name="connsiteX1" fmla="*/ 4575087 w 4584613"/>
              <a:gd name="connsiteY1" fmla="*/ 26195 h 6874669"/>
              <a:gd name="connsiteX2" fmla="*/ 4584613 w 4584613"/>
              <a:gd name="connsiteY2" fmla="*/ 6874669 h 6874669"/>
              <a:gd name="connsiteX3" fmla="*/ 2080413 w 4584613"/>
              <a:gd name="connsiteY3" fmla="*/ 6874669 h 6874669"/>
              <a:gd name="connsiteX4" fmla="*/ 0 w 4584613"/>
              <a:gd name="connsiteY4" fmla="*/ 2455222 h 6874669"/>
              <a:gd name="connsiteX5" fmla="*/ 1160108 w 4584613"/>
              <a:gd name="connsiteY5" fmla="*/ 0 h 6874669"/>
              <a:gd name="connsiteX0" fmla="*/ 1160108 w 4585528"/>
              <a:gd name="connsiteY0" fmla="*/ 0 h 6874669"/>
              <a:gd name="connsiteX1" fmla="*/ 4584612 w 4585528"/>
              <a:gd name="connsiteY1" fmla="*/ 1 h 6874669"/>
              <a:gd name="connsiteX2" fmla="*/ 4584613 w 4585528"/>
              <a:gd name="connsiteY2" fmla="*/ 6874669 h 6874669"/>
              <a:gd name="connsiteX3" fmla="*/ 2080413 w 4585528"/>
              <a:gd name="connsiteY3" fmla="*/ 6874669 h 6874669"/>
              <a:gd name="connsiteX4" fmla="*/ 0 w 4585528"/>
              <a:gd name="connsiteY4" fmla="*/ 2455222 h 6874669"/>
              <a:gd name="connsiteX5" fmla="*/ 1160108 w 4585528"/>
              <a:gd name="connsiteY5" fmla="*/ 0 h 6874669"/>
              <a:gd name="connsiteX0" fmla="*/ 1160108 w 4613188"/>
              <a:gd name="connsiteY0" fmla="*/ 0 h 6874669"/>
              <a:gd name="connsiteX1" fmla="*/ 4584612 w 4613188"/>
              <a:gd name="connsiteY1" fmla="*/ 1 h 6874669"/>
              <a:gd name="connsiteX2" fmla="*/ 4613188 w 4613188"/>
              <a:gd name="connsiteY2" fmla="*/ 6871494 h 6874669"/>
              <a:gd name="connsiteX3" fmla="*/ 2080413 w 4613188"/>
              <a:gd name="connsiteY3" fmla="*/ 6874669 h 6874669"/>
              <a:gd name="connsiteX4" fmla="*/ 0 w 4613188"/>
              <a:gd name="connsiteY4" fmla="*/ 2455222 h 6874669"/>
              <a:gd name="connsiteX5" fmla="*/ 1160108 w 4613188"/>
              <a:gd name="connsiteY5" fmla="*/ 0 h 6874669"/>
              <a:gd name="connsiteX0" fmla="*/ 1160108 w 4614103"/>
              <a:gd name="connsiteY0" fmla="*/ 0 h 6874669"/>
              <a:gd name="connsiteX1" fmla="*/ 4613187 w 4614103"/>
              <a:gd name="connsiteY1" fmla="*/ 1 h 6874669"/>
              <a:gd name="connsiteX2" fmla="*/ 4613188 w 4614103"/>
              <a:gd name="connsiteY2" fmla="*/ 6871494 h 6874669"/>
              <a:gd name="connsiteX3" fmla="*/ 2080413 w 4614103"/>
              <a:gd name="connsiteY3" fmla="*/ 6874669 h 6874669"/>
              <a:gd name="connsiteX4" fmla="*/ 0 w 4614103"/>
              <a:gd name="connsiteY4" fmla="*/ 2455222 h 6874669"/>
              <a:gd name="connsiteX5" fmla="*/ 1160108 w 4614103"/>
              <a:gd name="connsiteY5" fmla="*/ 0 h 6874669"/>
              <a:gd name="connsiteX0" fmla="*/ 1160108 w 4614103"/>
              <a:gd name="connsiteY0" fmla="*/ 0 h 6874669"/>
              <a:gd name="connsiteX1" fmla="*/ 4613187 w 4614103"/>
              <a:gd name="connsiteY1" fmla="*/ 1 h 6874669"/>
              <a:gd name="connsiteX2" fmla="*/ 4613188 w 4614103"/>
              <a:gd name="connsiteY2" fmla="*/ 6871494 h 6874669"/>
              <a:gd name="connsiteX3" fmla="*/ 2080413 w 4614103"/>
              <a:gd name="connsiteY3" fmla="*/ 6874669 h 6874669"/>
              <a:gd name="connsiteX4" fmla="*/ 0 w 4614103"/>
              <a:gd name="connsiteY4" fmla="*/ 2455222 h 6874669"/>
              <a:gd name="connsiteX5" fmla="*/ 1160108 w 4614103"/>
              <a:gd name="connsiteY5" fmla="*/ 0 h 687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103" h="6874669">
                <a:moveTo>
                  <a:pt x="1160108" y="0"/>
                </a:moveTo>
                <a:lnTo>
                  <a:pt x="4613187" y="1"/>
                </a:lnTo>
                <a:cubicBezTo>
                  <a:pt x="4616362" y="2282826"/>
                  <a:pt x="4610013" y="4588669"/>
                  <a:pt x="4613188" y="6871494"/>
                </a:cubicBezTo>
                <a:lnTo>
                  <a:pt x="2080413" y="6874669"/>
                </a:lnTo>
                <a:lnTo>
                  <a:pt x="0" y="2455222"/>
                </a:lnTo>
                <a:lnTo>
                  <a:pt x="1160108" y="0"/>
                </a:lnTo>
                <a:close/>
              </a:path>
            </a:pathLst>
          </a:custGeom>
          <a:solidFill>
            <a:schemeClr val="bg1">
              <a:lumMod val="85000"/>
              <a:alpha val="50196"/>
            </a:schemeClr>
          </a:solidFill>
        </p:spPr>
        <p:txBody>
          <a:bodyPr wrap="square" anchor="ctr" anchorCtr="0">
            <a:noAutofit/>
          </a:bodyPr>
          <a:lstStyle>
            <a:lvl1pPr marL="0" indent="0" algn="r">
              <a:buNone/>
              <a:defRPr/>
            </a:lvl1pPr>
          </a:lstStyle>
          <a:p>
            <a:r>
              <a:rPr lang="en-AU" dirty="0"/>
              <a:t>Add a picture</a:t>
            </a:r>
          </a:p>
        </p:txBody>
      </p:sp>
      <p:cxnSp>
        <p:nvCxnSpPr>
          <p:cNvPr id="34" name="Straight Connector 33">
            <a:extLst>
              <a:ext uri="{FF2B5EF4-FFF2-40B4-BE49-F238E27FC236}">
                <a16:creationId xmlns:a16="http://schemas.microsoft.com/office/drawing/2014/main" id="{A86AD490-96E4-410C-862C-8DDB2CBBFCB8}"/>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DDB88B2B-E0E9-440C-9D38-B42EBA40D37C}"/>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dirty="0"/>
              <a:t>Title of </a:t>
            </a:r>
            <a:r>
              <a:rPr lang="en-AU"/>
              <a:t>presentation (use two </a:t>
            </a:r>
            <a:r>
              <a:rPr lang="en-AU" dirty="0"/>
              <a:t>lines max)</a:t>
            </a:r>
          </a:p>
        </p:txBody>
      </p:sp>
      <p:sp>
        <p:nvSpPr>
          <p:cNvPr id="25" name="Subtitle 2">
            <a:extLst>
              <a:ext uri="{FF2B5EF4-FFF2-40B4-BE49-F238E27FC236}">
                <a16:creationId xmlns:a16="http://schemas.microsoft.com/office/drawing/2014/main" id="{C8928F7E-207C-4314-A984-25D6D0A3DDFC}"/>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Subtitle (three lines max)</a:t>
            </a:r>
            <a:endParaRPr lang="en-AU" dirty="0"/>
          </a:p>
        </p:txBody>
      </p:sp>
      <p:sp>
        <p:nvSpPr>
          <p:cNvPr id="26" name="Text Placeholder 10">
            <a:extLst>
              <a:ext uri="{FF2B5EF4-FFF2-40B4-BE49-F238E27FC236}">
                <a16:creationId xmlns:a16="http://schemas.microsoft.com/office/drawing/2014/main" id="{56646274-A41E-4014-9438-2E4C3EEF89C3}"/>
              </a:ext>
            </a:extLst>
          </p:cNvPr>
          <p:cNvSpPr>
            <a:spLocks noGrp="1"/>
          </p:cNvSpPr>
          <p:nvPr>
            <p:ph type="body" sz="quarter" idx="20"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endParaRPr lang="en-AU" dirty="0"/>
          </a:p>
        </p:txBody>
      </p:sp>
      <p:sp>
        <p:nvSpPr>
          <p:cNvPr id="27" name="Text Placeholder 4">
            <a:extLst>
              <a:ext uri="{FF2B5EF4-FFF2-40B4-BE49-F238E27FC236}">
                <a16:creationId xmlns:a16="http://schemas.microsoft.com/office/drawing/2014/main" id="{60F130E0-38E7-4F31-BAA1-DC0A7DC0FE7B}"/>
              </a:ext>
            </a:extLst>
          </p:cNvPr>
          <p:cNvSpPr>
            <a:spLocks noGrp="1"/>
          </p:cNvSpPr>
          <p:nvPr>
            <p:ph type="body" sz="quarter" idx="14"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a:t>
            </a:r>
            <a:r>
              <a:rPr lang="en-AU" dirty="0"/>
              <a:t>name | Title</a:t>
            </a:r>
          </a:p>
        </p:txBody>
      </p:sp>
      <p:sp>
        <p:nvSpPr>
          <p:cNvPr id="38" name="Text Placeholder 37">
            <a:extLst>
              <a:ext uri="{FF2B5EF4-FFF2-40B4-BE49-F238E27FC236}">
                <a16:creationId xmlns:a16="http://schemas.microsoft.com/office/drawing/2014/main" id="{DA293175-B930-41A3-AB02-F904C818D80E}"/>
              </a:ext>
            </a:extLst>
          </p:cNvPr>
          <p:cNvSpPr>
            <a:spLocks noGrp="1"/>
          </p:cNvSpPr>
          <p:nvPr>
            <p:ph type="body" sz="quarter" idx="21" hasCustomPrompt="1"/>
          </p:nvPr>
        </p:nvSpPr>
        <p:spPr>
          <a:xfrm>
            <a:off x="8667750" y="4752975"/>
            <a:ext cx="3533775" cy="2115525"/>
          </a:xfrm>
          <a:custGeom>
            <a:avLst/>
            <a:gdLst>
              <a:gd name="connsiteX0" fmla="*/ 0 w 3533775"/>
              <a:gd name="connsiteY0" fmla="*/ 0 h 2106000"/>
              <a:gd name="connsiteX1" fmla="*/ 3533775 w 3533775"/>
              <a:gd name="connsiteY1" fmla="*/ 0 h 2106000"/>
              <a:gd name="connsiteX2" fmla="*/ 3533775 w 3533775"/>
              <a:gd name="connsiteY2" fmla="*/ 2106000 h 2106000"/>
              <a:gd name="connsiteX3" fmla="*/ 0 w 3533775"/>
              <a:gd name="connsiteY3" fmla="*/ 2106000 h 2106000"/>
              <a:gd name="connsiteX4" fmla="*/ 0 w 3533775"/>
              <a:gd name="connsiteY4" fmla="*/ 0 h 2106000"/>
              <a:gd name="connsiteX0" fmla="*/ 0 w 3533775"/>
              <a:gd name="connsiteY0" fmla="*/ 0 h 2115525"/>
              <a:gd name="connsiteX1" fmla="*/ 3533775 w 3533775"/>
              <a:gd name="connsiteY1" fmla="*/ 0 h 2115525"/>
              <a:gd name="connsiteX2" fmla="*/ 3533775 w 3533775"/>
              <a:gd name="connsiteY2" fmla="*/ 2106000 h 2115525"/>
              <a:gd name="connsiteX3" fmla="*/ 1000125 w 3533775"/>
              <a:gd name="connsiteY3" fmla="*/ 2115525 h 2115525"/>
              <a:gd name="connsiteX4" fmla="*/ 0 w 3533775"/>
              <a:gd name="connsiteY4" fmla="*/ 0 h 21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5" h="2115525">
                <a:moveTo>
                  <a:pt x="0" y="0"/>
                </a:moveTo>
                <a:lnTo>
                  <a:pt x="3533775" y="0"/>
                </a:lnTo>
                <a:lnTo>
                  <a:pt x="3533775" y="2106000"/>
                </a:lnTo>
                <a:lnTo>
                  <a:pt x="1000125" y="2115525"/>
                </a:lnTo>
                <a:lnTo>
                  <a:pt x="0" y="0"/>
                </a:lnTo>
                <a:close/>
              </a:path>
            </a:pathLst>
          </a:custGeom>
          <a:blipFill>
            <a:blip r:embed="rId2"/>
            <a:stretch>
              <a:fillRect/>
            </a:stretch>
          </a:blipFill>
        </p:spPr>
        <p:txBody>
          <a:bodyPr/>
          <a:lstStyle>
            <a:lvl1pPr>
              <a:defRPr/>
            </a:lvl1pPr>
          </a:lstStyle>
          <a:p>
            <a:pPr lvl="0"/>
            <a:r>
              <a:rPr lang="en-US"/>
              <a:t> </a:t>
            </a:r>
            <a:endParaRPr lang="en-AU"/>
          </a:p>
        </p:txBody>
      </p:sp>
      <p:sp>
        <p:nvSpPr>
          <p:cNvPr id="5" name="Text Placeholder 4">
            <a:extLst>
              <a:ext uri="{FF2B5EF4-FFF2-40B4-BE49-F238E27FC236}">
                <a16:creationId xmlns:a16="http://schemas.microsoft.com/office/drawing/2014/main" id="{E39DD1BF-2E61-4FEA-B992-FC6BAA5F35D5}"/>
              </a:ext>
            </a:extLst>
          </p:cNvPr>
          <p:cNvSpPr>
            <a:spLocks noGrp="1"/>
          </p:cNvSpPr>
          <p:nvPr>
            <p:ph type="body" sz="quarter" idx="18" hasCustomPrompt="1"/>
          </p:nvPr>
        </p:nvSpPr>
        <p:spPr>
          <a:xfrm>
            <a:off x="9083358" y="5613400"/>
            <a:ext cx="2404800" cy="720000"/>
          </a:xfrm>
          <a:blipFill>
            <a:blip r:embed="rId3"/>
            <a:stretch>
              <a:fillRect/>
            </a:stretch>
          </a:blipFill>
        </p:spPr>
        <p:txBody>
          <a:bodyPr/>
          <a:lstStyle/>
          <a:p>
            <a:pPr lvl="0"/>
            <a:r>
              <a:rPr lang="en-AU"/>
              <a:t> </a:t>
            </a:r>
          </a:p>
        </p:txBody>
      </p:sp>
    </p:spTree>
    <p:extLst>
      <p:ext uri="{BB962C8B-B14F-4D97-AF65-F5344CB8AC3E}">
        <p14:creationId xmlns:p14="http://schemas.microsoft.com/office/powerpoint/2010/main" val="22913653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bg1">
            <a:lumMod val="8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4EF09F-0993-4D60-9B58-01E12E059F02}"/>
              </a:ext>
            </a:extLst>
          </p:cNvPr>
          <p:cNvSpPr>
            <a:spLocks noGrp="1"/>
          </p:cNvSpPr>
          <p:nvPr>
            <p:ph type="body" sz="quarter" idx="14" hasCustomPrompt="1"/>
          </p:nvPr>
        </p:nvSpPr>
        <p:spPr>
          <a:xfrm>
            <a:off x="9074785" y="5615940"/>
            <a:ext cx="2412000" cy="720000"/>
          </a:xfrm>
          <a:blipFill>
            <a:blip r:embed="rId2"/>
            <a:stretch>
              <a:fillRect/>
            </a:stretch>
          </a:blipFill>
        </p:spPr>
        <p:txBody>
          <a:bodyPr/>
          <a:lstStyle/>
          <a:p>
            <a:pPr lvl="0"/>
            <a:r>
              <a:rPr lang="en-AU"/>
              <a:t> </a:t>
            </a:r>
          </a:p>
        </p:txBody>
      </p:sp>
      <p:grpSp>
        <p:nvGrpSpPr>
          <p:cNvPr id="13" name="Graphic 9">
            <a:extLst>
              <a:ext uri="{FF2B5EF4-FFF2-40B4-BE49-F238E27FC236}">
                <a16:creationId xmlns:a16="http://schemas.microsoft.com/office/drawing/2014/main" id="{2EE73CA2-5819-48AB-B1C5-CB103003A444}"/>
              </a:ext>
            </a:extLst>
          </p:cNvPr>
          <p:cNvGrpSpPr/>
          <p:nvPr/>
        </p:nvGrpSpPr>
        <p:grpSpPr>
          <a:xfrm>
            <a:off x="0" y="0"/>
            <a:ext cx="9672790" cy="6867427"/>
            <a:chOff x="0" y="0"/>
            <a:chExt cx="9672790" cy="6867427"/>
          </a:xfrm>
        </p:grpSpPr>
        <p:sp>
          <p:nvSpPr>
            <p:cNvPr id="21" name="Freeform: Shape 20">
              <a:extLst>
                <a:ext uri="{FF2B5EF4-FFF2-40B4-BE49-F238E27FC236}">
                  <a16:creationId xmlns:a16="http://schemas.microsoft.com/office/drawing/2014/main" id="{E698AA0A-5308-4247-9222-889560F84BAF}"/>
                </a:ext>
              </a:extLst>
            </p:cNvPr>
            <p:cNvSpPr/>
            <p:nvPr/>
          </p:nvSpPr>
          <p:spPr>
            <a:xfrm>
              <a:off x="18025" y="0"/>
              <a:ext cx="8719854" cy="3598226"/>
            </a:xfrm>
            <a:custGeom>
              <a:avLst/>
              <a:gdLst>
                <a:gd name="connsiteX0" fmla="*/ 8719855 w 8719854"/>
                <a:gd name="connsiteY0" fmla="*/ 0 h 3598226"/>
                <a:gd name="connsiteX1" fmla="*/ 731679 w 8719854"/>
                <a:gd name="connsiteY1" fmla="*/ 0 h 3598226"/>
                <a:gd name="connsiteX2" fmla="*/ 0 w 8719854"/>
                <a:gd name="connsiteY2" fmla="*/ 1547900 h 3598226"/>
                <a:gd name="connsiteX3" fmla="*/ 0 w 8719854"/>
                <a:gd name="connsiteY3" fmla="*/ 3598227 h 3598226"/>
                <a:gd name="connsiteX4" fmla="*/ 7018993 w 8719854"/>
                <a:gd name="connsiteY4" fmla="*/ 3598227 h 3598226"/>
                <a:gd name="connsiteX5" fmla="*/ 8719855 w 8719854"/>
                <a:gd name="connsiteY5" fmla="*/ 0 h 359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854" h="3598226">
                  <a:moveTo>
                    <a:pt x="8719855" y="0"/>
                  </a:moveTo>
                  <a:lnTo>
                    <a:pt x="731679" y="0"/>
                  </a:lnTo>
                  <a:lnTo>
                    <a:pt x="0" y="1547900"/>
                  </a:lnTo>
                  <a:lnTo>
                    <a:pt x="0" y="3598227"/>
                  </a:lnTo>
                  <a:lnTo>
                    <a:pt x="7018993" y="3598227"/>
                  </a:lnTo>
                  <a:lnTo>
                    <a:pt x="8719855" y="0"/>
                  </a:lnTo>
                  <a:close/>
                </a:path>
              </a:pathLst>
            </a:custGeom>
            <a:solidFill>
              <a:schemeClr val="tx1"/>
            </a:solidFill>
            <a:ln w="12688"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E27669B-D391-4711-9195-C5F7F8E254DA}"/>
                </a:ext>
              </a:extLst>
            </p:cNvPr>
            <p:cNvSpPr/>
            <p:nvPr/>
          </p:nvSpPr>
          <p:spPr>
            <a:xfrm>
              <a:off x="0" y="1672427"/>
              <a:ext cx="9668093" cy="5191318"/>
            </a:xfrm>
            <a:custGeom>
              <a:avLst/>
              <a:gdLst>
                <a:gd name="connsiteX0" fmla="*/ 9668093 w 9668093"/>
                <a:gd name="connsiteY0" fmla="*/ 5191318 h 5191318"/>
                <a:gd name="connsiteX1" fmla="*/ 7212449 w 9668093"/>
                <a:gd name="connsiteY1" fmla="*/ 0 h 5191318"/>
                <a:gd name="connsiteX2" fmla="*/ 0 w 9668093"/>
                <a:gd name="connsiteY2" fmla="*/ 0 h 5191318"/>
                <a:gd name="connsiteX3" fmla="*/ 0 w 9668093"/>
                <a:gd name="connsiteY3" fmla="*/ 5191318 h 5191318"/>
                <a:gd name="connsiteX4" fmla="*/ 9668093 w 9668093"/>
                <a:gd name="connsiteY4" fmla="*/ 5191318 h 519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8093" h="5191318">
                  <a:moveTo>
                    <a:pt x="9668093" y="5191318"/>
                  </a:moveTo>
                  <a:lnTo>
                    <a:pt x="7212449" y="0"/>
                  </a:lnTo>
                  <a:lnTo>
                    <a:pt x="0" y="0"/>
                  </a:lnTo>
                  <a:lnTo>
                    <a:pt x="0" y="5191318"/>
                  </a:lnTo>
                  <a:lnTo>
                    <a:pt x="9668093" y="5191318"/>
                  </a:lnTo>
                  <a:close/>
                </a:path>
              </a:pathLst>
            </a:custGeom>
            <a:solidFill>
              <a:schemeClr val="accent1"/>
            </a:solidFill>
            <a:ln w="12688"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A582BA43-CA4D-4DAA-B03B-51C7C7D28D4E}"/>
                </a:ext>
              </a:extLst>
            </p:cNvPr>
            <p:cNvSpPr/>
            <p:nvPr/>
          </p:nvSpPr>
          <p:spPr>
            <a:xfrm>
              <a:off x="0" y="818632"/>
              <a:ext cx="7580954" cy="5514378"/>
            </a:xfrm>
            <a:custGeom>
              <a:avLst/>
              <a:gdLst>
                <a:gd name="connsiteX0" fmla="*/ 7580954 w 7580954"/>
                <a:gd name="connsiteY0" fmla="*/ 5514379 h 5514378"/>
                <a:gd name="connsiteX1" fmla="*/ 7580954 w 7580954"/>
                <a:gd name="connsiteY1" fmla="*/ 0 h 5514378"/>
                <a:gd name="connsiteX2" fmla="*/ 0 w 7580954"/>
                <a:gd name="connsiteY2" fmla="*/ 0 h 5514378"/>
                <a:gd name="connsiteX3" fmla="*/ 0 w 7580954"/>
                <a:gd name="connsiteY3" fmla="*/ 3029284 h 5514378"/>
                <a:gd name="connsiteX4" fmla="*/ 1174698 w 7580954"/>
                <a:gd name="connsiteY4" fmla="*/ 5514379 h 5514378"/>
                <a:gd name="connsiteX5" fmla="*/ 7580954 w 7580954"/>
                <a:gd name="connsiteY5" fmla="*/ 5514379 h 551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0954" h="5514378">
                  <a:moveTo>
                    <a:pt x="7580954" y="5514379"/>
                  </a:moveTo>
                  <a:lnTo>
                    <a:pt x="7580954" y="0"/>
                  </a:lnTo>
                  <a:lnTo>
                    <a:pt x="0" y="0"/>
                  </a:lnTo>
                  <a:lnTo>
                    <a:pt x="0" y="3029284"/>
                  </a:lnTo>
                  <a:lnTo>
                    <a:pt x="1174698" y="5514379"/>
                  </a:lnTo>
                  <a:lnTo>
                    <a:pt x="7580954" y="5514379"/>
                  </a:lnTo>
                  <a:close/>
                </a:path>
              </a:pathLst>
            </a:custGeom>
            <a:solidFill>
              <a:srgbClr val="FFFFFF"/>
            </a:solidFill>
            <a:ln w="12688" cap="flat">
              <a:noFill/>
              <a:prstDash val="solid"/>
              <a:miter/>
            </a:ln>
          </p:spPr>
          <p:txBody>
            <a:bodyPr rtlCol="0" anchor="ctr"/>
            <a:lstStyle/>
            <a:p>
              <a:endParaRPr lang="en-AU"/>
            </a:p>
          </p:txBody>
        </p:sp>
      </p:grpSp>
      <p:cxnSp>
        <p:nvCxnSpPr>
          <p:cNvPr id="16" name="Straight Connector 15">
            <a:extLst>
              <a:ext uri="{FF2B5EF4-FFF2-40B4-BE49-F238E27FC236}">
                <a16:creationId xmlns:a16="http://schemas.microsoft.com/office/drawing/2014/main" id="{B35DD447-65A0-4318-8407-02C927BEC5B2}"/>
              </a:ext>
            </a:extLst>
          </p:cNvPr>
          <p:cNvCxnSpPr/>
          <p:nvPr userDrawn="1"/>
        </p:nvCxnSpPr>
        <p:spPr>
          <a:xfrm>
            <a:off x="5926138" y="476250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054DAD34-1224-494C-9A5B-3612B2E9AC2D}"/>
              </a:ext>
            </a:extLst>
          </p:cNvPr>
          <p:cNvSpPr>
            <a:spLocks noGrp="1"/>
          </p:cNvSpPr>
          <p:nvPr>
            <p:ph type="ctrTitle" hasCustomPrompt="1"/>
          </p:nvPr>
        </p:nvSpPr>
        <p:spPr>
          <a:xfrm>
            <a:off x="1504950" y="3450210"/>
            <a:ext cx="5819480" cy="1170873"/>
          </a:xfrm>
          <a:prstGeom prst="rect">
            <a:avLst/>
          </a:prstGeom>
        </p:spPr>
        <p:txBody>
          <a:bodyPr anchor="b">
            <a:noAutofit/>
          </a:bodyPr>
          <a:lstStyle>
            <a:lvl1pPr algn="r">
              <a:lnSpc>
                <a:spcPct val="80000"/>
              </a:lnSpc>
              <a:defRPr sz="3600" b="0"/>
            </a:lvl1pPr>
          </a:lstStyle>
          <a:p>
            <a:r>
              <a:rPr lang="en-AU" dirty="0"/>
              <a:t>Title of </a:t>
            </a:r>
            <a:r>
              <a:rPr lang="en-AU"/>
              <a:t>presentation (use two </a:t>
            </a:r>
            <a:r>
              <a:rPr lang="en-AU" dirty="0"/>
              <a:t>lines max)</a:t>
            </a:r>
          </a:p>
        </p:txBody>
      </p:sp>
      <p:sp>
        <p:nvSpPr>
          <p:cNvPr id="23" name="Subtitle 2">
            <a:extLst>
              <a:ext uri="{FF2B5EF4-FFF2-40B4-BE49-F238E27FC236}">
                <a16:creationId xmlns:a16="http://schemas.microsoft.com/office/drawing/2014/main" id="{346A02D5-CDC8-44E6-9CB4-BBF3C6B3D443}"/>
              </a:ext>
            </a:extLst>
          </p:cNvPr>
          <p:cNvSpPr>
            <a:spLocks noGrp="1"/>
          </p:cNvSpPr>
          <p:nvPr>
            <p:ph type="subTitle" idx="1" hasCustomPrompt="1"/>
          </p:nvPr>
        </p:nvSpPr>
        <p:spPr>
          <a:xfrm>
            <a:off x="1487489" y="4973937"/>
            <a:ext cx="5836942" cy="1256153"/>
          </a:xfrm>
        </p:spPr>
        <p:txBody>
          <a:bodyPr/>
          <a:lstStyle>
            <a:lvl1pPr marL="0" indent="0" algn="r">
              <a:spcBef>
                <a:spcPts val="30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Subtitle (three </a:t>
            </a:r>
            <a:r>
              <a:rPr lang="en-AU"/>
              <a:t>lines max)</a:t>
            </a:r>
            <a:endParaRPr lang="en-AU" dirty="0"/>
          </a:p>
        </p:txBody>
      </p:sp>
      <p:sp>
        <p:nvSpPr>
          <p:cNvPr id="25" name="Text Placeholder 10">
            <a:extLst>
              <a:ext uri="{FF2B5EF4-FFF2-40B4-BE49-F238E27FC236}">
                <a16:creationId xmlns:a16="http://schemas.microsoft.com/office/drawing/2014/main" id="{DA9AEDBE-C4B7-416C-9548-A86784F974FE}"/>
              </a:ext>
            </a:extLst>
          </p:cNvPr>
          <p:cNvSpPr>
            <a:spLocks noGrp="1"/>
          </p:cNvSpPr>
          <p:nvPr>
            <p:ph type="body" sz="quarter" idx="13" hasCustomPrompt="1"/>
          </p:nvPr>
        </p:nvSpPr>
        <p:spPr>
          <a:xfrm>
            <a:off x="1487488" y="1382998"/>
            <a:ext cx="5836943" cy="458619"/>
          </a:xfrm>
        </p:spPr>
        <p:txBody>
          <a:bodyPr tIns="0" bIns="0" anchor="b" anchorCtr="0"/>
          <a:lstStyle>
            <a:lvl1pPr marL="0" indent="0" algn="r">
              <a:spcBef>
                <a:spcPts val="0"/>
              </a:spcBef>
              <a:buNone/>
              <a:defRPr sz="2500" cap="all" baseline="0">
                <a:latin typeface="+mj-lt"/>
              </a:defRPr>
            </a:lvl1pPr>
            <a:lvl2pPr marL="0" indent="0" algn="r">
              <a:spcBef>
                <a:spcPts val="0"/>
              </a:spcBef>
              <a:buNone/>
              <a:defRPr sz="2400"/>
            </a:lvl2pPr>
          </a:lstStyle>
          <a:p>
            <a:r>
              <a:rPr lang="en-AU"/>
              <a:t>Date of presentation</a:t>
            </a:r>
            <a:endParaRPr lang="en-AU" dirty="0"/>
          </a:p>
        </p:txBody>
      </p:sp>
      <p:sp>
        <p:nvSpPr>
          <p:cNvPr id="26" name="Text Placeholder 4">
            <a:extLst>
              <a:ext uri="{FF2B5EF4-FFF2-40B4-BE49-F238E27FC236}">
                <a16:creationId xmlns:a16="http://schemas.microsoft.com/office/drawing/2014/main" id="{21754065-C68B-4D46-BA33-7E579F6F8D6C}"/>
              </a:ext>
            </a:extLst>
          </p:cNvPr>
          <p:cNvSpPr>
            <a:spLocks noGrp="1"/>
          </p:cNvSpPr>
          <p:nvPr>
            <p:ph type="body" sz="quarter" idx="15" hasCustomPrompt="1"/>
          </p:nvPr>
        </p:nvSpPr>
        <p:spPr>
          <a:xfrm>
            <a:off x="1487489" y="1841618"/>
            <a:ext cx="5836942" cy="358047"/>
          </a:xfrm>
        </p:spPr>
        <p:txBody>
          <a:bodyPr tIns="0">
            <a:noAutofit/>
          </a:bodyPr>
          <a:lstStyle>
            <a:lvl1pPr algn="r">
              <a:spcBef>
                <a:spcPts val="0"/>
              </a:spcBef>
              <a:defRPr sz="2400">
                <a:latin typeface="+mn-lt"/>
              </a:defRPr>
            </a:lvl1pPr>
            <a:lvl2pPr marL="0" indent="0" algn="r">
              <a:buNone/>
              <a:defRPr/>
            </a:lvl2pPr>
            <a:lvl3pPr marL="360000" indent="0">
              <a:buNone/>
              <a:defRPr/>
            </a:lvl3pPr>
          </a:lstStyle>
          <a:p>
            <a:pPr lvl="0"/>
            <a:r>
              <a:rPr lang="en-AU"/>
              <a:t>Speaker </a:t>
            </a:r>
            <a:r>
              <a:rPr lang="en-AU" dirty="0"/>
              <a:t>name | Title</a:t>
            </a:r>
          </a:p>
        </p:txBody>
      </p:sp>
    </p:spTree>
    <p:extLst>
      <p:ext uri="{BB962C8B-B14F-4D97-AF65-F5344CB8AC3E}">
        <p14:creationId xmlns:p14="http://schemas.microsoft.com/office/powerpoint/2010/main" val="101182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AB7E3C-5F3E-4754-94DE-88FEEF85A2A5}"/>
              </a:ext>
            </a:extLst>
          </p:cNvPr>
          <p:cNvGrpSpPr/>
          <p:nvPr userDrawn="1"/>
        </p:nvGrpSpPr>
        <p:grpSpPr>
          <a:xfrm>
            <a:off x="-13814" y="-18142"/>
            <a:ext cx="12203745" cy="6876309"/>
            <a:chOff x="-13814" y="-18142"/>
            <a:chExt cx="12203745" cy="6876309"/>
          </a:xfrm>
        </p:grpSpPr>
        <p:sp>
          <p:nvSpPr>
            <p:cNvPr id="19" name="Freeform: Shape 18">
              <a:extLst>
                <a:ext uri="{FF2B5EF4-FFF2-40B4-BE49-F238E27FC236}">
                  <a16:creationId xmlns:a16="http://schemas.microsoft.com/office/drawing/2014/main" id="{07CAF55A-02C2-40EE-BF47-7BF2BBE8F1FA}"/>
                </a:ext>
              </a:extLst>
            </p:cNvPr>
            <p:cNvSpPr/>
            <p:nvPr userDrawn="1"/>
          </p:nvSpPr>
          <p:spPr>
            <a:xfrm>
              <a:off x="5134006" y="647798"/>
              <a:ext cx="7055925" cy="5495185"/>
            </a:xfrm>
            <a:custGeom>
              <a:avLst/>
              <a:gdLst>
                <a:gd name="connsiteX0" fmla="*/ 958024 w 5278469"/>
                <a:gd name="connsiteY0" fmla="*/ 4110895 h 4110894"/>
                <a:gd name="connsiteX1" fmla="*/ 5278470 w 5278469"/>
                <a:gd name="connsiteY1" fmla="*/ 4110895 h 4110894"/>
                <a:gd name="connsiteX2" fmla="*/ 5278470 w 5278469"/>
                <a:gd name="connsiteY2" fmla="*/ 0 h 4110894"/>
                <a:gd name="connsiteX3" fmla="*/ 993743 w 5278469"/>
                <a:gd name="connsiteY3" fmla="*/ 0 h 4110894"/>
                <a:gd name="connsiteX4" fmla="*/ 0 w 5278469"/>
                <a:gd name="connsiteY4" fmla="*/ 0 h 4110894"/>
                <a:gd name="connsiteX5" fmla="*/ 0 w 5278469"/>
                <a:gd name="connsiteY5" fmla="*/ 2080546 h 4110894"/>
                <a:gd name="connsiteX6" fmla="*/ 0 w 5278469"/>
                <a:gd name="connsiteY6" fmla="*/ 2084070 h 411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8469" h="4110894">
                  <a:moveTo>
                    <a:pt x="958024" y="4110895"/>
                  </a:moveTo>
                  <a:lnTo>
                    <a:pt x="5278470" y="4110895"/>
                  </a:lnTo>
                  <a:lnTo>
                    <a:pt x="5278470" y="0"/>
                  </a:lnTo>
                  <a:lnTo>
                    <a:pt x="993743" y="0"/>
                  </a:lnTo>
                  <a:lnTo>
                    <a:pt x="0" y="0"/>
                  </a:lnTo>
                  <a:lnTo>
                    <a:pt x="0" y="2080546"/>
                  </a:lnTo>
                  <a:lnTo>
                    <a:pt x="0" y="2084070"/>
                  </a:lnTo>
                  <a:close/>
                </a:path>
              </a:pathLst>
            </a:custGeom>
            <a:solidFill>
              <a:schemeClr val="bg1">
                <a:lumMod val="95000"/>
              </a:schemeClr>
            </a:solidFill>
            <a:ln w="9525" cap="flat">
              <a:noFill/>
              <a:prstDash val="solid"/>
              <a:miter/>
            </a:ln>
          </p:spPr>
          <p:txBody>
            <a:bodyPr rtlCol="0" anchor="ctr"/>
            <a:lstStyle/>
            <a:p>
              <a:endParaRPr lang="en-AU" dirty="0"/>
            </a:p>
          </p:txBody>
        </p:sp>
        <p:sp>
          <p:nvSpPr>
            <p:cNvPr id="20" name="Freeform: Shape 19">
              <a:extLst>
                <a:ext uri="{FF2B5EF4-FFF2-40B4-BE49-F238E27FC236}">
                  <a16:creationId xmlns:a16="http://schemas.microsoft.com/office/drawing/2014/main" id="{416C8AE6-3EBB-4855-AD29-BF3DFC1F817D}"/>
                </a:ext>
              </a:extLst>
            </p:cNvPr>
            <p:cNvSpPr/>
            <p:nvPr userDrawn="1"/>
          </p:nvSpPr>
          <p:spPr>
            <a:xfrm>
              <a:off x="-13814" y="1561608"/>
              <a:ext cx="6787907" cy="5296559"/>
            </a:xfrm>
            <a:custGeom>
              <a:avLst/>
              <a:gdLst>
                <a:gd name="connsiteX0" fmla="*/ 0 w 5077967"/>
                <a:gd name="connsiteY0" fmla="*/ 0 h 3962304"/>
                <a:gd name="connsiteX1" fmla="*/ 0 w 5077967"/>
                <a:gd name="connsiteY1" fmla="*/ 0 h 3962304"/>
                <a:gd name="connsiteX2" fmla="*/ 0 w 5077967"/>
                <a:gd name="connsiteY2" fmla="*/ 3962305 h 3962304"/>
                <a:gd name="connsiteX3" fmla="*/ 5077968 w 5077967"/>
                <a:gd name="connsiteY3" fmla="*/ 3962305 h 3962304"/>
                <a:gd name="connsiteX4" fmla="*/ 3867817 w 5077967"/>
                <a:gd name="connsiteY4" fmla="*/ 1403985 h 3962304"/>
                <a:gd name="connsiteX5" fmla="*/ 0 w 5077967"/>
                <a:gd name="connsiteY5" fmla="*/ 1403985 h 396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967" h="3962304">
                  <a:moveTo>
                    <a:pt x="0" y="0"/>
                  </a:moveTo>
                  <a:lnTo>
                    <a:pt x="0" y="0"/>
                  </a:lnTo>
                  <a:lnTo>
                    <a:pt x="0" y="3962305"/>
                  </a:lnTo>
                  <a:lnTo>
                    <a:pt x="5077968" y="3962305"/>
                  </a:lnTo>
                  <a:lnTo>
                    <a:pt x="3867817" y="1403985"/>
                  </a:lnTo>
                  <a:lnTo>
                    <a:pt x="0" y="1403985"/>
                  </a:lnTo>
                  <a:close/>
                </a:path>
              </a:pathLst>
            </a:custGeom>
            <a:solidFill>
              <a:schemeClr val="accent1"/>
            </a:solidFill>
            <a:ln w="9525" cap="flat">
              <a:noFill/>
              <a:prstDash val="solid"/>
              <a:miter/>
            </a:ln>
          </p:spPr>
          <p:txBody>
            <a:bodyPr rtlCol="0" anchor="ctr"/>
            <a:lstStyle/>
            <a:p>
              <a:endParaRPr lang="en-AU" dirty="0"/>
            </a:p>
          </p:txBody>
        </p:sp>
        <p:pic>
          <p:nvPicPr>
            <p:cNvPr id="4" name="Graphic 3">
              <a:extLst>
                <a:ext uri="{FF2B5EF4-FFF2-40B4-BE49-F238E27FC236}">
                  <a16:creationId xmlns:a16="http://schemas.microsoft.com/office/drawing/2014/main" id="{5120BE1B-CBA4-4EF7-B249-7361E5A4FF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9" y="-18142"/>
              <a:ext cx="6811200" cy="3456430"/>
            </a:xfrm>
            <a:prstGeom prst="rect">
              <a:avLst/>
            </a:prstGeom>
          </p:spPr>
        </p:pic>
      </p:grpSp>
      <p:sp>
        <p:nvSpPr>
          <p:cNvPr id="17" name="Freeform: Shape 16">
            <a:extLst>
              <a:ext uri="{FF2B5EF4-FFF2-40B4-BE49-F238E27FC236}">
                <a16:creationId xmlns:a16="http://schemas.microsoft.com/office/drawing/2014/main" id="{7D192453-705A-4A8D-8537-9DFCD1EA7449}"/>
              </a:ext>
            </a:extLst>
          </p:cNvPr>
          <p:cNvSpPr/>
          <p:nvPr/>
        </p:nvSpPr>
        <p:spPr>
          <a:xfrm>
            <a:off x="-15240" y="-7143"/>
            <a:ext cx="12194537" cy="6859427"/>
          </a:xfrm>
          <a:custGeom>
            <a:avLst/>
            <a:gdLst>
              <a:gd name="connsiteX0" fmla="*/ 0 w 12194537"/>
              <a:gd name="connsiteY0" fmla="*/ 0 h 6859427"/>
              <a:gd name="connsiteX1" fmla="*/ 12194537 w 12194537"/>
              <a:gd name="connsiteY1" fmla="*/ 0 h 6859427"/>
              <a:gd name="connsiteX2" fmla="*/ 12194537 w 12194537"/>
              <a:gd name="connsiteY2" fmla="*/ 6859428 h 6859427"/>
              <a:gd name="connsiteX3" fmla="*/ 0 w 12194537"/>
              <a:gd name="connsiteY3" fmla="*/ 6859428 h 6859427"/>
            </a:gdLst>
            <a:ahLst/>
            <a:cxnLst>
              <a:cxn ang="0">
                <a:pos x="connsiteX0" y="connsiteY0"/>
              </a:cxn>
              <a:cxn ang="0">
                <a:pos x="connsiteX1" y="connsiteY1"/>
              </a:cxn>
              <a:cxn ang="0">
                <a:pos x="connsiteX2" y="connsiteY2"/>
              </a:cxn>
              <a:cxn ang="0">
                <a:pos x="connsiteX3" y="connsiteY3"/>
              </a:cxn>
            </a:cxnLst>
            <a:rect l="l" t="t" r="r" b="b"/>
            <a:pathLst>
              <a:path w="12194537" h="6859427">
                <a:moveTo>
                  <a:pt x="0" y="0"/>
                </a:moveTo>
                <a:lnTo>
                  <a:pt x="12194537" y="0"/>
                </a:lnTo>
                <a:lnTo>
                  <a:pt x="12194537" y="6859428"/>
                </a:lnTo>
                <a:lnTo>
                  <a:pt x="0" y="6859428"/>
                </a:lnTo>
                <a:close/>
              </a:path>
            </a:pathLst>
          </a:custGeom>
          <a:noFill/>
          <a:ln w="12697" cap="flat">
            <a:noFill/>
            <a:prstDash val="solid"/>
            <a:miter/>
          </a:ln>
        </p:spPr>
        <p:txBody>
          <a:bodyPr rtlCol="0" anchor="ctr"/>
          <a:lstStyle/>
          <a:p>
            <a:endParaRPr lang="en-AU" dirty="0"/>
          </a:p>
        </p:txBody>
      </p:sp>
      <p:sp>
        <p:nvSpPr>
          <p:cNvPr id="2" name="Title 1">
            <a:extLst>
              <a:ext uri="{FF2B5EF4-FFF2-40B4-BE49-F238E27FC236}">
                <a16:creationId xmlns:a16="http://schemas.microsoft.com/office/drawing/2014/main" id="{6A915B94-2FD1-4B40-9CE1-DA7F101C9700}"/>
              </a:ext>
            </a:extLst>
          </p:cNvPr>
          <p:cNvSpPr>
            <a:spLocks noGrp="1"/>
          </p:cNvSpPr>
          <p:nvPr userDrawn="1">
            <p:ph type="title" hasCustomPrompt="1"/>
          </p:nvPr>
        </p:nvSpPr>
        <p:spPr>
          <a:xfrm>
            <a:off x="6429080" y="1709739"/>
            <a:ext cx="4918369" cy="1719262"/>
          </a:xfrm>
          <a:prstGeom prst="rect">
            <a:avLst/>
          </a:prstGeom>
        </p:spPr>
        <p:txBody>
          <a:bodyPr anchor="b">
            <a:noAutofit/>
          </a:bodyPr>
          <a:lstStyle>
            <a:lvl1pPr algn="r">
              <a:defRPr sz="3400"/>
            </a:lvl1pPr>
          </a:lstStyle>
          <a:p>
            <a:r>
              <a:rPr lang="en-US"/>
              <a:t>Section heading</a:t>
            </a:r>
            <a:endParaRPr lang="en-AU"/>
          </a:p>
        </p:txBody>
      </p:sp>
      <p:sp>
        <p:nvSpPr>
          <p:cNvPr id="3" name="Text Placeholder 2">
            <a:extLst>
              <a:ext uri="{FF2B5EF4-FFF2-40B4-BE49-F238E27FC236}">
                <a16:creationId xmlns:a16="http://schemas.microsoft.com/office/drawing/2014/main" id="{91826383-20A6-4F3B-8BB5-C0F533F0B752}"/>
              </a:ext>
            </a:extLst>
          </p:cNvPr>
          <p:cNvSpPr>
            <a:spLocks noGrp="1"/>
          </p:cNvSpPr>
          <p:nvPr userDrawn="1">
            <p:ph type="body" idx="1" hasCustomPrompt="1"/>
          </p:nvPr>
        </p:nvSpPr>
        <p:spPr>
          <a:xfrm>
            <a:off x="6435431" y="3552516"/>
            <a:ext cx="4918369" cy="1424298"/>
          </a:xfrm>
        </p:spPr>
        <p:txBody>
          <a:bodyPr/>
          <a:lstStyle>
            <a:lvl1pPr marL="0" indent="0" algn="r">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 or presenter name</a:t>
            </a:r>
          </a:p>
        </p:txBody>
      </p:sp>
      <p:sp>
        <p:nvSpPr>
          <p:cNvPr id="6" name="Slide Number Placeholder 5">
            <a:extLst>
              <a:ext uri="{FF2B5EF4-FFF2-40B4-BE49-F238E27FC236}">
                <a16:creationId xmlns:a16="http://schemas.microsoft.com/office/drawing/2014/main" id="{E593EF89-B757-44F8-9C0F-8533E2B21B31}"/>
              </a:ext>
            </a:extLst>
          </p:cNvPr>
          <p:cNvSpPr>
            <a:spLocks noGrp="1"/>
          </p:cNvSpPr>
          <p:nvPr userDrawn="1">
            <p:ph type="sldNum" sz="quarter" idx="12"/>
          </p:nvPr>
        </p:nvSpPr>
        <p:spPr/>
        <p:txBody>
          <a:bodyPr/>
          <a:lstStyle>
            <a:lvl1pPr>
              <a:defRPr>
                <a:solidFill>
                  <a:schemeClr val="tx1"/>
                </a:solidFill>
              </a:defRPr>
            </a:lvl1pPr>
          </a:lstStyle>
          <a:p>
            <a:fld id="{E4E047A3-478C-4E7E-BF3D-3786245819C0}" type="slidenum">
              <a:rPr lang="en-AU" smtClean="0"/>
              <a:pPr/>
              <a:t>‹#›</a:t>
            </a:fld>
            <a:endParaRPr lang="en-AU" dirty="0"/>
          </a:p>
        </p:txBody>
      </p:sp>
    </p:spTree>
    <p:extLst>
      <p:ext uri="{BB962C8B-B14F-4D97-AF65-F5344CB8AC3E}">
        <p14:creationId xmlns:p14="http://schemas.microsoft.com/office/powerpoint/2010/main" val="301911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AB7E3C-5F3E-4754-94DE-88FEEF85A2A5}"/>
              </a:ext>
            </a:extLst>
          </p:cNvPr>
          <p:cNvGrpSpPr/>
          <p:nvPr userDrawn="1"/>
        </p:nvGrpSpPr>
        <p:grpSpPr>
          <a:xfrm>
            <a:off x="-13814" y="-18142"/>
            <a:ext cx="12203745" cy="6876309"/>
            <a:chOff x="-13814" y="-18142"/>
            <a:chExt cx="12203745" cy="6876309"/>
          </a:xfrm>
        </p:grpSpPr>
        <p:sp>
          <p:nvSpPr>
            <p:cNvPr id="19" name="Freeform: Shape 18">
              <a:extLst>
                <a:ext uri="{FF2B5EF4-FFF2-40B4-BE49-F238E27FC236}">
                  <a16:creationId xmlns:a16="http://schemas.microsoft.com/office/drawing/2014/main" id="{07CAF55A-02C2-40EE-BF47-7BF2BBE8F1FA}"/>
                </a:ext>
              </a:extLst>
            </p:cNvPr>
            <p:cNvSpPr/>
            <p:nvPr userDrawn="1"/>
          </p:nvSpPr>
          <p:spPr>
            <a:xfrm>
              <a:off x="5134006" y="647798"/>
              <a:ext cx="7055925" cy="5495185"/>
            </a:xfrm>
            <a:custGeom>
              <a:avLst/>
              <a:gdLst>
                <a:gd name="connsiteX0" fmla="*/ 958024 w 5278469"/>
                <a:gd name="connsiteY0" fmla="*/ 4110895 h 4110894"/>
                <a:gd name="connsiteX1" fmla="*/ 5278470 w 5278469"/>
                <a:gd name="connsiteY1" fmla="*/ 4110895 h 4110894"/>
                <a:gd name="connsiteX2" fmla="*/ 5278470 w 5278469"/>
                <a:gd name="connsiteY2" fmla="*/ 0 h 4110894"/>
                <a:gd name="connsiteX3" fmla="*/ 993743 w 5278469"/>
                <a:gd name="connsiteY3" fmla="*/ 0 h 4110894"/>
                <a:gd name="connsiteX4" fmla="*/ 0 w 5278469"/>
                <a:gd name="connsiteY4" fmla="*/ 0 h 4110894"/>
                <a:gd name="connsiteX5" fmla="*/ 0 w 5278469"/>
                <a:gd name="connsiteY5" fmla="*/ 2080546 h 4110894"/>
                <a:gd name="connsiteX6" fmla="*/ 0 w 5278469"/>
                <a:gd name="connsiteY6" fmla="*/ 2084070 h 411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8469" h="4110894">
                  <a:moveTo>
                    <a:pt x="958024" y="4110895"/>
                  </a:moveTo>
                  <a:lnTo>
                    <a:pt x="5278470" y="4110895"/>
                  </a:lnTo>
                  <a:lnTo>
                    <a:pt x="5278470" y="0"/>
                  </a:lnTo>
                  <a:lnTo>
                    <a:pt x="993743" y="0"/>
                  </a:lnTo>
                  <a:lnTo>
                    <a:pt x="0" y="0"/>
                  </a:lnTo>
                  <a:lnTo>
                    <a:pt x="0" y="2080546"/>
                  </a:lnTo>
                  <a:lnTo>
                    <a:pt x="0" y="2084070"/>
                  </a:lnTo>
                  <a:close/>
                </a:path>
              </a:pathLst>
            </a:custGeom>
            <a:solidFill>
              <a:schemeClr val="bg1">
                <a:lumMod val="95000"/>
              </a:schemeClr>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16C8AE6-3EBB-4855-AD29-BF3DFC1F817D}"/>
                </a:ext>
              </a:extLst>
            </p:cNvPr>
            <p:cNvSpPr/>
            <p:nvPr userDrawn="1"/>
          </p:nvSpPr>
          <p:spPr>
            <a:xfrm>
              <a:off x="-13814" y="1561608"/>
              <a:ext cx="6787907" cy="5296559"/>
            </a:xfrm>
            <a:custGeom>
              <a:avLst/>
              <a:gdLst>
                <a:gd name="connsiteX0" fmla="*/ 0 w 5077967"/>
                <a:gd name="connsiteY0" fmla="*/ 0 h 3962304"/>
                <a:gd name="connsiteX1" fmla="*/ 0 w 5077967"/>
                <a:gd name="connsiteY1" fmla="*/ 0 h 3962304"/>
                <a:gd name="connsiteX2" fmla="*/ 0 w 5077967"/>
                <a:gd name="connsiteY2" fmla="*/ 3962305 h 3962304"/>
                <a:gd name="connsiteX3" fmla="*/ 5077968 w 5077967"/>
                <a:gd name="connsiteY3" fmla="*/ 3962305 h 3962304"/>
                <a:gd name="connsiteX4" fmla="*/ 3867817 w 5077967"/>
                <a:gd name="connsiteY4" fmla="*/ 1403985 h 3962304"/>
                <a:gd name="connsiteX5" fmla="*/ 0 w 5077967"/>
                <a:gd name="connsiteY5" fmla="*/ 1403985 h 396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967" h="3962304">
                  <a:moveTo>
                    <a:pt x="0" y="0"/>
                  </a:moveTo>
                  <a:lnTo>
                    <a:pt x="0" y="0"/>
                  </a:lnTo>
                  <a:lnTo>
                    <a:pt x="0" y="3962305"/>
                  </a:lnTo>
                  <a:lnTo>
                    <a:pt x="5077968" y="3962305"/>
                  </a:lnTo>
                  <a:lnTo>
                    <a:pt x="3867817" y="1403985"/>
                  </a:lnTo>
                  <a:lnTo>
                    <a:pt x="0" y="1403985"/>
                  </a:lnTo>
                  <a:close/>
                </a:path>
              </a:pathLst>
            </a:custGeom>
            <a:solidFill>
              <a:schemeClr val="accent1"/>
            </a:solidFill>
            <a:ln w="9525" cap="flat">
              <a:noFill/>
              <a:prstDash val="solid"/>
              <a:miter/>
            </a:ln>
          </p:spPr>
          <p:txBody>
            <a:bodyPr rtlCol="0" anchor="ctr"/>
            <a:lstStyle/>
            <a:p>
              <a:endParaRPr lang="en-AU"/>
            </a:p>
          </p:txBody>
        </p:sp>
        <p:pic>
          <p:nvPicPr>
            <p:cNvPr id="4" name="Graphic 3">
              <a:extLst>
                <a:ext uri="{FF2B5EF4-FFF2-40B4-BE49-F238E27FC236}">
                  <a16:creationId xmlns:a16="http://schemas.microsoft.com/office/drawing/2014/main" id="{5120BE1B-CBA4-4EF7-B249-7361E5A4FF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9" y="-18142"/>
              <a:ext cx="6811200" cy="3456430"/>
            </a:xfrm>
            <a:prstGeom prst="rect">
              <a:avLst/>
            </a:prstGeom>
          </p:spPr>
        </p:pic>
      </p:grpSp>
      <p:sp>
        <p:nvSpPr>
          <p:cNvPr id="17" name="Freeform: Shape 16">
            <a:extLst>
              <a:ext uri="{FF2B5EF4-FFF2-40B4-BE49-F238E27FC236}">
                <a16:creationId xmlns:a16="http://schemas.microsoft.com/office/drawing/2014/main" id="{7D192453-705A-4A8D-8537-9DFCD1EA7449}"/>
              </a:ext>
            </a:extLst>
          </p:cNvPr>
          <p:cNvSpPr/>
          <p:nvPr/>
        </p:nvSpPr>
        <p:spPr>
          <a:xfrm>
            <a:off x="-15240" y="-7143"/>
            <a:ext cx="12194537" cy="6859427"/>
          </a:xfrm>
          <a:custGeom>
            <a:avLst/>
            <a:gdLst>
              <a:gd name="connsiteX0" fmla="*/ 0 w 12194537"/>
              <a:gd name="connsiteY0" fmla="*/ 0 h 6859427"/>
              <a:gd name="connsiteX1" fmla="*/ 12194537 w 12194537"/>
              <a:gd name="connsiteY1" fmla="*/ 0 h 6859427"/>
              <a:gd name="connsiteX2" fmla="*/ 12194537 w 12194537"/>
              <a:gd name="connsiteY2" fmla="*/ 6859428 h 6859427"/>
              <a:gd name="connsiteX3" fmla="*/ 0 w 12194537"/>
              <a:gd name="connsiteY3" fmla="*/ 6859428 h 6859427"/>
            </a:gdLst>
            <a:ahLst/>
            <a:cxnLst>
              <a:cxn ang="0">
                <a:pos x="connsiteX0" y="connsiteY0"/>
              </a:cxn>
              <a:cxn ang="0">
                <a:pos x="connsiteX1" y="connsiteY1"/>
              </a:cxn>
              <a:cxn ang="0">
                <a:pos x="connsiteX2" y="connsiteY2"/>
              </a:cxn>
              <a:cxn ang="0">
                <a:pos x="connsiteX3" y="connsiteY3"/>
              </a:cxn>
            </a:cxnLst>
            <a:rect l="l" t="t" r="r" b="b"/>
            <a:pathLst>
              <a:path w="12194537" h="6859427">
                <a:moveTo>
                  <a:pt x="0" y="0"/>
                </a:moveTo>
                <a:lnTo>
                  <a:pt x="12194537" y="0"/>
                </a:lnTo>
                <a:lnTo>
                  <a:pt x="12194537" y="6859428"/>
                </a:lnTo>
                <a:lnTo>
                  <a:pt x="0" y="6859428"/>
                </a:lnTo>
                <a:close/>
              </a:path>
            </a:pathLst>
          </a:custGeom>
          <a:noFill/>
          <a:ln w="12697"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6A915B94-2FD1-4B40-9CE1-DA7F101C9700}"/>
              </a:ext>
            </a:extLst>
          </p:cNvPr>
          <p:cNvSpPr>
            <a:spLocks noGrp="1"/>
          </p:cNvSpPr>
          <p:nvPr userDrawn="1">
            <p:ph type="title" hasCustomPrompt="1"/>
          </p:nvPr>
        </p:nvSpPr>
        <p:spPr>
          <a:xfrm>
            <a:off x="6429080" y="1709739"/>
            <a:ext cx="4918369" cy="1719262"/>
          </a:xfrm>
          <a:prstGeom prst="rect">
            <a:avLst/>
          </a:prstGeom>
        </p:spPr>
        <p:txBody>
          <a:bodyPr anchor="b">
            <a:noAutofit/>
          </a:bodyPr>
          <a:lstStyle>
            <a:lvl1pPr algn="r">
              <a:defRPr sz="3400"/>
            </a:lvl1pPr>
          </a:lstStyle>
          <a:p>
            <a:r>
              <a:rPr lang="en-US" dirty="0"/>
              <a:t>Section heading</a:t>
            </a:r>
            <a:endParaRPr lang="en-AU" dirty="0"/>
          </a:p>
        </p:txBody>
      </p:sp>
      <p:sp>
        <p:nvSpPr>
          <p:cNvPr id="3" name="Text Placeholder 2">
            <a:extLst>
              <a:ext uri="{FF2B5EF4-FFF2-40B4-BE49-F238E27FC236}">
                <a16:creationId xmlns:a16="http://schemas.microsoft.com/office/drawing/2014/main" id="{91826383-20A6-4F3B-8BB5-C0F533F0B752}"/>
              </a:ext>
            </a:extLst>
          </p:cNvPr>
          <p:cNvSpPr>
            <a:spLocks noGrp="1"/>
          </p:cNvSpPr>
          <p:nvPr userDrawn="1">
            <p:ph type="body" idx="1" hasCustomPrompt="1"/>
          </p:nvPr>
        </p:nvSpPr>
        <p:spPr>
          <a:xfrm>
            <a:off x="6435431" y="3552516"/>
            <a:ext cx="4918369" cy="1424298"/>
          </a:xfrm>
        </p:spPr>
        <p:txBody>
          <a:bodyPr/>
          <a:lstStyle>
            <a:lvl1pPr marL="0" indent="0" algn="r">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or presenter name</a:t>
            </a:r>
          </a:p>
        </p:txBody>
      </p:sp>
      <p:sp>
        <p:nvSpPr>
          <p:cNvPr id="6" name="Slide Number Placeholder 5">
            <a:extLst>
              <a:ext uri="{FF2B5EF4-FFF2-40B4-BE49-F238E27FC236}">
                <a16:creationId xmlns:a16="http://schemas.microsoft.com/office/drawing/2014/main" id="{E593EF89-B757-44F8-9C0F-8533E2B21B31}"/>
              </a:ext>
            </a:extLst>
          </p:cNvPr>
          <p:cNvSpPr>
            <a:spLocks noGrp="1"/>
          </p:cNvSpPr>
          <p:nvPr userDrawn="1">
            <p:ph type="sldNum" sz="quarter" idx="12"/>
          </p:nvPr>
        </p:nvSpPr>
        <p:spPr/>
        <p:txBody>
          <a:bodyPr/>
          <a:lstStyle>
            <a:lvl1pPr>
              <a:defRPr>
                <a:solidFill>
                  <a:schemeClr val="tx1"/>
                </a:solidFill>
              </a:defRPr>
            </a:lvl1pPr>
          </a:lstStyle>
          <a:p>
            <a:fld id="{E4E047A3-478C-4E7E-BF3D-3786245819C0}" type="slidenum">
              <a:rPr lang="en-AU" smtClean="0"/>
              <a:pPr/>
              <a:t>‹#›</a:t>
            </a:fld>
            <a:endParaRPr lang="en-AU"/>
          </a:p>
        </p:txBody>
      </p:sp>
    </p:spTree>
    <p:extLst>
      <p:ext uri="{BB962C8B-B14F-4D97-AF65-F5344CB8AC3E}">
        <p14:creationId xmlns:p14="http://schemas.microsoft.com/office/powerpoint/2010/main" val="1681900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icture)">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28C4F348-4D0F-452D-99AF-4DDC648A46B4}"/>
              </a:ext>
            </a:extLst>
          </p:cNvPr>
          <p:cNvGrpSpPr/>
          <p:nvPr/>
        </p:nvGrpSpPr>
        <p:grpSpPr>
          <a:xfrm>
            <a:off x="-4387" y="657225"/>
            <a:ext cx="12203745" cy="6200942"/>
            <a:chOff x="1519237" y="1109662"/>
            <a:chExt cx="9129503" cy="4638864"/>
          </a:xfrm>
        </p:grpSpPr>
        <p:sp>
          <p:nvSpPr>
            <p:cNvPr id="15" name="Freeform: Shape 14">
              <a:extLst>
                <a:ext uri="{FF2B5EF4-FFF2-40B4-BE49-F238E27FC236}">
                  <a16:creationId xmlns:a16="http://schemas.microsoft.com/office/drawing/2014/main" id="{54DEA174-3E65-4528-B491-E22FA71608A6}"/>
                </a:ext>
              </a:extLst>
            </p:cNvPr>
            <p:cNvSpPr/>
            <p:nvPr/>
          </p:nvSpPr>
          <p:spPr>
            <a:xfrm>
              <a:off x="5370271" y="1109662"/>
              <a:ext cx="5278469" cy="4110894"/>
            </a:xfrm>
            <a:custGeom>
              <a:avLst/>
              <a:gdLst>
                <a:gd name="connsiteX0" fmla="*/ 958024 w 5278469"/>
                <a:gd name="connsiteY0" fmla="*/ 4110895 h 4110894"/>
                <a:gd name="connsiteX1" fmla="*/ 5278470 w 5278469"/>
                <a:gd name="connsiteY1" fmla="*/ 4110895 h 4110894"/>
                <a:gd name="connsiteX2" fmla="*/ 5278470 w 5278469"/>
                <a:gd name="connsiteY2" fmla="*/ 0 h 4110894"/>
                <a:gd name="connsiteX3" fmla="*/ 993743 w 5278469"/>
                <a:gd name="connsiteY3" fmla="*/ 0 h 4110894"/>
                <a:gd name="connsiteX4" fmla="*/ 0 w 5278469"/>
                <a:gd name="connsiteY4" fmla="*/ 0 h 4110894"/>
                <a:gd name="connsiteX5" fmla="*/ 0 w 5278469"/>
                <a:gd name="connsiteY5" fmla="*/ 2080546 h 4110894"/>
                <a:gd name="connsiteX6" fmla="*/ 0 w 5278469"/>
                <a:gd name="connsiteY6" fmla="*/ 2084070 h 411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8469" h="4110894">
                  <a:moveTo>
                    <a:pt x="958024" y="4110895"/>
                  </a:moveTo>
                  <a:lnTo>
                    <a:pt x="5278470" y="4110895"/>
                  </a:lnTo>
                  <a:lnTo>
                    <a:pt x="5278470" y="0"/>
                  </a:lnTo>
                  <a:lnTo>
                    <a:pt x="993743" y="0"/>
                  </a:lnTo>
                  <a:lnTo>
                    <a:pt x="0" y="0"/>
                  </a:lnTo>
                  <a:lnTo>
                    <a:pt x="0" y="2080546"/>
                  </a:lnTo>
                  <a:lnTo>
                    <a:pt x="0" y="2084070"/>
                  </a:lnTo>
                  <a:close/>
                </a:path>
              </a:pathLst>
            </a:custGeom>
            <a:solidFill>
              <a:schemeClr val="bg1">
                <a:lumMod val="95000"/>
              </a:schemeClr>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740C90B-9902-4CF2-9A33-CB9E540313CC}"/>
                </a:ext>
              </a:extLst>
            </p:cNvPr>
            <p:cNvSpPr/>
            <p:nvPr/>
          </p:nvSpPr>
          <p:spPr>
            <a:xfrm>
              <a:off x="1519237" y="1786222"/>
              <a:ext cx="5077967" cy="3962304"/>
            </a:xfrm>
            <a:custGeom>
              <a:avLst/>
              <a:gdLst>
                <a:gd name="connsiteX0" fmla="*/ 0 w 5077967"/>
                <a:gd name="connsiteY0" fmla="*/ 0 h 3962304"/>
                <a:gd name="connsiteX1" fmla="*/ 0 w 5077967"/>
                <a:gd name="connsiteY1" fmla="*/ 0 h 3962304"/>
                <a:gd name="connsiteX2" fmla="*/ 0 w 5077967"/>
                <a:gd name="connsiteY2" fmla="*/ 3962305 h 3962304"/>
                <a:gd name="connsiteX3" fmla="*/ 5077968 w 5077967"/>
                <a:gd name="connsiteY3" fmla="*/ 3962305 h 3962304"/>
                <a:gd name="connsiteX4" fmla="*/ 3867817 w 5077967"/>
                <a:gd name="connsiteY4" fmla="*/ 1403985 h 3962304"/>
                <a:gd name="connsiteX5" fmla="*/ 0 w 5077967"/>
                <a:gd name="connsiteY5" fmla="*/ 1403985 h 396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967" h="3962304">
                  <a:moveTo>
                    <a:pt x="0" y="0"/>
                  </a:moveTo>
                  <a:lnTo>
                    <a:pt x="0" y="0"/>
                  </a:lnTo>
                  <a:lnTo>
                    <a:pt x="0" y="3962305"/>
                  </a:lnTo>
                  <a:lnTo>
                    <a:pt x="5077968" y="3962305"/>
                  </a:lnTo>
                  <a:lnTo>
                    <a:pt x="3867817" y="1403985"/>
                  </a:lnTo>
                  <a:lnTo>
                    <a:pt x="0" y="1403985"/>
                  </a:lnTo>
                  <a:close/>
                </a:path>
              </a:pathLst>
            </a:custGeom>
            <a:solidFill>
              <a:schemeClr val="accent1"/>
            </a:solidFill>
            <a:ln w="9525" cap="flat">
              <a:noFill/>
              <a:prstDash val="solid"/>
              <a:miter/>
            </a:ln>
          </p:spPr>
          <p:txBody>
            <a:bodyPr rtlCol="0" anchor="ctr"/>
            <a:lstStyle/>
            <a:p>
              <a:endParaRPr lang="en-AU"/>
            </a:p>
          </p:txBody>
        </p:sp>
      </p:grpSp>
      <p:sp>
        <p:nvSpPr>
          <p:cNvPr id="39" name="Picture Placeholder 38">
            <a:extLst>
              <a:ext uri="{FF2B5EF4-FFF2-40B4-BE49-F238E27FC236}">
                <a16:creationId xmlns:a16="http://schemas.microsoft.com/office/drawing/2014/main" id="{85C71503-9FE2-4FB3-AC93-B5118C7A61FD}"/>
              </a:ext>
            </a:extLst>
          </p:cNvPr>
          <p:cNvSpPr>
            <a:spLocks noGrp="1"/>
          </p:cNvSpPr>
          <p:nvPr>
            <p:ph type="pic" sz="quarter" idx="13" hasCustomPrompt="1"/>
          </p:nvPr>
        </p:nvSpPr>
        <p:spPr>
          <a:xfrm>
            <a:off x="97" y="-16387"/>
            <a:ext cx="6809545" cy="3456000"/>
          </a:xfrm>
          <a:custGeom>
            <a:avLst/>
            <a:gdLst>
              <a:gd name="connsiteX0" fmla="*/ 0 w 5180770"/>
              <a:gd name="connsiteY0" fmla="*/ 0 h 3456000"/>
              <a:gd name="connsiteX1" fmla="*/ 5180770 w 5180770"/>
              <a:gd name="connsiteY1" fmla="*/ 0 h 3456000"/>
              <a:gd name="connsiteX2" fmla="*/ 5180770 w 5180770"/>
              <a:gd name="connsiteY2" fmla="*/ 3456000 h 3456000"/>
              <a:gd name="connsiteX3" fmla="*/ 0 w 5180770"/>
              <a:gd name="connsiteY3" fmla="*/ 3456000 h 3456000"/>
              <a:gd name="connsiteX4" fmla="*/ 0 w 5180770"/>
              <a:gd name="connsiteY4" fmla="*/ 0 h 3456000"/>
              <a:gd name="connsiteX0" fmla="*/ 0 w 5180770"/>
              <a:gd name="connsiteY0" fmla="*/ 0 h 3456000"/>
              <a:gd name="connsiteX1" fmla="*/ 5180770 w 5180770"/>
              <a:gd name="connsiteY1" fmla="*/ 0 h 3456000"/>
              <a:gd name="connsiteX2" fmla="*/ 5177791 w 5180770"/>
              <a:gd name="connsiteY2" fmla="*/ 680243 h 3456000"/>
              <a:gd name="connsiteX3" fmla="*/ 5180770 w 5180770"/>
              <a:gd name="connsiteY3" fmla="*/ 3456000 h 3456000"/>
              <a:gd name="connsiteX4" fmla="*/ 0 w 5180770"/>
              <a:gd name="connsiteY4" fmla="*/ 3456000 h 3456000"/>
              <a:gd name="connsiteX5" fmla="*/ 0 w 5180770"/>
              <a:gd name="connsiteY5" fmla="*/ 0 h 3456000"/>
              <a:gd name="connsiteX0" fmla="*/ 0 w 5181733"/>
              <a:gd name="connsiteY0" fmla="*/ 0 h 3456000"/>
              <a:gd name="connsiteX1" fmla="*/ 5180770 w 5181733"/>
              <a:gd name="connsiteY1" fmla="*/ 0 h 3456000"/>
              <a:gd name="connsiteX2" fmla="*/ 5177791 w 5181733"/>
              <a:gd name="connsiteY2" fmla="*/ 680243 h 3456000"/>
              <a:gd name="connsiteX3" fmla="*/ 5180770 w 5181733"/>
              <a:gd name="connsiteY3" fmla="*/ 3456000 h 3456000"/>
              <a:gd name="connsiteX4" fmla="*/ 0 w 5181733"/>
              <a:gd name="connsiteY4" fmla="*/ 3456000 h 3456000"/>
              <a:gd name="connsiteX5" fmla="*/ 0 w 5181733"/>
              <a:gd name="connsiteY5" fmla="*/ 0 h 3456000"/>
              <a:gd name="connsiteX0" fmla="*/ 0 w 5561545"/>
              <a:gd name="connsiteY0" fmla="*/ 0 h 3456000"/>
              <a:gd name="connsiteX1" fmla="*/ 5180770 w 5561545"/>
              <a:gd name="connsiteY1" fmla="*/ 0 h 3456000"/>
              <a:gd name="connsiteX2" fmla="*/ 5171441 w 5561545"/>
              <a:gd name="connsiteY2" fmla="*/ 521493 h 3456000"/>
              <a:gd name="connsiteX3" fmla="*/ 5177791 w 5561545"/>
              <a:gd name="connsiteY3" fmla="*/ 680243 h 3456000"/>
              <a:gd name="connsiteX4" fmla="*/ 5180770 w 5561545"/>
              <a:gd name="connsiteY4" fmla="*/ 3456000 h 3456000"/>
              <a:gd name="connsiteX5" fmla="*/ 0 w 5561545"/>
              <a:gd name="connsiteY5" fmla="*/ 3456000 h 3456000"/>
              <a:gd name="connsiteX6" fmla="*/ 0 w 5561545"/>
              <a:gd name="connsiteY6" fmla="*/ 0 h 3456000"/>
              <a:gd name="connsiteX0" fmla="*/ 0 w 5561545"/>
              <a:gd name="connsiteY0" fmla="*/ 0 h 3456000"/>
              <a:gd name="connsiteX1" fmla="*/ 5180770 w 5561545"/>
              <a:gd name="connsiteY1" fmla="*/ 0 h 3456000"/>
              <a:gd name="connsiteX2" fmla="*/ 5171441 w 5561545"/>
              <a:gd name="connsiteY2" fmla="*/ 521493 h 3456000"/>
              <a:gd name="connsiteX3" fmla="*/ 5177791 w 5561545"/>
              <a:gd name="connsiteY3" fmla="*/ 680243 h 3456000"/>
              <a:gd name="connsiteX4" fmla="*/ 5180770 w 5561545"/>
              <a:gd name="connsiteY4" fmla="*/ 3456000 h 3456000"/>
              <a:gd name="connsiteX5" fmla="*/ 0 w 5561545"/>
              <a:gd name="connsiteY5" fmla="*/ 3456000 h 3456000"/>
              <a:gd name="connsiteX6" fmla="*/ 0 w 5561545"/>
              <a:gd name="connsiteY6" fmla="*/ 0 h 3456000"/>
              <a:gd name="connsiteX0" fmla="*/ 0 w 5180770"/>
              <a:gd name="connsiteY0" fmla="*/ 0 h 3456000"/>
              <a:gd name="connsiteX1" fmla="*/ 5180770 w 5180770"/>
              <a:gd name="connsiteY1" fmla="*/ 0 h 3456000"/>
              <a:gd name="connsiteX2" fmla="*/ 5171441 w 5180770"/>
              <a:gd name="connsiteY2" fmla="*/ 521493 h 3456000"/>
              <a:gd name="connsiteX3" fmla="*/ 5177791 w 5180770"/>
              <a:gd name="connsiteY3" fmla="*/ 680243 h 3456000"/>
              <a:gd name="connsiteX4" fmla="*/ 5180770 w 5180770"/>
              <a:gd name="connsiteY4" fmla="*/ 3456000 h 3456000"/>
              <a:gd name="connsiteX5" fmla="*/ 0 w 5180770"/>
              <a:gd name="connsiteY5" fmla="*/ 3456000 h 3456000"/>
              <a:gd name="connsiteX6" fmla="*/ 0 w 5180770"/>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19489"/>
              <a:gd name="connsiteY0" fmla="*/ 0 h 3456000"/>
              <a:gd name="connsiteX1" fmla="*/ 6819070 w 6819489"/>
              <a:gd name="connsiteY1" fmla="*/ 0 h 3456000"/>
              <a:gd name="connsiteX2" fmla="*/ 6485891 w 6819489"/>
              <a:gd name="connsiteY2" fmla="*/ 667543 h 3456000"/>
              <a:gd name="connsiteX3" fmla="*/ 5177791 w 6819489"/>
              <a:gd name="connsiteY3" fmla="*/ 680243 h 3456000"/>
              <a:gd name="connsiteX4" fmla="*/ 5180770 w 6819489"/>
              <a:gd name="connsiteY4" fmla="*/ 3456000 h 3456000"/>
              <a:gd name="connsiteX5" fmla="*/ 0 w 6819489"/>
              <a:gd name="connsiteY5" fmla="*/ 3456000 h 3456000"/>
              <a:gd name="connsiteX6" fmla="*/ 0 w 6819489"/>
              <a:gd name="connsiteY6" fmla="*/ 0 h 3456000"/>
              <a:gd name="connsiteX0" fmla="*/ 0 w 6820785"/>
              <a:gd name="connsiteY0" fmla="*/ 0 h 3456000"/>
              <a:gd name="connsiteX1" fmla="*/ 6819070 w 6820785"/>
              <a:gd name="connsiteY1" fmla="*/ 0 h 3456000"/>
              <a:gd name="connsiteX2" fmla="*/ 6485891 w 6820785"/>
              <a:gd name="connsiteY2" fmla="*/ 667543 h 3456000"/>
              <a:gd name="connsiteX3" fmla="*/ 5177791 w 6820785"/>
              <a:gd name="connsiteY3" fmla="*/ 680243 h 3456000"/>
              <a:gd name="connsiteX4" fmla="*/ 5180770 w 6820785"/>
              <a:gd name="connsiteY4" fmla="*/ 3456000 h 3456000"/>
              <a:gd name="connsiteX5" fmla="*/ 0 w 6820785"/>
              <a:gd name="connsiteY5" fmla="*/ 3456000 h 3456000"/>
              <a:gd name="connsiteX6" fmla="*/ 0 w 6820785"/>
              <a:gd name="connsiteY6" fmla="*/ 0 h 3456000"/>
              <a:gd name="connsiteX0" fmla="*/ 0 w 6828351"/>
              <a:gd name="connsiteY0" fmla="*/ 0 h 3456000"/>
              <a:gd name="connsiteX1" fmla="*/ 6819070 w 6828351"/>
              <a:gd name="connsiteY1" fmla="*/ 0 h 3456000"/>
              <a:gd name="connsiteX2" fmla="*/ 6485891 w 6828351"/>
              <a:gd name="connsiteY2" fmla="*/ 667543 h 3456000"/>
              <a:gd name="connsiteX3" fmla="*/ 5177791 w 6828351"/>
              <a:gd name="connsiteY3" fmla="*/ 680243 h 3456000"/>
              <a:gd name="connsiteX4" fmla="*/ 5180770 w 6828351"/>
              <a:gd name="connsiteY4" fmla="*/ 3456000 h 3456000"/>
              <a:gd name="connsiteX5" fmla="*/ 0 w 6828351"/>
              <a:gd name="connsiteY5" fmla="*/ 3456000 h 3456000"/>
              <a:gd name="connsiteX6" fmla="*/ 0 w 6828351"/>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1128 w 6809545"/>
              <a:gd name="connsiteY2" fmla="*/ 679449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1128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7274281"/>
              <a:gd name="connsiteY0" fmla="*/ 0 h 3456000"/>
              <a:gd name="connsiteX1" fmla="*/ 6809545 w 7274281"/>
              <a:gd name="connsiteY1" fmla="*/ 2382 h 3456000"/>
              <a:gd name="connsiteX2" fmla="*/ 6490653 w 7274281"/>
              <a:gd name="connsiteY2" fmla="*/ 677068 h 3456000"/>
              <a:gd name="connsiteX3" fmla="*/ 5177791 w 7274281"/>
              <a:gd name="connsiteY3" fmla="*/ 680243 h 3456000"/>
              <a:gd name="connsiteX4" fmla="*/ 5180770 w 7274281"/>
              <a:gd name="connsiteY4" fmla="*/ 3456000 h 3456000"/>
              <a:gd name="connsiteX5" fmla="*/ 0 w 7274281"/>
              <a:gd name="connsiteY5" fmla="*/ 3456000 h 3456000"/>
              <a:gd name="connsiteX6" fmla="*/ 0 w 7274281"/>
              <a:gd name="connsiteY6" fmla="*/ 0 h 3456000"/>
              <a:gd name="connsiteX0" fmla="*/ 0 w 7247880"/>
              <a:gd name="connsiteY0" fmla="*/ 0 h 3456000"/>
              <a:gd name="connsiteX1" fmla="*/ 6809545 w 7247880"/>
              <a:gd name="connsiteY1" fmla="*/ 2382 h 3456000"/>
              <a:gd name="connsiteX2" fmla="*/ 6490653 w 7247880"/>
              <a:gd name="connsiteY2" fmla="*/ 677068 h 3456000"/>
              <a:gd name="connsiteX3" fmla="*/ 5177791 w 7247880"/>
              <a:gd name="connsiteY3" fmla="*/ 680243 h 3456000"/>
              <a:gd name="connsiteX4" fmla="*/ 5180770 w 7247880"/>
              <a:gd name="connsiteY4" fmla="*/ 3456000 h 3456000"/>
              <a:gd name="connsiteX5" fmla="*/ 0 w 7247880"/>
              <a:gd name="connsiteY5" fmla="*/ 3456000 h 3456000"/>
              <a:gd name="connsiteX6" fmla="*/ 0 w 7247880"/>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72469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389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7068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7068 h 3456000"/>
              <a:gd name="connsiteX4" fmla="*/ 5161720 w 6809545"/>
              <a:gd name="connsiteY4" fmla="*/ 3456000 h 3456000"/>
              <a:gd name="connsiteX5" fmla="*/ 0 w 6809545"/>
              <a:gd name="connsiteY5" fmla="*/ 3456000 h 3456000"/>
              <a:gd name="connsiteX6" fmla="*/ 0 w 6809545"/>
              <a:gd name="connsiteY6" fmla="*/ 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9545" h="3456000">
                <a:moveTo>
                  <a:pt x="0" y="0"/>
                </a:moveTo>
                <a:lnTo>
                  <a:pt x="6809545" y="1"/>
                </a:lnTo>
                <a:lnTo>
                  <a:pt x="6485891" y="677068"/>
                </a:lnTo>
                <a:lnTo>
                  <a:pt x="5155566" y="677068"/>
                </a:lnTo>
                <a:cubicBezTo>
                  <a:pt x="5157617" y="1603379"/>
                  <a:pt x="5159669" y="2529689"/>
                  <a:pt x="5161720" y="3456000"/>
                </a:cubicBezTo>
                <a:lnTo>
                  <a:pt x="0" y="3456000"/>
                </a:lnTo>
                <a:lnTo>
                  <a:pt x="0" y="0"/>
                </a:lnTo>
                <a:close/>
              </a:path>
            </a:pathLst>
          </a:custGeom>
          <a:solidFill>
            <a:schemeClr val="tx1"/>
          </a:solidFill>
        </p:spPr>
        <p:txBody>
          <a:bodyPr anchor="ctr" anchorCtr="0"/>
          <a:lstStyle>
            <a:lvl1pPr>
              <a:defRPr>
                <a:solidFill>
                  <a:schemeClr val="bg1"/>
                </a:solidFill>
              </a:defRPr>
            </a:lvl1pPr>
          </a:lstStyle>
          <a:p>
            <a:r>
              <a:rPr lang="en-AU" dirty="0"/>
              <a:t>Add a picture</a:t>
            </a:r>
          </a:p>
        </p:txBody>
      </p:sp>
      <p:sp>
        <p:nvSpPr>
          <p:cNvPr id="6" name="Slide Number Placeholder 5">
            <a:extLst>
              <a:ext uri="{FF2B5EF4-FFF2-40B4-BE49-F238E27FC236}">
                <a16:creationId xmlns:a16="http://schemas.microsoft.com/office/drawing/2014/main" id="{E593EF89-B757-44F8-9C0F-8533E2B21B31}"/>
              </a:ext>
            </a:extLst>
          </p:cNvPr>
          <p:cNvSpPr>
            <a:spLocks noGrp="1"/>
          </p:cNvSpPr>
          <p:nvPr>
            <p:ph type="sldNum" sz="quarter" idx="12"/>
          </p:nvPr>
        </p:nvSpPr>
        <p:spPr/>
        <p:txBody>
          <a:bodyPr/>
          <a:lstStyle>
            <a:lvl1pPr>
              <a:defRPr>
                <a:solidFill>
                  <a:schemeClr val="tx1"/>
                </a:solidFill>
              </a:defRPr>
            </a:lvl1pPr>
          </a:lstStyle>
          <a:p>
            <a:fld id="{E4E047A3-478C-4E7E-BF3D-3786245819C0}" type="slidenum">
              <a:rPr lang="en-AU" smtClean="0"/>
              <a:pPr/>
              <a:t>‹#›</a:t>
            </a:fld>
            <a:endParaRPr lang="en-AU"/>
          </a:p>
        </p:txBody>
      </p:sp>
      <p:sp>
        <p:nvSpPr>
          <p:cNvPr id="9" name="Title 1">
            <a:extLst>
              <a:ext uri="{FF2B5EF4-FFF2-40B4-BE49-F238E27FC236}">
                <a16:creationId xmlns:a16="http://schemas.microsoft.com/office/drawing/2014/main" id="{678D90EE-A2D1-430C-9EC5-AB15365F6CA9}"/>
              </a:ext>
            </a:extLst>
          </p:cNvPr>
          <p:cNvSpPr>
            <a:spLocks noGrp="1"/>
          </p:cNvSpPr>
          <p:nvPr>
            <p:ph type="title" hasCustomPrompt="1"/>
          </p:nvPr>
        </p:nvSpPr>
        <p:spPr>
          <a:xfrm>
            <a:off x="6429080" y="1709739"/>
            <a:ext cx="4918369" cy="1719262"/>
          </a:xfrm>
          <a:prstGeom prst="rect">
            <a:avLst/>
          </a:prstGeom>
        </p:spPr>
        <p:txBody>
          <a:bodyPr anchor="b">
            <a:noAutofit/>
          </a:bodyPr>
          <a:lstStyle>
            <a:lvl1pPr algn="r">
              <a:defRPr sz="3400"/>
            </a:lvl1pPr>
          </a:lstStyle>
          <a:p>
            <a:r>
              <a:rPr lang="en-US" dirty="0"/>
              <a:t>Section heading</a:t>
            </a:r>
            <a:endParaRPr lang="en-AU" dirty="0"/>
          </a:p>
        </p:txBody>
      </p:sp>
      <p:sp>
        <p:nvSpPr>
          <p:cNvPr id="10" name="Text Placeholder 2">
            <a:extLst>
              <a:ext uri="{FF2B5EF4-FFF2-40B4-BE49-F238E27FC236}">
                <a16:creationId xmlns:a16="http://schemas.microsoft.com/office/drawing/2014/main" id="{0EA2C4B4-064A-4A10-8866-F98FF08F5075}"/>
              </a:ext>
            </a:extLst>
          </p:cNvPr>
          <p:cNvSpPr>
            <a:spLocks noGrp="1"/>
          </p:cNvSpPr>
          <p:nvPr>
            <p:ph type="body" idx="1" hasCustomPrompt="1"/>
          </p:nvPr>
        </p:nvSpPr>
        <p:spPr>
          <a:xfrm>
            <a:off x="6435431" y="3552516"/>
            <a:ext cx="4918369" cy="1424298"/>
          </a:xfrm>
        </p:spPr>
        <p:txBody>
          <a:bodyPr/>
          <a:lstStyle>
            <a:lvl1pPr marL="0" indent="0" algn="r">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or presenter name</a:t>
            </a:r>
          </a:p>
        </p:txBody>
      </p:sp>
    </p:spTree>
    <p:extLst>
      <p:ext uri="{BB962C8B-B14F-4D97-AF65-F5344CB8AC3E}">
        <p14:creationId xmlns:p14="http://schemas.microsoft.com/office/powerpoint/2010/main" val="1548873904"/>
      </p:ext>
    </p:extLst>
  </p:cSld>
  <p:clrMapOvr>
    <a:masterClrMapping/>
  </p:clrMapOvr>
  <p:extLst>
    <p:ext uri="{DCECCB84-F9BA-43D5-87BE-67443E8EF086}">
      <p15:sldGuideLst xmlns:p15="http://schemas.microsoft.com/office/powerpoint/2012/main">
        <p15:guide id="1" orient="horz" pos="2160">
          <p15:clr>
            <a:srgbClr val="FBAE40"/>
          </p15:clr>
        </p15:guide>
        <p15:guide id="2" pos="32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168525"/>
            <a:ext cx="1051560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283904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8" name="Graphic 6">
            <a:extLst>
              <a:ext uri="{FF2B5EF4-FFF2-40B4-BE49-F238E27FC236}">
                <a16:creationId xmlns:a16="http://schemas.microsoft.com/office/drawing/2014/main" id="{32BC6267-C57F-412B-9305-6A8F2E0A5040}"/>
              </a:ext>
            </a:extLst>
          </p:cNvPr>
          <p:cNvGrpSpPr>
            <a:grpSpLocks noChangeAspect="1"/>
          </p:cNvGrpSpPr>
          <p:nvPr/>
        </p:nvGrpSpPr>
        <p:grpSpPr>
          <a:xfrm>
            <a:off x="-18755" y="1585"/>
            <a:ext cx="12214021" cy="6868800"/>
            <a:chOff x="1514475" y="852487"/>
            <a:chExt cx="9163050" cy="5153025"/>
          </a:xfrm>
        </p:grpSpPr>
        <p:sp>
          <p:nvSpPr>
            <p:cNvPr id="9" name="Freeform: Shape 8">
              <a:extLst>
                <a:ext uri="{FF2B5EF4-FFF2-40B4-BE49-F238E27FC236}">
                  <a16:creationId xmlns:a16="http://schemas.microsoft.com/office/drawing/2014/main" id="{7BE28359-EFEF-4F91-B42A-F4131A6CE277}"/>
                </a:ext>
              </a:extLst>
            </p:cNvPr>
            <p:cNvSpPr/>
            <p:nvPr/>
          </p:nvSpPr>
          <p:spPr>
            <a:xfrm>
              <a:off x="1514475" y="4151756"/>
              <a:ext cx="9162478" cy="1850993"/>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9A783B27-8E77-4BBA-9B50-8DFF4050FE5A}"/>
                </a:ext>
              </a:extLst>
            </p:cNvPr>
            <p:cNvSpPr/>
            <p:nvPr/>
          </p:nvSpPr>
          <p:spPr>
            <a:xfrm>
              <a:off x="9268777" y="852487"/>
              <a:ext cx="1408176" cy="2979039"/>
            </a:xfrm>
            <a:custGeom>
              <a:avLst/>
              <a:gdLst>
                <a:gd name="connsiteX0" fmla="*/ 1408176 w 1408176"/>
                <a:gd name="connsiteY0" fmla="*/ 2979039 h 2979039"/>
                <a:gd name="connsiteX1" fmla="*/ 0 w 1408176"/>
                <a:gd name="connsiteY1" fmla="*/ 0 h 2979039"/>
                <a:gd name="connsiteX2" fmla="*/ 1408176 w 1408176"/>
                <a:gd name="connsiteY2" fmla="*/ 0 h 2979039"/>
                <a:gd name="connsiteX3" fmla="*/ 1408176 w 1408176"/>
                <a:gd name="connsiteY3" fmla="*/ 2979039 h 2979039"/>
              </a:gdLst>
              <a:ahLst/>
              <a:cxnLst>
                <a:cxn ang="0">
                  <a:pos x="connsiteX0" y="connsiteY0"/>
                </a:cxn>
                <a:cxn ang="0">
                  <a:pos x="connsiteX1" y="connsiteY1"/>
                </a:cxn>
                <a:cxn ang="0">
                  <a:pos x="connsiteX2" y="connsiteY2"/>
                </a:cxn>
                <a:cxn ang="0">
                  <a:pos x="connsiteX3" y="connsiteY3"/>
                </a:cxn>
              </a:cxnLst>
              <a:rect l="l" t="t" r="r" b="b"/>
              <a:pathLst>
                <a:path w="1408176" h="2979039">
                  <a:moveTo>
                    <a:pt x="1408176" y="2979039"/>
                  </a:moveTo>
                  <a:lnTo>
                    <a:pt x="0" y="0"/>
                  </a:lnTo>
                  <a:lnTo>
                    <a:pt x="1408176" y="0"/>
                  </a:lnTo>
                  <a:lnTo>
                    <a:pt x="1408176" y="2979039"/>
                  </a:lnTo>
                </a:path>
              </a:pathLst>
            </a:custGeom>
            <a:solidFill>
              <a:schemeClr val="accent1"/>
            </a:solidFill>
            <a:ln w="9525" cap="flat">
              <a:noFill/>
              <a:prstDash val="solid"/>
              <a:miter/>
            </a:ln>
          </p:spPr>
          <p:txBody>
            <a:bodyPr rtlCol="0" anchor="ctr"/>
            <a:lstStyle/>
            <a:p>
              <a:endParaRPr lang="en-AU"/>
            </a:p>
          </p:txBody>
        </p:sp>
      </p:gr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11" name="Straight Connector 10">
            <a:extLst>
              <a:ext uri="{FF2B5EF4-FFF2-40B4-BE49-F238E27FC236}">
                <a16:creationId xmlns:a16="http://schemas.microsoft.com/office/drawing/2014/main" id="{E145A560-AAAD-4CE8-9706-284C5D137804}"/>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3423F70-AEBD-4B36-8A12-33AD022AA94E}"/>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7" name="Content Placeholder 2">
            <a:extLst>
              <a:ext uri="{FF2B5EF4-FFF2-40B4-BE49-F238E27FC236}">
                <a16:creationId xmlns:a16="http://schemas.microsoft.com/office/drawing/2014/main" id="{88F24B69-02DA-49F4-940F-5E4311553399}"/>
              </a:ext>
            </a:extLst>
          </p:cNvPr>
          <p:cNvSpPr>
            <a:spLocks noGrp="1"/>
          </p:cNvSpPr>
          <p:nvPr>
            <p:ph idx="1" hasCustomPrompt="1"/>
          </p:nvPr>
        </p:nvSpPr>
        <p:spPr>
          <a:xfrm>
            <a:off x="704850" y="2168525"/>
            <a:ext cx="1051560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332643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C9A195CB-F146-4ADD-BFF0-3E25C6954C77}"/>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Graphic 21">
            <a:extLst>
              <a:ext uri="{FF2B5EF4-FFF2-40B4-BE49-F238E27FC236}">
                <a16:creationId xmlns:a16="http://schemas.microsoft.com/office/drawing/2014/main" id="{AB576351-FF1E-4A14-95B4-DAA4AEB4F5E8}"/>
              </a:ext>
            </a:extLst>
          </p:cNvPr>
          <p:cNvGrpSpPr/>
          <p:nvPr/>
        </p:nvGrpSpPr>
        <p:grpSpPr>
          <a:xfrm>
            <a:off x="-42528" y="0"/>
            <a:ext cx="12228343" cy="6876855"/>
            <a:chOff x="1514475" y="852487"/>
            <a:chExt cx="9163050" cy="5153025"/>
          </a:xfrm>
        </p:grpSpPr>
        <p:sp>
          <p:nvSpPr>
            <p:cNvPr id="24" name="Freeform: Shape 23">
              <a:extLst>
                <a:ext uri="{FF2B5EF4-FFF2-40B4-BE49-F238E27FC236}">
                  <a16:creationId xmlns:a16="http://schemas.microsoft.com/office/drawing/2014/main" id="{282D294F-C744-483D-A154-FE9F9B05806A}"/>
                </a:ext>
              </a:extLst>
            </p:cNvPr>
            <p:cNvSpPr/>
            <p:nvPr/>
          </p:nvSpPr>
          <p:spPr>
            <a:xfrm>
              <a:off x="9274016" y="852487"/>
              <a:ext cx="1408175" cy="2979039"/>
            </a:xfrm>
            <a:custGeom>
              <a:avLst/>
              <a:gdLst>
                <a:gd name="connsiteX0" fmla="*/ 0 w 1408175"/>
                <a:gd name="connsiteY0" fmla="*/ 0 h 2979039"/>
                <a:gd name="connsiteX1" fmla="*/ 1408176 w 1408175"/>
                <a:gd name="connsiteY1" fmla="*/ 2979039 h 2979039"/>
                <a:gd name="connsiteX2" fmla="*/ 1408176 w 1408175"/>
                <a:gd name="connsiteY2" fmla="*/ 0 h 2979039"/>
                <a:gd name="connsiteX3" fmla="*/ 0 w 1408175"/>
                <a:gd name="connsiteY3" fmla="*/ 0 h 2979039"/>
              </a:gdLst>
              <a:ahLst/>
              <a:cxnLst>
                <a:cxn ang="0">
                  <a:pos x="connsiteX0" y="connsiteY0"/>
                </a:cxn>
                <a:cxn ang="0">
                  <a:pos x="connsiteX1" y="connsiteY1"/>
                </a:cxn>
                <a:cxn ang="0">
                  <a:pos x="connsiteX2" y="connsiteY2"/>
                </a:cxn>
                <a:cxn ang="0">
                  <a:pos x="connsiteX3" y="connsiteY3"/>
                </a:cxn>
              </a:cxnLst>
              <a:rect l="l" t="t" r="r" b="b"/>
              <a:pathLst>
                <a:path w="1408175" h="2979039">
                  <a:moveTo>
                    <a:pt x="0" y="0"/>
                  </a:moveTo>
                  <a:lnTo>
                    <a:pt x="1408176" y="2979039"/>
                  </a:lnTo>
                  <a:lnTo>
                    <a:pt x="1408176" y="0"/>
                  </a:lnTo>
                  <a:lnTo>
                    <a:pt x="0" y="0"/>
                  </a:lnTo>
                </a:path>
              </a:pathLst>
            </a:custGeom>
            <a:solidFill>
              <a:schemeClr val="bg1">
                <a:lumMod val="85000"/>
                <a:alpha val="50196"/>
              </a:schemeClr>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9BAF9F86-6335-45AE-A240-D0B6EE862376}"/>
                </a:ext>
              </a:extLst>
            </p:cNvPr>
            <p:cNvSpPr/>
            <p:nvPr/>
          </p:nvSpPr>
          <p:spPr>
            <a:xfrm>
              <a:off x="8499252" y="2600705"/>
              <a:ext cx="2182939" cy="3388518"/>
            </a:xfrm>
            <a:custGeom>
              <a:avLst/>
              <a:gdLst>
                <a:gd name="connsiteX0" fmla="*/ 2182940 w 2182939"/>
                <a:gd name="connsiteY0" fmla="*/ 3388519 h 3388518"/>
                <a:gd name="connsiteX1" fmla="*/ 0 w 2182939"/>
                <a:gd name="connsiteY1" fmla="*/ 3388519 h 3388518"/>
                <a:gd name="connsiteX2" fmla="*/ 1601438 w 2182939"/>
                <a:gd name="connsiteY2" fmla="*/ 667 h 3388518"/>
                <a:gd name="connsiteX3" fmla="*/ 2182940 w 2182939"/>
                <a:gd name="connsiteY3" fmla="*/ 1230821 h 3388518"/>
                <a:gd name="connsiteX4" fmla="*/ 2182940 w 2182939"/>
                <a:gd name="connsiteY4" fmla="*/ 0 h 3388518"/>
                <a:gd name="connsiteX5" fmla="*/ 2182940 w 2182939"/>
                <a:gd name="connsiteY5" fmla="*/ 3388519 h 338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939" h="3388518">
                  <a:moveTo>
                    <a:pt x="2182940" y="3388519"/>
                  </a:moveTo>
                  <a:lnTo>
                    <a:pt x="0" y="3388519"/>
                  </a:lnTo>
                  <a:lnTo>
                    <a:pt x="1601438" y="667"/>
                  </a:lnTo>
                  <a:lnTo>
                    <a:pt x="2182940" y="1230821"/>
                  </a:lnTo>
                  <a:lnTo>
                    <a:pt x="2182940" y="0"/>
                  </a:lnTo>
                  <a:lnTo>
                    <a:pt x="2182940" y="3388519"/>
                  </a:lnTo>
                </a:path>
              </a:pathLst>
            </a:custGeom>
            <a:solidFill>
              <a:schemeClr val="accent1"/>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BF0E854-69C1-46DC-A156-22CB02EE3FA4}"/>
                </a:ext>
              </a:extLst>
            </p:cNvPr>
            <p:cNvSpPr/>
            <p:nvPr/>
          </p:nvSpPr>
          <p:spPr>
            <a:xfrm>
              <a:off x="10100691" y="2600705"/>
              <a:ext cx="581501" cy="1230820"/>
            </a:xfrm>
            <a:custGeom>
              <a:avLst/>
              <a:gdLst>
                <a:gd name="connsiteX0" fmla="*/ 581501 w 581501"/>
                <a:gd name="connsiteY0" fmla="*/ 1230821 h 1230820"/>
                <a:gd name="connsiteX1" fmla="*/ 0 w 581501"/>
                <a:gd name="connsiteY1" fmla="*/ 667 h 1230820"/>
                <a:gd name="connsiteX2" fmla="*/ 285 w 581501"/>
                <a:gd name="connsiteY2" fmla="*/ 0 h 1230820"/>
                <a:gd name="connsiteX3" fmla="*/ 581501 w 581501"/>
                <a:gd name="connsiteY3" fmla="*/ 0 h 1230820"/>
                <a:gd name="connsiteX4" fmla="*/ 581501 w 581501"/>
                <a:gd name="connsiteY4" fmla="*/ 1230821 h 123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01" h="1230820">
                  <a:moveTo>
                    <a:pt x="581501" y="1230821"/>
                  </a:moveTo>
                  <a:lnTo>
                    <a:pt x="0" y="667"/>
                  </a:lnTo>
                  <a:lnTo>
                    <a:pt x="285" y="0"/>
                  </a:lnTo>
                  <a:lnTo>
                    <a:pt x="581501" y="0"/>
                  </a:lnTo>
                  <a:lnTo>
                    <a:pt x="581501" y="1230821"/>
                  </a:lnTo>
                </a:path>
              </a:pathLst>
            </a:custGeom>
            <a:solidFill>
              <a:schemeClr val="accent3"/>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2EAC6CC1-3715-4F76-A231-55D7381ECFDB}"/>
                </a:ext>
              </a:extLst>
            </p:cNvPr>
            <p:cNvSpPr/>
            <p:nvPr/>
          </p:nvSpPr>
          <p:spPr>
            <a:xfrm>
              <a:off x="1514475" y="4151756"/>
              <a:ext cx="9167717" cy="1850993"/>
            </a:xfrm>
            <a:custGeom>
              <a:avLst/>
              <a:gdLst>
                <a:gd name="connsiteX0" fmla="*/ 8415338 w 9167717"/>
                <a:gd name="connsiteY0" fmla="*/ 1590484 h 1850993"/>
                <a:gd name="connsiteX1" fmla="*/ 0 w 9167717"/>
                <a:gd name="connsiteY1" fmla="*/ 1590484 h 1850993"/>
                <a:gd name="connsiteX2" fmla="*/ 0 w 9167717"/>
                <a:gd name="connsiteY2" fmla="*/ 1850993 h 1850993"/>
                <a:gd name="connsiteX3" fmla="*/ 8292180 w 9167717"/>
                <a:gd name="connsiteY3" fmla="*/ 1850993 h 1850993"/>
                <a:gd name="connsiteX4" fmla="*/ 9162479 w 9167717"/>
                <a:gd name="connsiteY4" fmla="*/ 1850993 h 1850993"/>
                <a:gd name="connsiteX5" fmla="*/ 9167717 w 9167717"/>
                <a:gd name="connsiteY5" fmla="*/ 1850993 h 1850993"/>
                <a:gd name="connsiteX6" fmla="*/ 9167717 w 9167717"/>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717" h="1850993">
                  <a:moveTo>
                    <a:pt x="8415338" y="1590484"/>
                  </a:moveTo>
                  <a:lnTo>
                    <a:pt x="0" y="1590484"/>
                  </a:lnTo>
                  <a:lnTo>
                    <a:pt x="0" y="1850993"/>
                  </a:lnTo>
                  <a:lnTo>
                    <a:pt x="8292180" y="1850993"/>
                  </a:lnTo>
                  <a:lnTo>
                    <a:pt x="9162479" y="1850993"/>
                  </a:lnTo>
                  <a:lnTo>
                    <a:pt x="9167717" y="1850993"/>
                  </a:lnTo>
                  <a:lnTo>
                    <a:pt x="9167717" y="0"/>
                  </a:lnTo>
                  <a:close/>
                </a:path>
              </a:pathLst>
            </a:custGeom>
            <a:solidFill>
              <a:schemeClr val="tx1"/>
            </a:solidFill>
            <a:ln w="9525"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83415515-D108-4D4E-BF02-8148CBA06DA3}"/>
              </a:ext>
            </a:extLst>
          </p:cNvPr>
          <p:cNvSpPr>
            <a:spLocks noGrp="1"/>
          </p:cNvSpPr>
          <p:nvPr>
            <p:ph type="title" hasCustomPrompt="1"/>
          </p:nvPr>
        </p:nvSpPr>
        <p:spPr>
          <a:xfrm>
            <a:off x="704850" y="657225"/>
            <a:ext cx="9608074"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sp>
        <p:nvSpPr>
          <p:cNvPr id="12" name="Content Placeholder 2">
            <a:extLst>
              <a:ext uri="{FF2B5EF4-FFF2-40B4-BE49-F238E27FC236}">
                <a16:creationId xmlns:a16="http://schemas.microsoft.com/office/drawing/2014/main" id="{7BA5743C-1194-4E5A-83BC-F788204446E0}"/>
              </a:ext>
            </a:extLst>
          </p:cNvPr>
          <p:cNvSpPr>
            <a:spLocks noGrp="1"/>
          </p:cNvSpPr>
          <p:nvPr>
            <p:ph idx="1" hasCustomPrompt="1"/>
          </p:nvPr>
        </p:nvSpPr>
        <p:spPr>
          <a:xfrm>
            <a:off x="704850" y="2168525"/>
            <a:ext cx="958922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2879671196"/>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168525"/>
            <a:ext cx="5177476"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
        <p:nvSpPr>
          <p:cNvPr id="7" name="Content Placeholder 2">
            <a:extLst>
              <a:ext uri="{FF2B5EF4-FFF2-40B4-BE49-F238E27FC236}">
                <a16:creationId xmlns:a16="http://schemas.microsoft.com/office/drawing/2014/main" id="{2A8C3F9D-414A-4713-817D-AEFBEB4FAFFE}"/>
              </a:ext>
            </a:extLst>
          </p:cNvPr>
          <p:cNvSpPr>
            <a:spLocks noGrp="1"/>
          </p:cNvSpPr>
          <p:nvPr>
            <p:ph idx="13" hasCustomPrompt="1"/>
          </p:nvPr>
        </p:nvSpPr>
        <p:spPr>
          <a:xfrm>
            <a:off x="6041992" y="2168525"/>
            <a:ext cx="5177476"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353885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icture)">
    <p:spTree>
      <p:nvGrpSpPr>
        <p:cNvPr id="1" name=""/>
        <p:cNvGrpSpPr/>
        <p:nvPr/>
      </p:nvGrpSpPr>
      <p:grpSpPr>
        <a:xfrm>
          <a:off x="0" y="0"/>
          <a:ext cx="0" cy="0"/>
          <a:chOff x="0" y="0"/>
          <a:chExt cx="0" cy="0"/>
        </a:xfrm>
      </p:grpSpPr>
      <p:sp>
        <p:nvSpPr>
          <p:cNvPr id="23" name="Picture Placeholder 40">
            <a:extLst>
              <a:ext uri="{FF2B5EF4-FFF2-40B4-BE49-F238E27FC236}">
                <a16:creationId xmlns:a16="http://schemas.microsoft.com/office/drawing/2014/main" id="{7D3B0838-6E18-4146-840D-E4B09EA4D19F}"/>
              </a:ext>
            </a:extLst>
          </p:cNvPr>
          <p:cNvSpPr>
            <a:spLocks noGrp="1"/>
          </p:cNvSpPr>
          <p:nvPr>
            <p:ph type="pic" sz="quarter" idx="13" hasCustomPrompt="1"/>
          </p:nvPr>
        </p:nvSpPr>
        <p:spPr>
          <a:xfrm>
            <a:off x="8111318" y="866"/>
            <a:ext cx="4077026" cy="6528192"/>
          </a:xfrm>
          <a:custGeom>
            <a:avLst/>
            <a:gdLst>
              <a:gd name="connsiteX0" fmla="*/ 1152965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0 w 4608426"/>
              <a:gd name="connsiteY5" fmla="*/ 2443315 h 6858000"/>
              <a:gd name="connsiteX6" fmla="*/ 587054 w 4608426"/>
              <a:gd name="connsiteY6"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054220 w 4608426"/>
              <a:gd name="connsiteY3" fmla="*/ 6858000 h 6858000"/>
              <a:gd name="connsiteX4" fmla="*/ 0 w 4608426"/>
              <a:gd name="connsiteY4" fmla="*/ 2512304 h 6858000"/>
              <a:gd name="connsiteX5" fmla="*/ 587054 w 4608426"/>
              <a:gd name="connsiteY5" fmla="*/ 0 h 6858000"/>
              <a:gd name="connsiteX0" fmla="*/ 587054 w 4608426"/>
              <a:gd name="connsiteY0" fmla="*/ 0 h 6858000"/>
              <a:gd name="connsiteX1" fmla="*/ 4608426 w 4608426"/>
              <a:gd name="connsiteY1" fmla="*/ 0 h 6858000"/>
              <a:gd name="connsiteX2" fmla="*/ 4608426 w 4608426"/>
              <a:gd name="connsiteY2" fmla="*/ 6858000 h 6858000"/>
              <a:gd name="connsiteX3" fmla="*/ 2808768 w 4608426"/>
              <a:gd name="connsiteY3" fmla="*/ 6858000 h 6858000"/>
              <a:gd name="connsiteX4" fmla="*/ 0 w 4608426"/>
              <a:gd name="connsiteY4" fmla="*/ 2512304 h 6858000"/>
              <a:gd name="connsiteX5" fmla="*/ 587054 w 4608426"/>
              <a:gd name="connsiteY5" fmla="*/ 0 h 6858000"/>
              <a:gd name="connsiteX0" fmla="*/ 40006 w 4061378"/>
              <a:gd name="connsiteY0" fmla="*/ 0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40006 w 4061378"/>
              <a:gd name="connsiteY5" fmla="*/ 0 h 6858000"/>
              <a:gd name="connsiteX0" fmla="*/ 2279 w 4061378"/>
              <a:gd name="connsiteY0" fmla="*/ 9432 h 6858000"/>
              <a:gd name="connsiteX1" fmla="*/ 4061378 w 4061378"/>
              <a:gd name="connsiteY1" fmla="*/ 0 h 6858000"/>
              <a:gd name="connsiteX2" fmla="*/ 4061378 w 4061378"/>
              <a:gd name="connsiteY2" fmla="*/ 6858000 h 6858000"/>
              <a:gd name="connsiteX3" fmla="*/ 2261720 w 4061378"/>
              <a:gd name="connsiteY3" fmla="*/ 6858000 h 6858000"/>
              <a:gd name="connsiteX4" fmla="*/ 0 w 4061378"/>
              <a:gd name="connsiteY4" fmla="*/ 2116165 h 6858000"/>
              <a:gd name="connsiteX5" fmla="*/ 2279 w 4061378"/>
              <a:gd name="connsiteY5" fmla="*/ 9432 h 6858000"/>
              <a:gd name="connsiteX0" fmla="*/ 2279 w 4061378"/>
              <a:gd name="connsiteY0" fmla="*/ 9432 h 6858000"/>
              <a:gd name="connsiteX1" fmla="*/ 4061378 w 4061378"/>
              <a:gd name="connsiteY1" fmla="*/ 0 h 6858000"/>
              <a:gd name="connsiteX2" fmla="*/ 4061378 w 4061378"/>
              <a:gd name="connsiteY2" fmla="*/ 6858000 h 6858000"/>
              <a:gd name="connsiteX3" fmla="*/ 2106856 w 4061378"/>
              <a:gd name="connsiteY3" fmla="*/ 6536360 h 6858000"/>
              <a:gd name="connsiteX4" fmla="*/ 0 w 4061378"/>
              <a:gd name="connsiteY4" fmla="*/ 2116165 h 6858000"/>
              <a:gd name="connsiteX5" fmla="*/ 2279 w 4061378"/>
              <a:gd name="connsiteY5" fmla="*/ 9432 h 6858000"/>
              <a:gd name="connsiteX0" fmla="*/ 2279 w 4061378"/>
              <a:gd name="connsiteY0" fmla="*/ 9432 h 6536360"/>
              <a:gd name="connsiteX1" fmla="*/ 4061378 w 4061378"/>
              <a:gd name="connsiteY1" fmla="*/ 0 h 6536360"/>
              <a:gd name="connsiteX2" fmla="*/ 3077395 w 4061378"/>
              <a:gd name="connsiteY2" fmla="*/ 6529211 h 6536360"/>
              <a:gd name="connsiteX3" fmla="*/ 2106856 w 4061378"/>
              <a:gd name="connsiteY3" fmla="*/ 6536360 h 6536360"/>
              <a:gd name="connsiteX4" fmla="*/ 0 w 4061378"/>
              <a:gd name="connsiteY4" fmla="*/ 2116165 h 6536360"/>
              <a:gd name="connsiteX5" fmla="*/ 2279 w 4061378"/>
              <a:gd name="connsiteY5" fmla="*/ 9432 h 6536360"/>
              <a:gd name="connsiteX0" fmla="*/ 2279 w 4061378"/>
              <a:gd name="connsiteY0" fmla="*/ 9432 h 6533978"/>
              <a:gd name="connsiteX1" fmla="*/ 4061378 w 4061378"/>
              <a:gd name="connsiteY1" fmla="*/ 0 h 6533978"/>
              <a:gd name="connsiteX2" fmla="*/ 3077395 w 4061378"/>
              <a:gd name="connsiteY2" fmla="*/ 6529211 h 6533978"/>
              <a:gd name="connsiteX3" fmla="*/ 2106856 w 4061378"/>
              <a:gd name="connsiteY3" fmla="*/ 6533978 h 6533978"/>
              <a:gd name="connsiteX4" fmla="*/ 0 w 4061378"/>
              <a:gd name="connsiteY4" fmla="*/ 2116165 h 6533978"/>
              <a:gd name="connsiteX5" fmla="*/ 2279 w 4061378"/>
              <a:gd name="connsiteY5" fmla="*/ 9432 h 6533978"/>
              <a:gd name="connsiteX0" fmla="*/ 2279 w 4061378"/>
              <a:gd name="connsiteY0" fmla="*/ 9432 h 6533978"/>
              <a:gd name="connsiteX1" fmla="*/ 4061378 w 4061378"/>
              <a:gd name="connsiteY1" fmla="*/ 0 h 6533978"/>
              <a:gd name="connsiteX2" fmla="*/ 3079778 w 4061378"/>
              <a:gd name="connsiteY2" fmla="*/ 6531594 h 6533978"/>
              <a:gd name="connsiteX3" fmla="*/ 2106856 w 4061378"/>
              <a:gd name="connsiteY3" fmla="*/ 6533978 h 6533978"/>
              <a:gd name="connsiteX4" fmla="*/ 0 w 4061378"/>
              <a:gd name="connsiteY4" fmla="*/ 2116165 h 6533978"/>
              <a:gd name="connsiteX5" fmla="*/ 2279 w 4061378"/>
              <a:gd name="connsiteY5" fmla="*/ 9432 h 6533978"/>
              <a:gd name="connsiteX0" fmla="*/ 2279 w 4061378"/>
              <a:gd name="connsiteY0" fmla="*/ 9432 h 6533978"/>
              <a:gd name="connsiteX1" fmla="*/ 4061378 w 4061378"/>
              <a:gd name="connsiteY1" fmla="*/ 0 h 6533978"/>
              <a:gd name="connsiteX2" fmla="*/ 3461032 w 4061378"/>
              <a:gd name="connsiteY2" fmla="*/ 3980240 h 6533978"/>
              <a:gd name="connsiteX3" fmla="*/ 3079778 w 4061378"/>
              <a:gd name="connsiteY3" fmla="*/ 6531594 h 6533978"/>
              <a:gd name="connsiteX4" fmla="*/ 2106856 w 4061378"/>
              <a:gd name="connsiteY4" fmla="*/ 6533978 h 6533978"/>
              <a:gd name="connsiteX5" fmla="*/ 0 w 4061378"/>
              <a:gd name="connsiteY5" fmla="*/ 2116165 h 6533978"/>
              <a:gd name="connsiteX6" fmla="*/ 2279 w 4061378"/>
              <a:gd name="connsiteY6" fmla="*/ 9432 h 6533978"/>
              <a:gd name="connsiteX0" fmla="*/ 2279 w 4075725"/>
              <a:gd name="connsiteY0" fmla="*/ 9432 h 6533978"/>
              <a:gd name="connsiteX1" fmla="*/ 4061378 w 4075725"/>
              <a:gd name="connsiteY1" fmla="*/ 0 h 6533978"/>
              <a:gd name="connsiteX2" fmla="*/ 4075725 w 4075725"/>
              <a:gd name="connsiteY2" fmla="*/ 4418625 h 6533978"/>
              <a:gd name="connsiteX3" fmla="*/ 3079778 w 4075725"/>
              <a:gd name="connsiteY3" fmla="*/ 6531594 h 6533978"/>
              <a:gd name="connsiteX4" fmla="*/ 2106856 w 4075725"/>
              <a:gd name="connsiteY4" fmla="*/ 6533978 h 6533978"/>
              <a:gd name="connsiteX5" fmla="*/ 0 w 4075725"/>
              <a:gd name="connsiteY5" fmla="*/ 2116165 h 6533978"/>
              <a:gd name="connsiteX6" fmla="*/ 2279 w 4075725"/>
              <a:gd name="connsiteY6" fmla="*/ 9432 h 6533978"/>
              <a:gd name="connsiteX0" fmla="*/ 2279 w 4079213"/>
              <a:gd name="connsiteY0" fmla="*/ 7050 h 6531596"/>
              <a:gd name="connsiteX1" fmla="*/ 4078056 w 4079213"/>
              <a:gd name="connsiteY1" fmla="*/ 0 h 6531596"/>
              <a:gd name="connsiteX2" fmla="*/ 4075725 w 4079213"/>
              <a:gd name="connsiteY2" fmla="*/ 4416243 h 6531596"/>
              <a:gd name="connsiteX3" fmla="*/ 3079778 w 4079213"/>
              <a:gd name="connsiteY3" fmla="*/ 6529212 h 6531596"/>
              <a:gd name="connsiteX4" fmla="*/ 2106856 w 4079213"/>
              <a:gd name="connsiteY4" fmla="*/ 6531596 h 6531596"/>
              <a:gd name="connsiteX5" fmla="*/ 0 w 4079213"/>
              <a:gd name="connsiteY5" fmla="*/ 2113783 h 6531596"/>
              <a:gd name="connsiteX6" fmla="*/ 2279 w 4079213"/>
              <a:gd name="connsiteY6" fmla="*/ 7050 h 6531596"/>
              <a:gd name="connsiteX0" fmla="*/ 2279 w 4079213"/>
              <a:gd name="connsiteY0" fmla="*/ 0 h 6531694"/>
              <a:gd name="connsiteX1" fmla="*/ 4078056 w 4079213"/>
              <a:gd name="connsiteY1" fmla="*/ 98 h 6531694"/>
              <a:gd name="connsiteX2" fmla="*/ 4075725 w 4079213"/>
              <a:gd name="connsiteY2" fmla="*/ 4416341 h 6531694"/>
              <a:gd name="connsiteX3" fmla="*/ 3079778 w 4079213"/>
              <a:gd name="connsiteY3" fmla="*/ 6529310 h 6531694"/>
              <a:gd name="connsiteX4" fmla="*/ 2106856 w 4079213"/>
              <a:gd name="connsiteY4" fmla="*/ 6531694 h 6531694"/>
              <a:gd name="connsiteX5" fmla="*/ 0 w 4079213"/>
              <a:gd name="connsiteY5" fmla="*/ 2113881 h 6531694"/>
              <a:gd name="connsiteX6" fmla="*/ 2279 w 4079213"/>
              <a:gd name="connsiteY6" fmla="*/ 0 h 653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213" h="6531694">
                <a:moveTo>
                  <a:pt x="2279" y="0"/>
                </a:moveTo>
                <a:lnTo>
                  <a:pt x="4078056" y="98"/>
                </a:lnTo>
                <a:cubicBezTo>
                  <a:pt x="4082838" y="1472973"/>
                  <a:pt x="4070943" y="2943466"/>
                  <a:pt x="4075725" y="4416341"/>
                </a:cubicBezTo>
                <a:lnTo>
                  <a:pt x="3079778" y="6529310"/>
                </a:lnTo>
                <a:lnTo>
                  <a:pt x="2106856" y="6531694"/>
                </a:lnTo>
                <a:lnTo>
                  <a:pt x="0" y="2113881"/>
                </a:lnTo>
                <a:cubicBezTo>
                  <a:pt x="760" y="1411637"/>
                  <a:pt x="1519" y="702244"/>
                  <a:pt x="2279" y="0"/>
                </a:cubicBezTo>
                <a:close/>
              </a:path>
            </a:pathLst>
          </a:custGeom>
          <a:solidFill>
            <a:schemeClr val="bg1">
              <a:lumMod val="85000"/>
              <a:alpha val="50196"/>
            </a:schemeClr>
          </a:solidFill>
        </p:spPr>
        <p:txBody>
          <a:bodyPr wrap="square" anchor="ctr" anchorCtr="0">
            <a:noAutofit/>
          </a:bodyPr>
          <a:lstStyle>
            <a:lvl1pPr marL="0" indent="0" algn="r">
              <a:buNone/>
              <a:defRPr/>
            </a:lvl1pPr>
          </a:lstStyle>
          <a:p>
            <a:r>
              <a:rPr lang="en-AU" dirty="0"/>
              <a:t>Add a picture</a:t>
            </a:r>
          </a:p>
        </p:txBody>
      </p:sp>
      <p:sp>
        <p:nvSpPr>
          <p:cNvPr id="21" name="Freeform: Shape 20">
            <a:extLst>
              <a:ext uri="{FF2B5EF4-FFF2-40B4-BE49-F238E27FC236}">
                <a16:creationId xmlns:a16="http://schemas.microsoft.com/office/drawing/2014/main" id="{8E0F9270-E708-4A54-AF78-41C6D9F4E253}"/>
              </a:ext>
            </a:extLst>
          </p:cNvPr>
          <p:cNvSpPr/>
          <p:nvPr/>
        </p:nvSpPr>
        <p:spPr>
          <a:xfrm>
            <a:off x="-2817" y="4409749"/>
            <a:ext cx="12194056" cy="2463429"/>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24" name="Straight Connector 23">
            <a:extLst>
              <a:ext uri="{FF2B5EF4-FFF2-40B4-BE49-F238E27FC236}">
                <a16:creationId xmlns:a16="http://schemas.microsoft.com/office/drawing/2014/main" id="{92793EC5-898C-41D3-8049-ADEF3D5FBD59}"/>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AE57E77-D123-439C-B30A-50F536EB987C}"/>
              </a:ext>
            </a:extLst>
          </p:cNvPr>
          <p:cNvSpPr>
            <a:spLocks noGrp="1"/>
          </p:cNvSpPr>
          <p:nvPr>
            <p:ph type="title" hasCustomPrompt="1"/>
          </p:nvPr>
        </p:nvSpPr>
        <p:spPr>
          <a:xfrm>
            <a:off x="704850" y="657225"/>
            <a:ext cx="739140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3" name="Content Placeholder 2">
            <a:extLst>
              <a:ext uri="{FF2B5EF4-FFF2-40B4-BE49-F238E27FC236}">
                <a16:creationId xmlns:a16="http://schemas.microsoft.com/office/drawing/2014/main" id="{61CD36B5-F5ED-49CC-B3D4-049B720F717D}"/>
              </a:ext>
            </a:extLst>
          </p:cNvPr>
          <p:cNvSpPr>
            <a:spLocks noGrp="1"/>
          </p:cNvSpPr>
          <p:nvPr>
            <p:ph idx="1" hasCustomPrompt="1"/>
          </p:nvPr>
        </p:nvSpPr>
        <p:spPr>
          <a:xfrm>
            <a:off x="704850" y="2168525"/>
            <a:ext cx="866775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2344678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diagr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31CB079-AD7C-411B-ACBA-55A7CAD4BB9A}"/>
              </a:ext>
            </a:extLst>
          </p:cNvPr>
          <p:cNvSpPr/>
          <p:nvPr userDrawn="1"/>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0548B168-7FB2-4AB4-8615-E3323D90122A}"/>
              </a:ext>
            </a:extLst>
          </p:cNvPr>
          <p:cNvSpPr>
            <a:spLocks noGrp="1"/>
          </p:cNvSpPr>
          <p:nvPr>
            <p:ph type="title" hasCustomPrompt="1"/>
          </p:nvPr>
        </p:nvSpPr>
        <p:spPr>
          <a:xfrm>
            <a:off x="667043" y="1700214"/>
            <a:ext cx="2792594" cy="2182322"/>
          </a:xfrm>
          <a:prstGeom prst="rect">
            <a:avLst/>
          </a:prstGeom>
        </p:spPr>
        <p:txBody>
          <a:bodyPr anchor="b" anchorCtr="0">
            <a:noAutofit/>
          </a:bodyPr>
          <a:lstStyle>
            <a:lvl1pPr>
              <a:defRPr sz="2600"/>
            </a:lvl1pPr>
          </a:lstStyle>
          <a:p>
            <a:r>
              <a:rPr lang="en-AU"/>
              <a:t>Add title</a:t>
            </a:r>
            <a:endParaRPr lang="en-AU" dirty="0"/>
          </a:p>
        </p:txBody>
      </p:sp>
      <p:sp>
        <p:nvSpPr>
          <p:cNvPr id="5" name="Slide Number Placeholder 4">
            <a:extLst>
              <a:ext uri="{FF2B5EF4-FFF2-40B4-BE49-F238E27FC236}">
                <a16:creationId xmlns:a16="http://schemas.microsoft.com/office/drawing/2014/main" id="{260A3BBD-0FFD-4144-914F-AA1F2A46171B}"/>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7" name="Straight Connector 6">
            <a:extLst>
              <a:ext uri="{FF2B5EF4-FFF2-40B4-BE49-F238E27FC236}">
                <a16:creationId xmlns:a16="http://schemas.microsoft.com/office/drawing/2014/main" id="{DFC55B3E-03F4-4468-8922-1E3B04574819}"/>
              </a:ext>
            </a:extLst>
          </p:cNvPr>
          <p:cNvCxnSpPr/>
          <p:nvPr userDrawn="1"/>
        </p:nvCxnSpPr>
        <p:spPr>
          <a:xfrm>
            <a:off x="733033" y="4000140"/>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F0265D-5F37-461D-873A-5F7694CB57ED}"/>
              </a:ext>
            </a:extLst>
          </p:cNvPr>
          <p:cNvSpPr>
            <a:spLocks noGrp="1"/>
          </p:cNvSpPr>
          <p:nvPr>
            <p:ph sz="quarter" idx="13" hasCustomPrompt="1"/>
          </p:nvPr>
        </p:nvSpPr>
        <p:spPr>
          <a:xfrm>
            <a:off x="3751263" y="1122363"/>
            <a:ext cx="7626350" cy="4787900"/>
          </a:xfrm>
        </p:spPr>
        <p:txBody>
          <a:bodyPr/>
          <a:lstStyle/>
          <a:p>
            <a:pPr lvl="0"/>
            <a:r>
              <a:rPr lang="en-AU" dirty="0"/>
              <a:t>Insert infographic, chart or diagram</a:t>
            </a:r>
          </a:p>
        </p:txBody>
      </p:sp>
    </p:spTree>
    <p:extLst>
      <p:ext uri="{BB962C8B-B14F-4D97-AF65-F5344CB8AC3E}">
        <p14:creationId xmlns:p14="http://schemas.microsoft.com/office/powerpoint/2010/main" val="193708497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ographic/diagram (2)">
    <p:spTree>
      <p:nvGrpSpPr>
        <p:cNvPr id="1" name=""/>
        <p:cNvGrpSpPr/>
        <p:nvPr/>
      </p:nvGrpSpPr>
      <p:grpSpPr>
        <a:xfrm>
          <a:off x="0" y="0"/>
          <a:ext cx="0" cy="0"/>
          <a:chOff x="0" y="0"/>
          <a:chExt cx="0" cy="0"/>
        </a:xfrm>
      </p:grpSpPr>
      <p:grpSp>
        <p:nvGrpSpPr>
          <p:cNvPr id="8" name="Graphic 6">
            <a:extLst>
              <a:ext uri="{FF2B5EF4-FFF2-40B4-BE49-F238E27FC236}">
                <a16:creationId xmlns:a16="http://schemas.microsoft.com/office/drawing/2014/main" id="{B16149ED-5AB9-469B-8421-9EB5C250DC2D}"/>
              </a:ext>
            </a:extLst>
          </p:cNvPr>
          <p:cNvGrpSpPr>
            <a:grpSpLocks noChangeAspect="1"/>
          </p:cNvGrpSpPr>
          <p:nvPr userDrawn="1"/>
        </p:nvGrpSpPr>
        <p:grpSpPr>
          <a:xfrm>
            <a:off x="-18755" y="1585"/>
            <a:ext cx="12214021" cy="6868800"/>
            <a:chOff x="1514475" y="852487"/>
            <a:chExt cx="9163050" cy="5153025"/>
          </a:xfrm>
        </p:grpSpPr>
        <p:sp>
          <p:nvSpPr>
            <p:cNvPr id="11" name="Freeform: Shape 10">
              <a:extLst>
                <a:ext uri="{FF2B5EF4-FFF2-40B4-BE49-F238E27FC236}">
                  <a16:creationId xmlns:a16="http://schemas.microsoft.com/office/drawing/2014/main" id="{FE61994A-C9A0-45C7-9B7F-53C60E8B0D9B}"/>
                </a:ext>
              </a:extLst>
            </p:cNvPr>
            <p:cNvSpPr/>
            <p:nvPr/>
          </p:nvSpPr>
          <p:spPr>
            <a:xfrm>
              <a:off x="1514475" y="4151756"/>
              <a:ext cx="9162478" cy="1850993"/>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D44966D5-7925-4A8A-A569-D1B19EE979CD}"/>
                </a:ext>
              </a:extLst>
            </p:cNvPr>
            <p:cNvSpPr/>
            <p:nvPr/>
          </p:nvSpPr>
          <p:spPr>
            <a:xfrm>
              <a:off x="9268777" y="852487"/>
              <a:ext cx="1408176" cy="2979039"/>
            </a:xfrm>
            <a:custGeom>
              <a:avLst/>
              <a:gdLst>
                <a:gd name="connsiteX0" fmla="*/ 1408176 w 1408176"/>
                <a:gd name="connsiteY0" fmla="*/ 2979039 h 2979039"/>
                <a:gd name="connsiteX1" fmla="*/ 0 w 1408176"/>
                <a:gd name="connsiteY1" fmla="*/ 0 h 2979039"/>
                <a:gd name="connsiteX2" fmla="*/ 1408176 w 1408176"/>
                <a:gd name="connsiteY2" fmla="*/ 0 h 2979039"/>
                <a:gd name="connsiteX3" fmla="*/ 1408176 w 1408176"/>
                <a:gd name="connsiteY3" fmla="*/ 2979039 h 2979039"/>
              </a:gdLst>
              <a:ahLst/>
              <a:cxnLst>
                <a:cxn ang="0">
                  <a:pos x="connsiteX0" y="connsiteY0"/>
                </a:cxn>
                <a:cxn ang="0">
                  <a:pos x="connsiteX1" y="connsiteY1"/>
                </a:cxn>
                <a:cxn ang="0">
                  <a:pos x="connsiteX2" y="connsiteY2"/>
                </a:cxn>
                <a:cxn ang="0">
                  <a:pos x="connsiteX3" y="connsiteY3"/>
                </a:cxn>
              </a:cxnLst>
              <a:rect l="l" t="t" r="r" b="b"/>
              <a:pathLst>
                <a:path w="1408176" h="2979039">
                  <a:moveTo>
                    <a:pt x="1408176" y="2979039"/>
                  </a:moveTo>
                  <a:lnTo>
                    <a:pt x="0" y="0"/>
                  </a:lnTo>
                  <a:lnTo>
                    <a:pt x="1408176" y="0"/>
                  </a:lnTo>
                  <a:lnTo>
                    <a:pt x="1408176" y="2979039"/>
                  </a:lnTo>
                </a:path>
              </a:pathLst>
            </a:custGeom>
            <a:solidFill>
              <a:schemeClr val="accent1"/>
            </a:solidFill>
            <a:ln w="9525"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0548B168-7FB2-4AB4-8615-E3323D90122A}"/>
              </a:ext>
            </a:extLst>
          </p:cNvPr>
          <p:cNvSpPr>
            <a:spLocks noGrp="1"/>
          </p:cNvSpPr>
          <p:nvPr>
            <p:ph type="title" hasCustomPrompt="1"/>
          </p:nvPr>
        </p:nvSpPr>
        <p:spPr>
          <a:xfrm>
            <a:off x="667042" y="1122363"/>
            <a:ext cx="2808289" cy="2135187"/>
          </a:xfrm>
          <a:prstGeom prst="rect">
            <a:avLst/>
          </a:prstGeom>
        </p:spPr>
        <p:txBody>
          <a:bodyPr anchor="t" anchorCtr="0">
            <a:noAutofit/>
          </a:bodyPr>
          <a:lstStyle>
            <a:lvl1pPr>
              <a:defRPr sz="3000"/>
            </a:lvl1pPr>
          </a:lstStyle>
          <a:p>
            <a:r>
              <a:rPr lang="en-US"/>
              <a:t>Add title</a:t>
            </a:r>
            <a:endParaRPr lang="en-AU" dirty="0"/>
          </a:p>
        </p:txBody>
      </p:sp>
      <p:sp>
        <p:nvSpPr>
          <p:cNvPr id="5" name="Slide Number Placeholder 4">
            <a:extLst>
              <a:ext uri="{FF2B5EF4-FFF2-40B4-BE49-F238E27FC236}">
                <a16:creationId xmlns:a16="http://schemas.microsoft.com/office/drawing/2014/main" id="{260A3BBD-0FFD-4144-914F-AA1F2A46171B}"/>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7" name="Straight Connector 6">
            <a:extLst>
              <a:ext uri="{FF2B5EF4-FFF2-40B4-BE49-F238E27FC236}">
                <a16:creationId xmlns:a16="http://schemas.microsoft.com/office/drawing/2014/main" id="{DFC55B3E-03F4-4468-8922-1E3B04574819}"/>
              </a:ext>
            </a:extLst>
          </p:cNvPr>
          <p:cNvCxnSpPr/>
          <p:nvPr userDrawn="1"/>
        </p:nvCxnSpPr>
        <p:spPr>
          <a:xfrm>
            <a:off x="733033" y="3387396"/>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F0265D-5F37-461D-873A-5F7694CB57ED}"/>
              </a:ext>
            </a:extLst>
          </p:cNvPr>
          <p:cNvSpPr>
            <a:spLocks noGrp="1"/>
          </p:cNvSpPr>
          <p:nvPr>
            <p:ph sz="quarter" idx="13" hasCustomPrompt="1"/>
          </p:nvPr>
        </p:nvSpPr>
        <p:spPr>
          <a:xfrm>
            <a:off x="3751263" y="1122363"/>
            <a:ext cx="7626350" cy="4787900"/>
          </a:xfrm>
        </p:spPr>
        <p:txBody>
          <a:bodyPr/>
          <a:lstStyle>
            <a:lvl1pPr>
              <a:defRPr/>
            </a:lvl1pPr>
          </a:lstStyle>
          <a:p>
            <a:pPr lvl="0"/>
            <a:r>
              <a:rPr lang="en-AU" dirty="0"/>
              <a:t>Insert infographic, chart or diagram</a:t>
            </a:r>
          </a:p>
        </p:txBody>
      </p:sp>
    </p:spTree>
    <p:extLst>
      <p:ext uri="{BB962C8B-B14F-4D97-AF65-F5344CB8AC3E}">
        <p14:creationId xmlns:p14="http://schemas.microsoft.com/office/powerpoint/2010/main" val="44410104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highligh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3B6C5C-87B7-F3EC-8953-D0B2470B7CCD}"/>
              </a:ext>
            </a:extLst>
          </p:cNvPr>
          <p:cNvSpPr/>
          <p:nvPr userDrawn="1"/>
        </p:nvSpPr>
        <p:spPr>
          <a:xfrm>
            <a:off x="8153400" y="0"/>
            <a:ext cx="40386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Shape 8">
            <a:extLst>
              <a:ext uri="{FF2B5EF4-FFF2-40B4-BE49-F238E27FC236}">
                <a16:creationId xmlns:a16="http://schemas.microsoft.com/office/drawing/2014/main" id="{7BE28359-EFEF-4F91-B42A-F4131A6CE277}"/>
              </a:ext>
            </a:extLst>
          </p:cNvPr>
          <p:cNvSpPr/>
          <p:nvPr/>
        </p:nvSpPr>
        <p:spPr>
          <a:xfrm>
            <a:off x="-18755" y="4399394"/>
            <a:ext cx="12213259" cy="2467308"/>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a:p>
        </p:txBody>
      </p:sp>
      <p:cxnSp>
        <p:nvCxnSpPr>
          <p:cNvPr id="11" name="Straight Connector 10">
            <a:extLst>
              <a:ext uri="{FF2B5EF4-FFF2-40B4-BE49-F238E27FC236}">
                <a16:creationId xmlns:a16="http://schemas.microsoft.com/office/drawing/2014/main" id="{E145A560-AAAD-4CE8-9706-284C5D137804}"/>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3423F70-AEBD-4B36-8A12-33AD022AA94E}"/>
              </a:ext>
            </a:extLst>
          </p:cNvPr>
          <p:cNvSpPr>
            <a:spLocks noGrp="1"/>
          </p:cNvSpPr>
          <p:nvPr>
            <p:ph type="title" hasCustomPrompt="1"/>
          </p:nvPr>
        </p:nvSpPr>
        <p:spPr>
          <a:xfrm>
            <a:off x="704850" y="657225"/>
            <a:ext cx="7156450" cy="1034638"/>
          </a:xfrm>
          <a:prstGeom prst="rect">
            <a:avLst/>
          </a:prstGeom>
        </p:spPr>
        <p:txBody>
          <a:bodyPr lIns="36000" rIns="36000" anchor="b" anchorCtr="0">
            <a:noAutofit/>
          </a:bodyPr>
          <a:lstStyle>
            <a:lvl1pPr>
              <a:defRPr sz="3400"/>
            </a:lvl1pPr>
          </a:lstStyle>
          <a:p>
            <a:r>
              <a:rPr lang="en-US"/>
              <a:t>Slide title</a:t>
            </a:r>
            <a:endParaRPr lang="en-AU" dirty="0"/>
          </a:p>
        </p:txBody>
      </p:sp>
      <p:sp>
        <p:nvSpPr>
          <p:cNvPr id="17" name="Content Placeholder 2">
            <a:extLst>
              <a:ext uri="{FF2B5EF4-FFF2-40B4-BE49-F238E27FC236}">
                <a16:creationId xmlns:a16="http://schemas.microsoft.com/office/drawing/2014/main" id="{88F24B69-02DA-49F4-940F-5E4311553399}"/>
              </a:ext>
            </a:extLst>
          </p:cNvPr>
          <p:cNvSpPr>
            <a:spLocks noGrp="1"/>
          </p:cNvSpPr>
          <p:nvPr>
            <p:ph idx="1" hasCustomPrompt="1"/>
          </p:nvPr>
        </p:nvSpPr>
        <p:spPr>
          <a:xfrm>
            <a:off x="704850" y="2168525"/>
            <a:ext cx="715645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endParaRPr lang="en-US" dirty="0"/>
          </a:p>
        </p:txBody>
      </p:sp>
      <p:sp>
        <p:nvSpPr>
          <p:cNvPr id="4" name="Content Placeholder 2">
            <a:extLst>
              <a:ext uri="{FF2B5EF4-FFF2-40B4-BE49-F238E27FC236}">
                <a16:creationId xmlns:a16="http://schemas.microsoft.com/office/drawing/2014/main" id="{81872A14-D0A8-58E4-ED4A-FC434AC95CD1}"/>
              </a:ext>
            </a:extLst>
          </p:cNvPr>
          <p:cNvSpPr>
            <a:spLocks noGrp="1"/>
          </p:cNvSpPr>
          <p:nvPr>
            <p:ph idx="13" hasCustomPrompt="1"/>
          </p:nvPr>
        </p:nvSpPr>
        <p:spPr>
          <a:xfrm>
            <a:off x="8451850" y="1155700"/>
            <a:ext cx="3492500" cy="5029200"/>
          </a:xfrm>
        </p:spPr>
        <p:txBody>
          <a:bodyPr lIns="36000" rIns="36000"/>
          <a:lstStyle>
            <a:lvl1pPr>
              <a:defRPr sz="2200">
                <a:solidFill>
                  <a:schemeClr val="bg1"/>
                </a:solidFill>
              </a:defRPr>
            </a:lvl1pPr>
            <a:lvl2pPr>
              <a:defRPr sz="2000">
                <a:solidFill>
                  <a:schemeClr val="bg1"/>
                </a:solidFill>
              </a:defRPr>
            </a:lvl2pPr>
            <a:lvl3pPr>
              <a:spcBef>
                <a:spcPts val="300"/>
              </a:spcBef>
              <a:buClr>
                <a:schemeClr val="bg1"/>
              </a:buClr>
              <a:defRPr sz="2000">
                <a:solidFill>
                  <a:schemeClr val="bg1"/>
                </a:solidFill>
              </a:defRPr>
            </a:lvl3pPr>
            <a:lvl4pPr>
              <a:spcBef>
                <a:spcPts val="300"/>
              </a:spcBef>
              <a:buClr>
                <a:schemeClr val="bg1"/>
              </a:buClr>
              <a:defRPr sz="2000">
                <a:solidFill>
                  <a:schemeClr val="bg1"/>
                </a:solidFill>
              </a:defRPr>
            </a:lvl4pPr>
          </a:lstStyle>
          <a:p>
            <a:pPr lvl="0"/>
            <a:r>
              <a:rPr lang="en-US"/>
              <a:t>Heading text</a:t>
            </a:r>
          </a:p>
          <a:p>
            <a:pPr lvl="1"/>
            <a:r>
              <a:rPr lang="en-US"/>
              <a:t>Body text</a:t>
            </a:r>
          </a:p>
          <a:p>
            <a:pPr lvl="2"/>
            <a:r>
              <a:rPr lang="en-US"/>
              <a:t>Bullet text</a:t>
            </a:r>
          </a:p>
          <a:p>
            <a:pPr lvl="3"/>
            <a:r>
              <a:rPr lang="en-US"/>
              <a:t>Dash text</a:t>
            </a:r>
            <a:endParaRPr lang="en-US" dirty="0"/>
          </a:p>
        </p:txBody>
      </p:sp>
    </p:spTree>
    <p:extLst>
      <p:ext uri="{BB962C8B-B14F-4D97-AF65-F5344CB8AC3E}">
        <p14:creationId xmlns:p14="http://schemas.microsoft.com/office/powerpoint/2010/main" val="352120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icture)">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28C4F348-4D0F-452D-99AF-4DDC648A46B4}"/>
              </a:ext>
            </a:extLst>
          </p:cNvPr>
          <p:cNvGrpSpPr/>
          <p:nvPr/>
        </p:nvGrpSpPr>
        <p:grpSpPr>
          <a:xfrm>
            <a:off x="-4387" y="657225"/>
            <a:ext cx="12203745" cy="6200942"/>
            <a:chOff x="1519237" y="1109662"/>
            <a:chExt cx="9129503" cy="4638864"/>
          </a:xfrm>
        </p:grpSpPr>
        <p:sp>
          <p:nvSpPr>
            <p:cNvPr id="15" name="Freeform: Shape 14">
              <a:extLst>
                <a:ext uri="{FF2B5EF4-FFF2-40B4-BE49-F238E27FC236}">
                  <a16:creationId xmlns:a16="http://schemas.microsoft.com/office/drawing/2014/main" id="{54DEA174-3E65-4528-B491-E22FA71608A6}"/>
                </a:ext>
              </a:extLst>
            </p:cNvPr>
            <p:cNvSpPr/>
            <p:nvPr/>
          </p:nvSpPr>
          <p:spPr>
            <a:xfrm>
              <a:off x="5370271" y="1109662"/>
              <a:ext cx="5278469" cy="4110894"/>
            </a:xfrm>
            <a:custGeom>
              <a:avLst/>
              <a:gdLst>
                <a:gd name="connsiteX0" fmla="*/ 958024 w 5278469"/>
                <a:gd name="connsiteY0" fmla="*/ 4110895 h 4110894"/>
                <a:gd name="connsiteX1" fmla="*/ 5278470 w 5278469"/>
                <a:gd name="connsiteY1" fmla="*/ 4110895 h 4110894"/>
                <a:gd name="connsiteX2" fmla="*/ 5278470 w 5278469"/>
                <a:gd name="connsiteY2" fmla="*/ 0 h 4110894"/>
                <a:gd name="connsiteX3" fmla="*/ 993743 w 5278469"/>
                <a:gd name="connsiteY3" fmla="*/ 0 h 4110894"/>
                <a:gd name="connsiteX4" fmla="*/ 0 w 5278469"/>
                <a:gd name="connsiteY4" fmla="*/ 0 h 4110894"/>
                <a:gd name="connsiteX5" fmla="*/ 0 w 5278469"/>
                <a:gd name="connsiteY5" fmla="*/ 2080546 h 4110894"/>
                <a:gd name="connsiteX6" fmla="*/ 0 w 5278469"/>
                <a:gd name="connsiteY6" fmla="*/ 2084070 h 411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8469" h="4110894">
                  <a:moveTo>
                    <a:pt x="958024" y="4110895"/>
                  </a:moveTo>
                  <a:lnTo>
                    <a:pt x="5278470" y="4110895"/>
                  </a:lnTo>
                  <a:lnTo>
                    <a:pt x="5278470" y="0"/>
                  </a:lnTo>
                  <a:lnTo>
                    <a:pt x="993743" y="0"/>
                  </a:lnTo>
                  <a:lnTo>
                    <a:pt x="0" y="0"/>
                  </a:lnTo>
                  <a:lnTo>
                    <a:pt x="0" y="2080546"/>
                  </a:lnTo>
                  <a:lnTo>
                    <a:pt x="0" y="2084070"/>
                  </a:lnTo>
                  <a:close/>
                </a:path>
              </a:pathLst>
            </a:custGeom>
            <a:solidFill>
              <a:schemeClr val="bg1">
                <a:lumMod val="95000"/>
              </a:schemeClr>
            </a:solidFill>
            <a:ln w="9525" cap="flat">
              <a:noFill/>
              <a:prstDash val="solid"/>
              <a:miter/>
            </a:ln>
          </p:spPr>
          <p:txBody>
            <a:bodyPr rtlCol="0" anchor="ctr"/>
            <a:lstStyle/>
            <a:p>
              <a:endParaRPr lang="en-AU" dirty="0"/>
            </a:p>
          </p:txBody>
        </p:sp>
        <p:sp>
          <p:nvSpPr>
            <p:cNvPr id="14" name="Freeform: Shape 13">
              <a:extLst>
                <a:ext uri="{FF2B5EF4-FFF2-40B4-BE49-F238E27FC236}">
                  <a16:creationId xmlns:a16="http://schemas.microsoft.com/office/drawing/2014/main" id="{B740C90B-9902-4CF2-9A33-CB9E540313CC}"/>
                </a:ext>
              </a:extLst>
            </p:cNvPr>
            <p:cNvSpPr/>
            <p:nvPr/>
          </p:nvSpPr>
          <p:spPr>
            <a:xfrm>
              <a:off x="1519237" y="1786222"/>
              <a:ext cx="5077967" cy="3962304"/>
            </a:xfrm>
            <a:custGeom>
              <a:avLst/>
              <a:gdLst>
                <a:gd name="connsiteX0" fmla="*/ 0 w 5077967"/>
                <a:gd name="connsiteY0" fmla="*/ 0 h 3962304"/>
                <a:gd name="connsiteX1" fmla="*/ 0 w 5077967"/>
                <a:gd name="connsiteY1" fmla="*/ 0 h 3962304"/>
                <a:gd name="connsiteX2" fmla="*/ 0 w 5077967"/>
                <a:gd name="connsiteY2" fmla="*/ 3962305 h 3962304"/>
                <a:gd name="connsiteX3" fmla="*/ 5077968 w 5077967"/>
                <a:gd name="connsiteY3" fmla="*/ 3962305 h 3962304"/>
                <a:gd name="connsiteX4" fmla="*/ 3867817 w 5077967"/>
                <a:gd name="connsiteY4" fmla="*/ 1403985 h 3962304"/>
                <a:gd name="connsiteX5" fmla="*/ 0 w 5077967"/>
                <a:gd name="connsiteY5" fmla="*/ 1403985 h 396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967" h="3962304">
                  <a:moveTo>
                    <a:pt x="0" y="0"/>
                  </a:moveTo>
                  <a:lnTo>
                    <a:pt x="0" y="0"/>
                  </a:lnTo>
                  <a:lnTo>
                    <a:pt x="0" y="3962305"/>
                  </a:lnTo>
                  <a:lnTo>
                    <a:pt x="5077968" y="3962305"/>
                  </a:lnTo>
                  <a:lnTo>
                    <a:pt x="3867817" y="1403985"/>
                  </a:lnTo>
                  <a:lnTo>
                    <a:pt x="0" y="1403985"/>
                  </a:lnTo>
                  <a:close/>
                </a:path>
              </a:pathLst>
            </a:custGeom>
            <a:solidFill>
              <a:schemeClr val="accent1"/>
            </a:solidFill>
            <a:ln w="9525" cap="flat">
              <a:noFill/>
              <a:prstDash val="solid"/>
              <a:miter/>
            </a:ln>
          </p:spPr>
          <p:txBody>
            <a:bodyPr rtlCol="0" anchor="ctr"/>
            <a:lstStyle/>
            <a:p>
              <a:endParaRPr lang="en-AU" dirty="0"/>
            </a:p>
          </p:txBody>
        </p:sp>
      </p:grpSp>
      <p:sp>
        <p:nvSpPr>
          <p:cNvPr id="39" name="Picture Placeholder 38">
            <a:extLst>
              <a:ext uri="{FF2B5EF4-FFF2-40B4-BE49-F238E27FC236}">
                <a16:creationId xmlns:a16="http://schemas.microsoft.com/office/drawing/2014/main" id="{85C71503-9FE2-4FB3-AC93-B5118C7A61FD}"/>
              </a:ext>
            </a:extLst>
          </p:cNvPr>
          <p:cNvSpPr>
            <a:spLocks noGrp="1"/>
          </p:cNvSpPr>
          <p:nvPr>
            <p:ph type="pic" sz="quarter" idx="13" hasCustomPrompt="1"/>
          </p:nvPr>
        </p:nvSpPr>
        <p:spPr>
          <a:xfrm>
            <a:off x="97" y="-16387"/>
            <a:ext cx="6809545" cy="3456000"/>
          </a:xfrm>
          <a:custGeom>
            <a:avLst/>
            <a:gdLst>
              <a:gd name="connsiteX0" fmla="*/ 0 w 5180770"/>
              <a:gd name="connsiteY0" fmla="*/ 0 h 3456000"/>
              <a:gd name="connsiteX1" fmla="*/ 5180770 w 5180770"/>
              <a:gd name="connsiteY1" fmla="*/ 0 h 3456000"/>
              <a:gd name="connsiteX2" fmla="*/ 5180770 w 5180770"/>
              <a:gd name="connsiteY2" fmla="*/ 3456000 h 3456000"/>
              <a:gd name="connsiteX3" fmla="*/ 0 w 5180770"/>
              <a:gd name="connsiteY3" fmla="*/ 3456000 h 3456000"/>
              <a:gd name="connsiteX4" fmla="*/ 0 w 5180770"/>
              <a:gd name="connsiteY4" fmla="*/ 0 h 3456000"/>
              <a:gd name="connsiteX0" fmla="*/ 0 w 5180770"/>
              <a:gd name="connsiteY0" fmla="*/ 0 h 3456000"/>
              <a:gd name="connsiteX1" fmla="*/ 5180770 w 5180770"/>
              <a:gd name="connsiteY1" fmla="*/ 0 h 3456000"/>
              <a:gd name="connsiteX2" fmla="*/ 5177791 w 5180770"/>
              <a:gd name="connsiteY2" fmla="*/ 680243 h 3456000"/>
              <a:gd name="connsiteX3" fmla="*/ 5180770 w 5180770"/>
              <a:gd name="connsiteY3" fmla="*/ 3456000 h 3456000"/>
              <a:gd name="connsiteX4" fmla="*/ 0 w 5180770"/>
              <a:gd name="connsiteY4" fmla="*/ 3456000 h 3456000"/>
              <a:gd name="connsiteX5" fmla="*/ 0 w 5180770"/>
              <a:gd name="connsiteY5" fmla="*/ 0 h 3456000"/>
              <a:gd name="connsiteX0" fmla="*/ 0 w 5181733"/>
              <a:gd name="connsiteY0" fmla="*/ 0 h 3456000"/>
              <a:gd name="connsiteX1" fmla="*/ 5180770 w 5181733"/>
              <a:gd name="connsiteY1" fmla="*/ 0 h 3456000"/>
              <a:gd name="connsiteX2" fmla="*/ 5177791 w 5181733"/>
              <a:gd name="connsiteY2" fmla="*/ 680243 h 3456000"/>
              <a:gd name="connsiteX3" fmla="*/ 5180770 w 5181733"/>
              <a:gd name="connsiteY3" fmla="*/ 3456000 h 3456000"/>
              <a:gd name="connsiteX4" fmla="*/ 0 w 5181733"/>
              <a:gd name="connsiteY4" fmla="*/ 3456000 h 3456000"/>
              <a:gd name="connsiteX5" fmla="*/ 0 w 5181733"/>
              <a:gd name="connsiteY5" fmla="*/ 0 h 3456000"/>
              <a:gd name="connsiteX0" fmla="*/ 0 w 5561545"/>
              <a:gd name="connsiteY0" fmla="*/ 0 h 3456000"/>
              <a:gd name="connsiteX1" fmla="*/ 5180770 w 5561545"/>
              <a:gd name="connsiteY1" fmla="*/ 0 h 3456000"/>
              <a:gd name="connsiteX2" fmla="*/ 5171441 w 5561545"/>
              <a:gd name="connsiteY2" fmla="*/ 521493 h 3456000"/>
              <a:gd name="connsiteX3" fmla="*/ 5177791 w 5561545"/>
              <a:gd name="connsiteY3" fmla="*/ 680243 h 3456000"/>
              <a:gd name="connsiteX4" fmla="*/ 5180770 w 5561545"/>
              <a:gd name="connsiteY4" fmla="*/ 3456000 h 3456000"/>
              <a:gd name="connsiteX5" fmla="*/ 0 w 5561545"/>
              <a:gd name="connsiteY5" fmla="*/ 3456000 h 3456000"/>
              <a:gd name="connsiteX6" fmla="*/ 0 w 5561545"/>
              <a:gd name="connsiteY6" fmla="*/ 0 h 3456000"/>
              <a:gd name="connsiteX0" fmla="*/ 0 w 5561545"/>
              <a:gd name="connsiteY0" fmla="*/ 0 h 3456000"/>
              <a:gd name="connsiteX1" fmla="*/ 5180770 w 5561545"/>
              <a:gd name="connsiteY1" fmla="*/ 0 h 3456000"/>
              <a:gd name="connsiteX2" fmla="*/ 5171441 w 5561545"/>
              <a:gd name="connsiteY2" fmla="*/ 521493 h 3456000"/>
              <a:gd name="connsiteX3" fmla="*/ 5177791 w 5561545"/>
              <a:gd name="connsiteY3" fmla="*/ 680243 h 3456000"/>
              <a:gd name="connsiteX4" fmla="*/ 5180770 w 5561545"/>
              <a:gd name="connsiteY4" fmla="*/ 3456000 h 3456000"/>
              <a:gd name="connsiteX5" fmla="*/ 0 w 5561545"/>
              <a:gd name="connsiteY5" fmla="*/ 3456000 h 3456000"/>
              <a:gd name="connsiteX6" fmla="*/ 0 w 5561545"/>
              <a:gd name="connsiteY6" fmla="*/ 0 h 3456000"/>
              <a:gd name="connsiteX0" fmla="*/ 0 w 5180770"/>
              <a:gd name="connsiteY0" fmla="*/ 0 h 3456000"/>
              <a:gd name="connsiteX1" fmla="*/ 5180770 w 5180770"/>
              <a:gd name="connsiteY1" fmla="*/ 0 h 3456000"/>
              <a:gd name="connsiteX2" fmla="*/ 5171441 w 5180770"/>
              <a:gd name="connsiteY2" fmla="*/ 521493 h 3456000"/>
              <a:gd name="connsiteX3" fmla="*/ 5177791 w 5180770"/>
              <a:gd name="connsiteY3" fmla="*/ 680243 h 3456000"/>
              <a:gd name="connsiteX4" fmla="*/ 5180770 w 5180770"/>
              <a:gd name="connsiteY4" fmla="*/ 3456000 h 3456000"/>
              <a:gd name="connsiteX5" fmla="*/ 0 w 5180770"/>
              <a:gd name="connsiteY5" fmla="*/ 3456000 h 3456000"/>
              <a:gd name="connsiteX6" fmla="*/ 0 w 5180770"/>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485891"/>
              <a:gd name="connsiteY0" fmla="*/ 0 h 3456000"/>
              <a:gd name="connsiteX1" fmla="*/ 5180770 w 6485891"/>
              <a:gd name="connsiteY1" fmla="*/ 0 h 3456000"/>
              <a:gd name="connsiteX2" fmla="*/ 6485891 w 6485891"/>
              <a:gd name="connsiteY2" fmla="*/ 667543 h 3456000"/>
              <a:gd name="connsiteX3" fmla="*/ 5177791 w 6485891"/>
              <a:gd name="connsiteY3" fmla="*/ 680243 h 3456000"/>
              <a:gd name="connsiteX4" fmla="*/ 5180770 w 6485891"/>
              <a:gd name="connsiteY4" fmla="*/ 3456000 h 3456000"/>
              <a:gd name="connsiteX5" fmla="*/ 0 w 6485891"/>
              <a:gd name="connsiteY5" fmla="*/ 3456000 h 3456000"/>
              <a:gd name="connsiteX6" fmla="*/ 0 w 6485891"/>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19489"/>
              <a:gd name="connsiteY0" fmla="*/ 0 h 3456000"/>
              <a:gd name="connsiteX1" fmla="*/ 6819070 w 6819489"/>
              <a:gd name="connsiteY1" fmla="*/ 0 h 3456000"/>
              <a:gd name="connsiteX2" fmla="*/ 6485891 w 6819489"/>
              <a:gd name="connsiteY2" fmla="*/ 667543 h 3456000"/>
              <a:gd name="connsiteX3" fmla="*/ 5177791 w 6819489"/>
              <a:gd name="connsiteY3" fmla="*/ 680243 h 3456000"/>
              <a:gd name="connsiteX4" fmla="*/ 5180770 w 6819489"/>
              <a:gd name="connsiteY4" fmla="*/ 3456000 h 3456000"/>
              <a:gd name="connsiteX5" fmla="*/ 0 w 6819489"/>
              <a:gd name="connsiteY5" fmla="*/ 3456000 h 3456000"/>
              <a:gd name="connsiteX6" fmla="*/ 0 w 6819489"/>
              <a:gd name="connsiteY6" fmla="*/ 0 h 3456000"/>
              <a:gd name="connsiteX0" fmla="*/ 0 w 6820785"/>
              <a:gd name="connsiteY0" fmla="*/ 0 h 3456000"/>
              <a:gd name="connsiteX1" fmla="*/ 6819070 w 6820785"/>
              <a:gd name="connsiteY1" fmla="*/ 0 h 3456000"/>
              <a:gd name="connsiteX2" fmla="*/ 6485891 w 6820785"/>
              <a:gd name="connsiteY2" fmla="*/ 667543 h 3456000"/>
              <a:gd name="connsiteX3" fmla="*/ 5177791 w 6820785"/>
              <a:gd name="connsiteY3" fmla="*/ 680243 h 3456000"/>
              <a:gd name="connsiteX4" fmla="*/ 5180770 w 6820785"/>
              <a:gd name="connsiteY4" fmla="*/ 3456000 h 3456000"/>
              <a:gd name="connsiteX5" fmla="*/ 0 w 6820785"/>
              <a:gd name="connsiteY5" fmla="*/ 3456000 h 3456000"/>
              <a:gd name="connsiteX6" fmla="*/ 0 w 6820785"/>
              <a:gd name="connsiteY6" fmla="*/ 0 h 3456000"/>
              <a:gd name="connsiteX0" fmla="*/ 0 w 6828351"/>
              <a:gd name="connsiteY0" fmla="*/ 0 h 3456000"/>
              <a:gd name="connsiteX1" fmla="*/ 6819070 w 6828351"/>
              <a:gd name="connsiteY1" fmla="*/ 0 h 3456000"/>
              <a:gd name="connsiteX2" fmla="*/ 6485891 w 6828351"/>
              <a:gd name="connsiteY2" fmla="*/ 667543 h 3456000"/>
              <a:gd name="connsiteX3" fmla="*/ 5177791 w 6828351"/>
              <a:gd name="connsiteY3" fmla="*/ 680243 h 3456000"/>
              <a:gd name="connsiteX4" fmla="*/ 5180770 w 6828351"/>
              <a:gd name="connsiteY4" fmla="*/ 3456000 h 3456000"/>
              <a:gd name="connsiteX5" fmla="*/ 0 w 6828351"/>
              <a:gd name="connsiteY5" fmla="*/ 3456000 h 3456000"/>
              <a:gd name="connsiteX6" fmla="*/ 0 w 6828351"/>
              <a:gd name="connsiteY6" fmla="*/ 0 h 3456000"/>
              <a:gd name="connsiteX0" fmla="*/ 0 w 6819070"/>
              <a:gd name="connsiteY0" fmla="*/ 0 h 3456000"/>
              <a:gd name="connsiteX1" fmla="*/ 6819070 w 6819070"/>
              <a:gd name="connsiteY1" fmla="*/ 0 h 3456000"/>
              <a:gd name="connsiteX2" fmla="*/ 6485891 w 6819070"/>
              <a:gd name="connsiteY2" fmla="*/ 667543 h 3456000"/>
              <a:gd name="connsiteX3" fmla="*/ 5177791 w 6819070"/>
              <a:gd name="connsiteY3" fmla="*/ 680243 h 3456000"/>
              <a:gd name="connsiteX4" fmla="*/ 5180770 w 6819070"/>
              <a:gd name="connsiteY4" fmla="*/ 3456000 h 3456000"/>
              <a:gd name="connsiteX5" fmla="*/ 0 w 6819070"/>
              <a:gd name="connsiteY5" fmla="*/ 3456000 h 3456000"/>
              <a:gd name="connsiteX6" fmla="*/ 0 w 6819070"/>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6754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1128 w 6809545"/>
              <a:gd name="connsiteY2" fmla="*/ 679449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1128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7274281"/>
              <a:gd name="connsiteY0" fmla="*/ 0 h 3456000"/>
              <a:gd name="connsiteX1" fmla="*/ 6809545 w 7274281"/>
              <a:gd name="connsiteY1" fmla="*/ 2382 h 3456000"/>
              <a:gd name="connsiteX2" fmla="*/ 6490653 w 7274281"/>
              <a:gd name="connsiteY2" fmla="*/ 677068 h 3456000"/>
              <a:gd name="connsiteX3" fmla="*/ 5177791 w 7274281"/>
              <a:gd name="connsiteY3" fmla="*/ 680243 h 3456000"/>
              <a:gd name="connsiteX4" fmla="*/ 5180770 w 7274281"/>
              <a:gd name="connsiteY4" fmla="*/ 3456000 h 3456000"/>
              <a:gd name="connsiteX5" fmla="*/ 0 w 7274281"/>
              <a:gd name="connsiteY5" fmla="*/ 3456000 h 3456000"/>
              <a:gd name="connsiteX6" fmla="*/ 0 w 7274281"/>
              <a:gd name="connsiteY6" fmla="*/ 0 h 3456000"/>
              <a:gd name="connsiteX0" fmla="*/ 0 w 7247880"/>
              <a:gd name="connsiteY0" fmla="*/ 0 h 3456000"/>
              <a:gd name="connsiteX1" fmla="*/ 6809545 w 7247880"/>
              <a:gd name="connsiteY1" fmla="*/ 2382 h 3456000"/>
              <a:gd name="connsiteX2" fmla="*/ 6490653 w 7247880"/>
              <a:gd name="connsiteY2" fmla="*/ 677068 h 3456000"/>
              <a:gd name="connsiteX3" fmla="*/ 5177791 w 7247880"/>
              <a:gd name="connsiteY3" fmla="*/ 680243 h 3456000"/>
              <a:gd name="connsiteX4" fmla="*/ 5180770 w 7247880"/>
              <a:gd name="connsiteY4" fmla="*/ 3456000 h 3456000"/>
              <a:gd name="connsiteX5" fmla="*/ 0 w 7247880"/>
              <a:gd name="connsiteY5" fmla="*/ 3456000 h 3456000"/>
              <a:gd name="connsiteX6" fmla="*/ 0 w 7247880"/>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90653 w 6809545"/>
              <a:gd name="connsiteY2" fmla="*/ 724693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2382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77791 w 6809545"/>
              <a:gd name="connsiteY3" fmla="*/ 68024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3893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7068 h 3456000"/>
              <a:gd name="connsiteX4" fmla="*/ 5180770 w 6809545"/>
              <a:gd name="connsiteY4" fmla="*/ 3456000 h 3456000"/>
              <a:gd name="connsiteX5" fmla="*/ 0 w 6809545"/>
              <a:gd name="connsiteY5" fmla="*/ 3456000 h 3456000"/>
              <a:gd name="connsiteX6" fmla="*/ 0 w 6809545"/>
              <a:gd name="connsiteY6" fmla="*/ 0 h 3456000"/>
              <a:gd name="connsiteX0" fmla="*/ 0 w 6809545"/>
              <a:gd name="connsiteY0" fmla="*/ 0 h 3456000"/>
              <a:gd name="connsiteX1" fmla="*/ 6809545 w 6809545"/>
              <a:gd name="connsiteY1" fmla="*/ 1 h 3456000"/>
              <a:gd name="connsiteX2" fmla="*/ 6485891 w 6809545"/>
              <a:gd name="connsiteY2" fmla="*/ 677068 h 3456000"/>
              <a:gd name="connsiteX3" fmla="*/ 5155566 w 6809545"/>
              <a:gd name="connsiteY3" fmla="*/ 677068 h 3456000"/>
              <a:gd name="connsiteX4" fmla="*/ 5161720 w 6809545"/>
              <a:gd name="connsiteY4" fmla="*/ 3456000 h 3456000"/>
              <a:gd name="connsiteX5" fmla="*/ 0 w 6809545"/>
              <a:gd name="connsiteY5" fmla="*/ 3456000 h 3456000"/>
              <a:gd name="connsiteX6" fmla="*/ 0 w 6809545"/>
              <a:gd name="connsiteY6" fmla="*/ 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9545" h="3456000">
                <a:moveTo>
                  <a:pt x="0" y="0"/>
                </a:moveTo>
                <a:lnTo>
                  <a:pt x="6809545" y="1"/>
                </a:lnTo>
                <a:lnTo>
                  <a:pt x="6485891" y="677068"/>
                </a:lnTo>
                <a:lnTo>
                  <a:pt x="5155566" y="677068"/>
                </a:lnTo>
                <a:cubicBezTo>
                  <a:pt x="5157617" y="1603379"/>
                  <a:pt x="5159669" y="2529689"/>
                  <a:pt x="5161720" y="3456000"/>
                </a:cubicBezTo>
                <a:lnTo>
                  <a:pt x="0" y="3456000"/>
                </a:lnTo>
                <a:lnTo>
                  <a:pt x="0" y="0"/>
                </a:lnTo>
                <a:close/>
              </a:path>
            </a:pathLst>
          </a:custGeom>
          <a:solidFill>
            <a:schemeClr val="tx1"/>
          </a:solidFill>
        </p:spPr>
        <p:txBody>
          <a:bodyPr anchor="ctr" anchorCtr="0"/>
          <a:lstStyle>
            <a:lvl1pPr>
              <a:defRPr>
                <a:solidFill>
                  <a:schemeClr val="bg1"/>
                </a:solidFill>
              </a:defRPr>
            </a:lvl1pPr>
          </a:lstStyle>
          <a:p>
            <a:r>
              <a:rPr lang="en-AU" dirty="0"/>
              <a:t>Add a picture</a:t>
            </a:r>
          </a:p>
        </p:txBody>
      </p:sp>
      <p:sp>
        <p:nvSpPr>
          <p:cNvPr id="6" name="Slide Number Placeholder 5">
            <a:extLst>
              <a:ext uri="{FF2B5EF4-FFF2-40B4-BE49-F238E27FC236}">
                <a16:creationId xmlns:a16="http://schemas.microsoft.com/office/drawing/2014/main" id="{E593EF89-B757-44F8-9C0F-8533E2B21B31}"/>
              </a:ext>
            </a:extLst>
          </p:cNvPr>
          <p:cNvSpPr>
            <a:spLocks noGrp="1"/>
          </p:cNvSpPr>
          <p:nvPr>
            <p:ph type="sldNum" sz="quarter" idx="12"/>
          </p:nvPr>
        </p:nvSpPr>
        <p:spPr/>
        <p:txBody>
          <a:bodyPr/>
          <a:lstStyle>
            <a:lvl1pPr>
              <a:defRPr>
                <a:solidFill>
                  <a:schemeClr val="tx1"/>
                </a:solidFill>
              </a:defRPr>
            </a:lvl1pPr>
          </a:lstStyle>
          <a:p>
            <a:fld id="{E4E047A3-478C-4E7E-BF3D-3786245819C0}" type="slidenum">
              <a:rPr lang="en-AU" smtClean="0"/>
              <a:pPr/>
              <a:t>‹#›</a:t>
            </a:fld>
            <a:endParaRPr lang="en-AU" dirty="0"/>
          </a:p>
        </p:txBody>
      </p:sp>
      <p:sp>
        <p:nvSpPr>
          <p:cNvPr id="9" name="Title 1">
            <a:extLst>
              <a:ext uri="{FF2B5EF4-FFF2-40B4-BE49-F238E27FC236}">
                <a16:creationId xmlns:a16="http://schemas.microsoft.com/office/drawing/2014/main" id="{678D90EE-A2D1-430C-9EC5-AB15365F6CA9}"/>
              </a:ext>
            </a:extLst>
          </p:cNvPr>
          <p:cNvSpPr>
            <a:spLocks noGrp="1"/>
          </p:cNvSpPr>
          <p:nvPr>
            <p:ph type="title" hasCustomPrompt="1"/>
          </p:nvPr>
        </p:nvSpPr>
        <p:spPr>
          <a:xfrm>
            <a:off x="6429080" y="1709739"/>
            <a:ext cx="4918369" cy="1719262"/>
          </a:xfrm>
          <a:prstGeom prst="rect">
            <a:avLst/>
          </a:prstGeom>
        </p:spPr>
        <p:txBody>
          <a:bodyPr anchor="b">
            <a:noAutofit/>
          </a:bodyPr>
          <a:lstStyle>
            <a:lvl1pPr algn="r">
              <a:defRPr sz="3400"/>
            </a:lvl1pPr>
          </a:lstStyle>
          <a:p>
            <a:r>
              <a:rPr lang="en-US"/>
              <a:t>Section heading</a:t>
            </a:r>
            <a:endParaRPr lang="en-AU"/>
          </a:p>
        </p:txBody>
      </p:sp>
      <p:sp>
        <p:nvSpPr>
          <p:cNvPr id="10" name="Text Placeholder 2">
            <a:extLst>
              <a:ext uri="{FF2B5EF4-FFF2-40B4-BE49-F238E27FC236}">
                <a16:creationId xmlns:a16="http://schemas.microsoft.com/office/drawing/2014/main" id="{0EA2C4B4-064A-4A10-8866-F98FF08F5075}"/>
              </a:ext>
            </a:extLst>
          </p:cNvPr>
          <p:cNvSpPr>
            <a:spLocks noGrp="1"/>
          </p:cNvSpPr>
          <p:nvPr>
            <p:ph type="body" idx="1" hasCustomPrompt="1"/>
          </p:nvPr>
        </p:nvSpPr>
        <p:spPr>
          <a:xfrm>
            <a:off x="6435431" y="3552516"/>
            <a:ext cx="4918369" cy="1424298"/>
          </a:xfrm>
        </p:spPr>
        <p:txBody>
          <a:bodyPr/>
          <a:lstStyle>
            <a:lvl1pPr marL="0" indent="0" algn="r">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 or presenter name</a:t>
            </a:r>
          </a:p>
        </p:txBody>
      </p:sp>
    </p:spTree>
    <p:extLst>
      <p:ext uri="{BB962C8B-B14F-4D97-AF65-F5344CB8AC3E}">
        <p14:creationId xmlns:p14="http://schemas.microsoft.com/office/powerpoint/2010/main" val="846209815"/>
      </p:ext>
    </p:extLst>
  </p:cSld>
  <p:clrMapOvr>
    <a:masterClrMapping/>
  </p:clrMapOvr>
  <p:extLst>
    <p:ext uri="{DCECCB84-F9BA-43D5-87BE-67443E8EF086}">
      <p15:sldGuideLst xmlns:p15="http://schemas.microsoft.com/office/powerpoint/2012/main">
        <p15:guide id="1" orient="horz" pos="2160">
          <p15:clr>
            <a:srgbClr val="FBAE40"/>
          </p15:clr>
        </p15:guide>
        <p15:guide id="2" pos="32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pullout">
    <p:spTree>
      <p:nvGrpSpPr>
        <p:cNvPr id="1" name=""/>
        <p:cNvGrpSpPr/>
        <p:nvPr/>
      </p:nvGrpSpPr>
      <p:grpSpPr>
        <a:xfrm>
          <a:off x="0" y="0"/>
          <a:ext cx="0" cy="0"/>
          <a:chOff x="0" y="0"/>
          <a:chExt cx="0" cy="0"/>
        </a:xfrm>
      </p:grpSpPr>
      <p:grpSp>
        <p:nvGrpSpPr>
          <p:cNvPr id="14" name="Graphic 2">
            <a:extLst>
              <a:ext uri="{FF2B5EF4-FFF2-40B4-BE49-F238E27FC236}">
                <a16:creationId xmlns:a16="http://schemas.microsoft.com/office/drawing/2014/main" id="{0467A58A-A5AE-4C7E-8E40-9E72F2C43EBA}"/>
              </a:ext>
            </a:extLst>
          </p:cNvPr>
          <p:cNvGrpSpPr/>
          <p:nvPr userDrawn="1"/>
        </p:nvGrpSpPr>
        <p:grpSpPr>
          <a:xfrm>
            <a:off x="-2819" y="0"/>
            <a:ext cx="12200953" cy="6878132"/>
            <a:chOff x="1519237" y="852487"/>
            <a:chExt cx="9148952" cy="5157605"/>
          </a:xfrm>
        </p:grpSpPr>
        <p:sp>
          <p:nvSpPr>
            <p:cNvPr id="15" name="Freeform: Shape 14">
              <a:extLst>
                <a:ext uri="{FF2B5EF4-FFF2-40B4-BE49-F238E27FC236}">
                  <a16:creationId xmlns:a16="http://schemas.microsoft.com/office/drawing/2014/main" id="{64266E94-CE27-4D2B-B49E-52E2033446C7}"/>
                </a:ext>
              </a:extLst>
            </p:cNvPr>
            <p:cNvSpPr/>
            <p:nvPr/>
          </p:nvSpPr>
          <p:spPr>
            <a:xfrm>
              <a:off x="1519237" y="852487"/>
              <a:ext cx="2723358" cy="5157605"/>
            </a:xfrm>
            <a:custGeom>
              <a:avLst/>
              <a:gdLst>
                <a:gd name="connsiteX0" fmla="*/ 1215485 w 2712339"/>
                <a:gd name="connsiteY0" fmla="*/ 0 h 5136737"/>
                <a:gd name="connsiteX1" fmla="*/ 0 w 2712339"/>
                <a:gd name="connsiteY1" fmla="*/ 0 h 5136737"/>
                <a:gd name="connsiteX2" fmla="*/ 0 w 2712339"/>
                <a:gd name="connsiteY2" fmla="*/ 5136737 h 5136737"/>
                <a:gd name="connsiteX3" fmla="*/ 1780223 w 2712339"/>
                <a:gd name="connsiteY3" fmla="*/ 5136737 h 5136737"/>
                <a:gd name="connsiteX4" fmla="*/ 2712339 w 2712339"/>
                <a:gd name="connsiteY4" fmla="*/ 3166682 h 513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339" h="5136737">
                  <a:moveTo>
                    <a:pt x="1215485" y="0"/>
                  </a:moveTo>
                  <a:lnTo>
                    <a:pt x="0" y="0"/>
                  </a:lnTo>
                  <a:lnTo>
                    <a:pt x="0" y="5136737"/>
                  </a:lnTo>
                  <a:lnTo>
                    <a:pt x="1780223" y="5136737"/>
                  </a:lnTo>
                  <a:lnTo>
                    <a:pt x="2712339" y="3166682"/>
                  </a:lnTo>
                  <a:close/>
                </a:path>
              </a:pathLst>
            </a:custGeom>
            <a:solidFill>
              <a:schemeClr val="accent1"/>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4F4D52E-6E80-4B42-AF52-84D79D8600EA}"/>
                </a:ext>
              </a:extLst>
            </p:cNvPr>
            <p:cNvSpPr/>
            <p:nvPr/>
          </p:nvSpPr>
          <p:spPr>
            <a:xfrm>
              <a:off x="3293077" y="4019168"/>
              <a:ext cx="1876139" cy="1983581"/>
            </a:xfrm>
            <a:custGeom>
              <a:avLst/>
              <a:gdLst>
                <a:gd name="connsiteX0" fmla="*/ 1869758 w 1876139"/>
                <a:gd name="connsiteY0" fmla="*/ 1970056 h 1983581"/>
                <a:gd name="connsiteX1" fmla="*/ 938498 w 1876139"/>
                <a:gd name="connsiteY1" fmla="*/ 0 h 1983581"/>
                <a:gd name="connsiteX2" fmla="*/ 6382 w 1876139"/>
                <a:gd name="connsiteY2" fmla="*/ 1970056 h 1983581"/>
                <a:gd name="connsiteX3" fmla="*/ 0 w 1876139"/>
                <a:gd name="connsiteY3" fmla="*/ 1983582 h 1983581"/>
                <a:gd name="connsiteX4" fmla="*/ 1876139 w 1876139"/>
                <a:gd name="connsiteY4" fmla="*/ 1983582 h 198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139" h="1983581">
                  <a:moveTo>
                    <a:pt x="1869758" y="1970056"/>
                  </a:moveTo>
                  <a:lnTo>
                    <a:pt x="938498" y="0"/>
                  </a:lnTo>
                  <a:lnTo>
                    <a:pt x="6382" y="1970056"/>
                  </a:lnTo>
                  <a:lnTo>
                    <a:pt x="0" y="1983582"/>
                  </a:lnTo>
                  <a:lnTo>
                    <a:pt x="1876139" y="1983582"/>
                  </a:lnTo>
                  <a:close/>
                </a:path>
              </a:pathLst>
            </a:custGeom>
            <a:solidFill>
              <a:schemeClr val="bg1">
                <a:lumMod val="85000"/>
                <a:alpha val="50196"/>
              </a:schemeClr>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4EAE554-6AA0-4992-8CE3-507A7C9F4AB9}"/>
                </a:ext>
              </a:extLst>
            </p:cNvPr>
            <p:cNvSpPr/>
            <p:nvPr/>
          </p:nvSpPr>
          <p:spPr>
            <a:xfrm>
              <a:off x="2734722" y="852487"/>
              <a:ext cx="7933467" cy="5150262"/>
            </a:xfrm>
            <a:custGeom>
              <a:avLst/>
              <a:gdLst>
                <a:gd name="connsiteX0" fmla="*/ 7933468 w 7933467"/>
                <a:gd name="connsiteY0" fmla="*/ 3513391 h 5150262"/>
                <a:gd name="connsiteX1" fmla="*/ 7794498 w 7933467"/>
                <a:gd name="connsiteY1" fmla="*/ 3219355 h 5150262"/>
                <a:gd name="connsiteX2" fmla="*/ 7792879 w 7933467"/>
                <a:gd name="connsiteY2" fmla="*/ 3210878 h 5150262"/>
                <a:gd name="connsiteX3" fmla="*/ 7456075 w 7933467"/>
                <a:gd name="connsiteY3" fmla="*/ 2498408 h 5150262"/>
                <a:gd name="connsiteX4" fmla="*/ 7453694 w 7933467"/>
                <a:gd name="connsiteY4" fmla="*/ 2498408 h 5150262"/>
                <a:gd name="connsiteX5" fmla="*/ 6272689 w 7933467"/>
                <a:gd name="connsiteY5" fmla="*/ 0 h 5150262"/>
                <a:gd name="connsiteX6" fmla="*/ 5744242 w 7933467"/>
                <a:gd name="connsiteY6" fmla="*/ 0 h 5150262"/>
                <a:gd name="connsiteX7" fmla="*/ 0 w 7933467"/>
                <a:gd name="connsiteY7" fmla="*/ 0 h 5150262"/>
                <a:gd name="connsiteX8" fmla="*/ 1496854 w 7933467"/>
                <a:gd name="connsiteY8" fmla="*/ 3166682 h 5150262"/>
                <a:gd name="connsiteX9" fmla="*/ 2428113 w 7933467"/>
                <a:gd name="connsiteY9" fmla="*/ 5136737 h 5150262"/>
                <a:gd name="connsiteX10" fmla="*/ 2434495 w 7933467"/>
                <a:gd name="connsiteY10" fmla="*/ 5150263 h 5150262"/>
                <a:gd name="connsiteX11" fmla="*/ 7933468 w 7933467"/>
                <a:gd name="connsiteY11" fmla="*/ 5150263 h 5150262"/>
                <a:gd name="connsiteX12" fmla="*/ 7933468 w 7933467"/>
                <a:gd name="connsiteY12" fmla="*/ 5150263 h 5150262"/>
                <a:gd name="connsiteX13" fmla="*/ 7933468 w 7933467"/>
                <a:gd name="connsiteY13" fmla="*/ 3947541 h 5150262"/>
                <a:gd name="connsiteX14" fmla="*/ 7933468 w 7933467"/>
                <a:gd name="connsiteY14" fmla="*/ 3947541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3467" h="5150262">
                  <a:moveTo>
                    <a:pt x="7933468" y="3513391"/>
                  </a:moveTo>
                  <a:lnTo>
                    <a:pt x="7794498" y="3219355"/>
                  </a:lnTo>
                  <a:lnTo>
                    <a:pt x="7792879" y="3210878"/>
                  </a:lnTo>
                  <a:lnTo>
                    <a:pt x="7456075" y="2498408"/>
                  </a:lnTo>
                  <a:lnTo>
                    <a:pt x="7453694" y="2498408"/>
                  </a:lnTo>
                  <a:lnTo>
                    <a:pt x="6272689" y="0"/>
                  </a:lnTo>
                  <a:lnTo>
                    <a:pt x="5744242" y="0"/>
                  </a:lnTo>
                  <a:lnTo>
                    <a:pt x="0" y="0"/>
                  </a:lnTo>
                  <a:lnTo>
                    <a:pt x="1496854" y="3166682"/>
                  </a:lnTo>
                  <a:lnTo>
                    <a:pt x="2428113" y="5136737"/>
                  </a:lnTo>
                  <a:lnTo>
                    <a:pt x="2434495" y="5150263"/>
                  </a:lnTo>
                  <a:lnTo>
                    <a:pt x="7933468" y="5150263"/>
                  </a:lnTo>
                  <a:lnTo>
                    <a:pt x="7933468" y="5150263"/>
                  </a:lnTo>
                  <a:lnTo>
                    <a:pt x="7933468" y="3947541"/>
                  </a:lnTo>
                  <a:lnTo>
                    <a:pt x="7933468" y="3947541"/>
                  </a:lnTo>
                  <a:close/>
                </a:path>
              </a:pathLst>
            </a:custGeom>
            <a:solidFill>
              <a:schemeClr val="tx1"/>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C8F07EE-BF96-4743-9DFA-884E58EEF7F8}"/>
                </a:ext>
              </a:extLst>
            </p:cNvPr>
            <p:cNvSpPr/>
            <p:nvPr/>
          </p:nvSpPr>
          <p:spPr>
            <a:xfrm>
              <a:off x="9009791" y="852487"/>
              <a:ext cx="1658398" cy="3508438"/>
            </a:xfrm>
            <a:custGeom>
              <a:avLst/>
              <a:gdLst>
                <a:gd name="connsiteX0" fmla="*/ 0 w 1658398"/>
                <a:gd name="connsiteY0" fmla="*/ 0 h 3508438"/>
                <a:gd name="connsiteX1" fmla="*/ 1181005 w 1658398"/>
                <a:gd name="connsiteY1" fmla="*/ 2498408 h 3508438"/>
                <a:gd name="connsiteX2" fmla="*/ 1517809 w 1658398"/>
                <a:gd name="connsiteY2" fmla="*/ 3210878 h 3508438"/>
                <a:gd name="connsiteX3" fmla="*/ 1658398 w 1658398"/>
                <a:gd name="connsiteY3" fmla="*/ 3508439 h 3508438"/>
                <a:gd name="connsiteX4" fmla="*/ 1658398 w 1658398"/>
                <a:gd name="connsiteY4" fmla="*/ 0 h 350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398" h="3508438">
                  <a:moveTo>
                    <a:pt x="0" y="0"/>
                  </a:moveTo>
                  <a:lnTo>
                    <a:pt x="1181005" y="2498408"/>
                  </a:lnTo>
                  <a:lnTo>
                    <a:pt x="1517809" y="3210878"/>
                  </a:lnTo>
                  <a:lnTo>
                    <a:pt x="1658398" y="3508439"/>
                  </a:lnTo>
                  <a:lnTo>
                    <a:pt x="1658398" y="0"/>
                  </a:lnTo>
                  <a:close/>
                </a:path>
              </a:pathLst>
            </a:custGeom>
            <a:solidFill>
              <a:schemeClr val="bg1">
                <a:lumMod val="85000"/>
                <a:alpha val="50196"/>
              </a:schemeClr>
            </a:solidFill>
            <a:ln w="9525" cap="flat">
              <a:noFill/>
              <a:prstDash val="solid"/>
              <a:miter/>
            </a:ln>
          </p:spPr>
          <p:txBody>
            <a:bodyPr rtlCol="0" anchor="ctr"/>
            <a:lstStyle/>
            <a:p>
              <a:endParaRPr lang="en-AU"/>
            </a:p>
          </p:txBody>
        </p:sp>
      </p:grpSp>
      <p:sp>
        <p:nvSpPr>
          <p:cNvPr id="7" name="Slide Number Placeholder 6">
            <a:extLst>
              <a:ext uri="{FF2B5EF4-FFF2-40B4-BE49-F238E27FC236}">
                <a16:creationId xmlns:a16="http://schemas.microsoft.com/office/drawing/2014/main" id="{DFAF234B-2579-413B-A7B7-C756D497F8B4}"/>
              </a:ext>
            </a:extLst>
          </p:cNvPr>
          <p:cNvSpPr>
            <a:spLocks noGrp="1"/>
          </p:cNvSpPr>
          <p:nvPr userDrawn="1">
            <p:ph type="sldNum" sz="quarter" idx="12"/>
          </p:nvPr>
        </p:nvSpPr>
        <p:spPr/>
        <p:txBody>
          <a:bodyPr/>
          <a:lstStyle/>
          <a:p>
            <a:fld id="{E4E047A3-478C-4E7E-BF3D-3786245819C0}" type="slidenum">
              <a:rPr lang="en-AU" smtClean="0"/>
              <a:t>‹#›</a:t>
            </a:fld>
            <a:endParaRPr lang="en-AU"/>
          </a:p>
        </p:txBody>
      </p:sp>
      <p:sp>
        <p:nvSpPr>
          <p:cNvPr id="2" name="Title 1">
            <a:extLst>
              <a:ext uri="{FF2B5EF4-FFF2-40B4-BE49-F238E27FC236}">
                <a16:creationId xmlns:a16="http://schemas.microsoft.com/office/drawing/2014/main" id="{3C945811-51FB-4C17-83BD-089998BA0FBF}"/>
              </a:ext>
            </a:extLst>
          </p:cNvPr>
          <p:cNvSpPr>
            <a:spLocks noGrp="1"/>
          </p:cNvSpPr>
          <p:nvPr userDrawn="1">
            <p:ph type="title" hasCustomPrompt="1"/>
          </p:nvPr>
        </p:nvSpPr>
        <p:spPr>
          <a:xfrm>
            <a:off x="5346972" y="846593"/>
            <a:ext cx="4639538" cy="3546345"/>
          </a:xfrm>
          <a:prstGeom prst="rect">
            <a:avLst/>
          </a:prstGeom>
        </p:spPr>
        <p:txBody>
          <a:bodyPr anchor="b">
            <a:noAutofit/>
          </a:bodyPr>
          <a:lstStyle>
            <a:lvl1pPr algn="r">
              <a:defRPr sz="3800" i="1">
                <a:solidFill>
                  <a:schemeClr val="bg1"/>
                </a:solidFill>
                <a:latin typeface="+mn-lt"/>
              </a:defRPr>
            </a:lvl1pPr>
          </a:lstStyle>
          <a:p>
            <a:r>
              <a:rPr lang="en-US" dirty="0"/>
              <a:t>Insert quote text here</a:t>
            </a:r>
            <a:endParaRPr lang="en-AU" dirty="0"/>
          </a:p>
        </p:txBody>
      </p:sp>
      <p:cxnSp>
        <p:nvCxnSpPr>
          <p:cNvPr id="16" name="Straight Connector 15">
            <a:extLst>
              <a:ext uri="{FF2B5EF4-FFF2-40B4-BE49-F238E27FC236}">
                <a16:creationId xmlns:a16="http://schemas.microsoft.com/office/drawing/2014/main" id="{BF225198-0F8C-44ED-96A9-0FD52FFE32E6}"/>
              </a:ext>
            </a:extLst>
          </p:cNvPr>
          <p:cNvCxnSpPr/>
          <p:nvPr userDrawn="1"/>
        </p:nvCxnSpPr>
        <p:spPr>
          <a:xfrm>
            <a:off x="8700635" y="4678819"/>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329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p:nvGrpSpPr>
        <p:grpSpPr>
          <a:xfrm>
            <a:off x="-9427" y="-526"/>
            <a:ext cx="12232734"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a:p>
          </p:txBody>
        </p:sp>
      </p:grpSp>
      <p:sp>
        <p:nvSpPr>
          <p:cNvPr id="2" name="Title 1">
            <a:extLst>
              <a:ext uri="{FF2B5EF4-FFF2-40B4-BE49-F238E27FC236}">
                <a16:creationId xmlns:a16="http://schemas.microsoft.com/office/drawing/2014/main" id="{CC092CD6-4201-40CF-9704-F9A140D66DB2}"/>
              </a:ext>
            </a:extLst>
          </p:cNvPr>
          <p:cNvSpPr>
            <a:spLocks noGrp="1"/>
          </p:cNvSpPr>
          <p:nvPr>
            <p:ph type="title" hasCustomPrompt="1"/>
          </p:nvPr>
        </p:nvSpPr>
        <p:spPr>
          <a:xfrm>
            <a:off x="630238" y="457200"/>
            <a:ext cx="4875212" cy="1600200"/>
          </a:xfrm>
          <a:prstGeom prst="rect">
            <a:avLst/>
          </a:prstGeom>
        </p:spPr>
        <p:txBody>
          <a:bodyPr anchor="b">
            <a:noAutofit/>
          </a:bodyPr>
          <a:lstStyle>
            <a:lvl1pPr>
              <a:defRPr sz="3800">
                <a:solidFill>
                  <a:schemeClr val="bg1"/>
                </a:solidFill>
              </a:defRPr>
            </a:lvl1pPr>
          </a:lstStyle>
          <a:p>
            <a:r>
              <a:rPr lang="en-US" dirty="0"/>
              <a:t>Thank you/ questions</a:t>
            </a:r>
            <a:endParaRPr lang="en-AU" dirty="0"/>
          </a:p>
        </p:txBody>
      </p:sp>
      <p:sp>
        <p:nvSpPr>
          <p:cNvPr id="4" name="Text Placeholder 3">
            <a:extLst>
              <a:ext uri="{FF2B5EF4-FFF2-40B4-BE49-F238E27FC236}">
                <a16:creationId xmlns:a16="http://schemas.microsoft.com/office/drawing/2014/main" id="{A54CFAEB-B2C1-48FE-8850-287FB988E6A6}"/>
              </a:ext>
            </a:extLst>
          </p:cNvPr>
          <p:cNvSpPr>
            <a:spLocks noGrp="1"/>
          </p:cNvSpPr>
          <p:nvPr>
            <p:ph type="body" sz="half" idx="2" hasCustomPrompt="1"/>
          </p:nvPr>
        </p:nvSpPr>
        <p:spPr>
          <a:xfrm>
            <a:off x="630238" y="3429000"/>
            <a:ext cx="4167905" cy="2439987"/>
          </a:xfrm>
        </p:spPr>
        <p:txBody>
          <a:bodyPr anchor="b" anchorCtr="0">
            <a:normAutofit/>
          </a:bodyPr>
          <a:lstStyle>
            <a:lvl1pPr marL="0" indent="0">
              <a:spcBef>
                <a:spcPts val="600"/>
              </a:spcBef>
              <a:buNone/>
              <a:defRPr sz="2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Presenter name</a:t>
            </a:r>
          </a:p>
          <a:p>
            <a:pPr lvl="0"/>
            <a:r>
              <a:rPr lang="en-US"/>
              <a:t>Job </a:t>
            </a:r>
            <a:r>
              <a:rPr lang="en-US" dirty="0"/>
              <a:t>Title</a:t>
            </a:r>
          </a:p>
          <a:p>
            <a:pPr lvl="0"/>
            <a:r>
              <a:rPr lang="en-US" dirty="0"/>
              <a:t>Email</a:t>
            </a:r>
          </a:p>
        </p:txBody>
      </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dirty="0">
                <a:solidFill>
                  <a:schemeClr val="bg1"/>
                </a:solidFill>
                <a:latin typeface="+mj-lt"/>
              </a:rPr>
              <a:t>dtf.vic.gov.au</a:t>
            </a:r>
          </a:p>
        </p:txBody>
      </p:sp>
    </p:spTree>
    <p:extLst>
      <p:ext uri="{BB962C8B-B14F-4D97-AF65-F5344CB8AC3E}">
        <p14:creationId xmlns:p14="http://schemas.microsoft.com/office/powerpoint/2010/main" val="1038953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775F9527-8847-4CD0-8737-8AB9D34244AF}"/>
              </a:ext>
            </a:extLst>
          </p:cNvPr>
          <p:cNvGrpSpPr>
            <a:grpSpLocks noChangeAspect="1"/>
          </p:cNvGrpSpPr>
          <p:nvPr userDrawn="1"/>
        </p:nvGrpSpPr>
        <p:grpSpPr>
          <a:xfrm>
            <a:off x="-9426" y="-526"/>
            <a:ext cx="12232735" cy="6876000"/>
            <a:chOff x="1504923" y="852092"/>
            <a:chExt cx="9163266" cy="5150657"/>
          </a:xfrm>
        </p:grpSpPr>
        <p:sp>
          <p:nvSpPr>
            <p:cNvPr id="10" name="Freeform: Shape 9">
              <a:extLst>
                <a:ext uri="{FF2B5EF4-FFF2-40B4-BE49-F238E27FC236}">
                  <a16:creationId xmlns:a16="http://schemas.microsoft.com/office/drawing/2014/main" id="{BBDA9792-586D-4163-8967-2653034E2252}"/>
                </a:ext>
              </a:extLst>
            </p:cNvPr>
            <p:cNvSpPr/>
            <p:nvPr/>
          </p:nvSpPr>
          <p:spPr>
            <a:xfrm>
              <a:off x="1504923" y="852092"/>
              <a:ext cx="9144476" cy="5150262"/>
            </a:xfrm>
            <a:custGeom>
              <a:avLst/>
              <a:gdLst>
                <a:gd name="connsiteX0" fmla="*/ 0 w 9144476"/>
                <a:gd name="connsiteY0" fmla="*/ 0 h 5150262"/>
                <a:gd name="connsiteX1" fmla="*/ 0 w 9144476"/>
                <a:gd name="connsiteY1" fmla="*/ 5150263 h 5150262"/>
                <a:gd name="connsiteX2" fmla="*/ 9144476 w 9144476"/>
                <a:gd name="connsiteY2" fmla="*/ 5150263 h 5150262"/>
                <a:gd name="connsiteX3" fmla="*/ 9144476 w 9144476"/>
                <a:gd name="connsiteY3" fmla="*/ 0 h 5150262"/>
                <a:gd name="connsiteX4" fmla="*/ 0 w 9144476"/>
                <a:gd name="connsiteY4" fmla="*/ 0 h 515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76" h="5150262">
                  <a:moveTo>
                    <a:pt x="0" y="0"/>
                  </a:moveTo>
                  <a:lnTo>
                    <a:pt x="0" y="5150263"/>
                  </a:lnTo>
                  <a:lnTo>
                    <a:pt x="9144476" y="5150263"/>
                  </a:lnTo>
                  <a:lnTo>
                    <a:pt x="9144476" y="0"/>
                  </a:lnTo>
                  <a:lnTo>
                    <a:pt x="0" y="0"/>
                  </a:lnTo>
                  <a:close/>
                </a:path>
              </a:pathLst>
            </a:custGeom>
            <a:solidFill>
              <a:schemeClr val="tx1"/>
            </a:solidFill>
            <a:ln w="9525" cap="flat">
              <a:noFill/>
              <a:prstDash val="solid"/>
              <a:miter/>
            </a:ln>
          </p:spPr>
          <p:txBody>
            <a:bodyPr rtlCol="0" anchor="ctr"/>
            <a:lstStyle/>
            <a:p>
              <a:endParaRPr lang="en-AU" sz="1500"/>
            </a:p>
          </p:txBody>
        </p:sp>
        <p:sp>
          <p:nvSpPr>
            <p:cNvPr id="11" name="Freeform: Shape 10">
              <a:extLst>
                <a:ext uri="{FF2B5EF4-FFF2-40B4-BE49-F238E27FC236}">
                  <a16:creationId xmlns:a16="http://schemas.microsoft.com/office/drawing/2014/main" id="{6448F7DB-E829-4AD1-A577-E51664E27CF7}"/>
                </a:ext>
              </a:extLst>
            </p:cNvPr>
            <p:cNvSpPr/>
            <p:nvPr/>
          </p:nvSpPr>
          <p:spPr>
            <a:xfrm>
              <a:off x="7212138" y="852487"/>
              <a:ext cx="3456051" cy="5150262"/>
            </a:xfrm>
            <a:custGeom>
              <a:avLst/>
              <a:gdLst>
                <a:gd name="connsiteX0" fmla="*/ 3456051 w 3456051"/>
                <a:gd name="connsiteY0" fmla="*/ 5150263 h 5150262"/>
                <a:gd name="connsiteX1" fmla="*/ 3456051 w 3456051"/>
                <a:gd name="connsiteY1" fmla="*/ 0 h 5150262"/>
                <a:gd name="connsiteX2" fmla="*/ 0 w 3456051"/>
                <a:gd name="connsiteY2" fmla="*/ 0 h 5150262"/>
                <a:gd name="connsiteX3" fmla="*/ 0 w 3456051"/>
                <a:gd name="connsiteY3" fmla="*/ 1542288 h 5150262"/>
                <a:gd name="connsiteX4" fmla="*/ 1710690 w 3456051"/>
                <a:gd name="connsiteY4" fmla="*/ 5150263 h 5150262"/>
                <a:gd name="connsiteX5" fmla="*/ 3456051 w 3456051"/>
                <a:gd name="connsiteY5" fmla="*/ 5150263 h 51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051" h="5150262">
                  <a:moveTo>
                    <a:pt x="3456051" y="5150263"/>
                  </a:moveTo>
                  <a:lnTo>
                    <a:pt x="3456051" y="0"/>
                  </a:lnTo>
                  <a:lnTo>
                    <a:pt x="0" y="0"/>
                  </a:lnTo>
                  <a:lnTo>
                    <a:pt x="0" y="1542288"/>
                  </a:lnTo>
                  <a:lnTo>
                    <a:pt x="1710690" y="5150263"/>
                  </a:lnTo>
                  <a:lnTo>
                    <a:pt x="3456051" y="5150263"/>
                  </a:lnTo>
                  <a:close/>
                </a:path>
              </a:pathLst>
            </a:custGeom>
            <a:solidFill>
              <a:schemeClr val="accent1"/>
            </a:solidFill>
            <a:ln w="9525" cap="flat">
              <a:noFill/>
              <a:prstDash val="solid"/>
              <a:miter/>
            </a:ln>
          </p:spPr>
          <p:txBody>
            <a:bodyPr rtlCol="0" anchor="ctr"/>
            <a:lstStyle/>
            <a:p>
              <a:endParaRPr lang="en-AU" sz="1500"/>
            </a:p>
          </p:txBody>
        </p:sp>
      </p:grpSp>
      <p:cxnSp>
        <p:nvCxnSpPr>
          <p:cNvPr id="14" name="Straight Connector 13">
            <a:extLst>
              <a:ext uri="{FF2B5EF4-FFF2-40B4-BE49-F238E27FC236}">
                <a16:creationId xmlns:a16="http://schemas.microsoft.com/office/drawing/2014/main" id="{9353509A-9D7D-46E3-A85D-1EA0458F74EA}"/>
              </a:ext>
            </a:extLst>
          </p:cNvPr>
          <p:cNvCxnSpPr/>
          <p:nvPr userDrawn="1"/>
        </p:nvCxnSpPr>
        <p:spPr>
          <a:xfrm>
            <a:off x="723900" y="2895600"/>
            <a:ext cx="12858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0D3905-A0A0-4F25-9265-A5E96714FF61}"/>
              </a:ext>
            </a:extLst>
          </p:cNvPr>
          <p:cNvSpPr txBox="1"/>
          <p:nvPr userDrawn="1"/>
        </p:nvSpPr>
        <p:spPr>
          <a:xfrm>
            <a:off x="619909" y="3732364"/>
            <a:ext cx="8033896" cy="2631490"/>
          </a:xfrm>
          <a:prstGeom prst="rect">
            <a:avLst/>
          </a:prstGeom>
          <a:noFill/>
        </p:spPr>
        <p:txBody>
          <a:bodyPr wrap="square" rtlCol="0">
            <a:spAutoFit/>
          </a:bodyPr>
          <a:lstStyle/>
          <a:p>
            <a:pPr lvl="0"/>
            <a:r>
              <a:rPr lang="en-AU" sz="1500" dirty="0">
                <a:solidFill>
                  <a:schemeClr val="bg1"/>
                </a:solidFill>
              </a:rPr>
              <a:t>© State </a:t>
            </a:r>
            <a:r>
              <a:rPr lang="en-AU" sz="1500">
                <a:solidFill>
                  <a:schemeClr val="bg1"/>
                </a:solidFill>
              </a:rPr>
              <a:t>of Victoria </a:t>
            </a:r>
            <a:fld id="{F5C4074F-6D2D-49D7-9BFD-CE79A06D7B09}" type="datetimeyyyy">
              <a:rPr lang="en-AU" sz="1500" smtClean="0">
                <a:solidFill>
                  <a:schemeClr val="bg1"/>
                </a:solidFill>
              </a:rPr>
              <a:pPr lvl="0"/>
              <a:t>2024</a:t>
            </a:fld>
            <a:endParaRPr lang="en-AU" sz="1500" dirty="0">
              <a:solidFill>
                <a:schemeClr val="bg1"/>
              </a:solidFill>
            </a:endParaRPr>
          </a:p>
          <a:p>
            <a:pPr lvl="0"/>
            <a:r>
              <a:rPr lang="en-AU" sz="1500" dirty="0">
                <a:solidFill>
                  <a:schemeClr val="bg1"/>
                </a:solidFill>
              </a:rPr>
              <a:t> </a:t>
            </a:r>
          </a:p>
          <a:p>
            <a:pPr lvl="0"/>
            <a:endParaRPr lang="en-AU" sz="1500" dirty="0">
              <a:solidFill>
                <a:schemeClr val="bg1"/>
              </a:solidFill>
            </a:endParaRPr>
          </a:p>
          <a:p>
            <a:pPr lvl="0"/>
            <a:endParaRPr lang="en-AU" sz="1500" dirty="0">
              <a:solidFill>
                <a:schemeClr val="bg1"/>
              </a:solidFill>
            </a:endParaRPr>
          </a:p>
          <a:p>
            <a:pPr lvl="0"/>
            <a:r>
              <a:rPr lang="en-AU" sz="1500" dirty="0">
                <a:solidFill>
                  <a:schemeClr val="bg1"/>
                </a:solidFill>
              </a:rPr>
              <a:t>You are free to re-use this work under a Creative Commons Attribution 4.0 licence, provided you credit the State of Victoria (Department of Treasury and Finance) </a:t>
            </a:r>
            <a:br>
              <a:rPr lang="en-AU" sz="1500" dirty="0">
                <a:solidFill>
                  <a:schemeClr val="bg1"/>
                </a:solidFill>
              </a:rPr>
            </a:br>
            <a:r>
              <a:rPr lang="en-AU" sz="1500" dirty="0">
                <a:solidFill>
                  <a:schemeClr val="bg1"/>
                </a:solidFill>
              </a:rPr>
              <a:t>as author, indicate if changes were made and comply with the other licence terms. The licence does not apply to any branding, including Government logos.</a:t>
            </a:r>
          </a:p>
          <a:p>
            <a:pPr lvl="0"/>
            <a:r>
              <a:rPr lang="en-AU" sz="1500" dirty="0">
                <a:solidFill>
                  <a:schemeClr val="bg1"/>
                </a:solidFill>
              </a:rPr>
              <a:t> </a:t>
            </a:r>
          </a:p>
          <a:p>
            <a:pPr lvl="0"/>
            <a:r>
              <a:rPr lang="en-AU" sz="1500" dirty="0">
                <a:solidFill>
                  <a:schemeClr val="bg1"/>
                </a:solidFill>
              </a:rPr>
              <a:t>Copyright queries may be directed to information@dtf.vic.gov.au</a:t>
            </a:r>
          </a:p>
          <a:p>
            <a:endParaRPr lang="en-AU" sz="1500" dirty="0">
              <a:solidFill>
                <a:schemeClr val="bg1"/>
              </a:solidFill>
            </a:endParaRPr>
          </a:p>
        </p:txBody>
      </p:sp>
      <p:sp>
        <p:nvSpPr>
          <p:cNvPr id="15" name="TextBox 14">
            <a:extLst>
              <a:ext uri="{FF2B5EF4-FFF2-40B4-BE49-F238E27FC236}">
                <a16:creationId xmlns:a16="http://schemas.microsoft.com/office/drawing/2014/main" id="{7CC1ACC0-58A2-4609-8AD0-38FC1712E76E}"/>
              </a:ext>
            </a:extLst>
          </p:cNvPr>
          <p:cNvSpPr txBox="1"/>
          <p:nvPr userDrawn="1"/>
        </p:nvSpPr>
        <p:spPr>
          <a:xfrm>
            <a:off x="10058400" y="6134100"/>
            <a:ext cx="1857375" cy="369332"/>
          </a:xfrm>
          <a:prstGeom prst="rect">
            <a:avLst/>
          </a:prstGeom>
          <a:noFill/>
        </p:spPr>
        <p:txBody>
          <a:bodyPr wrap="square" rtlCol="0">
            <a:spAutoFit/>
          </a:bodyPr>
          <a:lstStyle/>
          <a:p>
            <a:r>
              <a:rPr lang="en-AU" dirty="0">
                <a:solidFill>
                  <a:schemeClr val="bg1"/>
                </a:solidFill>
                <a:latin typeface="+mj-lt"/>
              </a:rPr>
              <a:t>dtf.vic.gov.au</a:t>
            </a:r>
          </a:p>
        </p:txBody>
      </p:sp>
      <p:pic>
        <p:nvPicPr>
          <p:cNvPr id="5" name="Picture 4" descr="A drawing of a face&#10;&#10;Description automatically generated">
            <a:extLst>
              <a:ext uri="{FF2B5EF4-FFF2-40B4-BE49-F238E27FC236}">
                <a16:creationId xmlns:a16="http://schemas.microsoft.com/office/drawing/2014/main" id="{3C1245B0-ED0E-480E-9D8D-8E3F07DB2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4134500"/>
            <a:ext cx="1314450" cy="459895"/>
          </a:xfrm>
          <a:prstGeom prst="rect">
            <a:avLst/>
          </a:prstGeom>
        </p:spPr>
      </p:pic>
    </p:spTree>
    <p:extLst>
      <p:ext uri="{BB962C8B-B14F-4D97-AF65-F5344CB8AC3E}">
        <p14:creationId xmlns:p14="http://schemas.microsoft.com/office/powerpoint/2010/main" val="38145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168525"/>
            <a:ext cx="1051560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2252815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8" name="Graphic 6">
            <a:extLst>
              <a:ext uri="{FF2B5EF4-FFF2-40B4-BE49-F238E27FC236}">
                <a16:creationId xmlns:a16="http://schemas.microsoft.com/office/drawing/2014/main" id="{32BC6267-C57F-412B-9305-6A8F2E0A5040}"/>
              </a:ext>
            </a:extLst>
          </p:cNvPr>
          <p:cNvGrpSpPr>
            <a:grpSpLocks noChangeAspect="1"/>
          </p:cNvGrpSpPr>
          <p:nvPr/>
        </p:nvGrpSpPr>
        <p:grpSpPr>
          <a:xfrm>
            <a:off x="-18755" y="1585"/>
            <a:ext cx="12214021" cy="6868800"/>
            <a:chOff x="1514475" y="852487"/>
            <a:chExt cx="9163050" cy="5153025"/>
          </a:xfrm>
        </p:grpSpPr>
        <p:sp>
          <p:nvSpPr>
            <p:cNvPr id="9" name="Freeform: Shape 8">
              <a:extLst>
                <a:ext uri="{FF2B5EF4-FFF2-40B4-BE49-F238E27FC236}">
                  <a16:creationId xmlns:a16="http://schemas.microsoft.com/office/drawing/2014/main" id="{7BE28359-EFEF-4F91-B42A-F4131A6CE277}"/>
                </a:ext>
              </a:extLst>
            </p:cNvPr>
            <p:cNvSpPr/>
            <p:nvPr/>
          </p:nvSpPr>
          <p:spPr>
            <a:xfrm>
              <a:off x="1514475" y="4151756"/>
              <a:ext cx="9162478" cy="1850993"/>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10" name="Freeform: Shape 9">
              <a:extLst>
                <a:ext uri="{FF2B5EF4-FFF2-40B4-BE49-F238E27FC236}">
                  <a16:creationId xmlns:a16="http://schemas.microsoft.com/office/drawing/2014/main" id="{9A783B27-8E77-4BBA-9B50-8DFF4050FE5A}"/>
                </a:ext>
              </a:extLst>
            </p:cNvPr>
            <p:cNvSpPr/>
            <p:nvPr/>
          </p:nvSpPr>
          <p:spPr>
            <a:xfrm>
              <a:off x="9268777" y="852487"/>
              <a:ext cx="1408176" cy="2979039"/>
            </a:xfrm>
            <a:custGeom>
              <a:avLst/>
              <a:gdLst>
                <a:gd name="connsiteX0" fmla="*/ 1408176 w 1408176"/>
                <a:gd name="connsiteY0" fmla="*/ 2979039 h 2979039"/>
                <a:gd name="connsiteX1" fmla="*/ 0 w 1408176"/>
                <a:gd name="connsiteY1" fmla="*/ 0 h 2979039"/>
                <a:gd name="connsiteX2" fmla="*/ 1408176 w 1408176"/>
                <a:gd name="connsiteY2" fmla="*/ 0 h 2979039"/>
                <a:gd name="connsiteX3" fmla="*/ 1408176 w 1408176"/>
                <a:gd name="connsiteY3" fmla="*/ 2979039 h 2979039"/>
              </a:gdLst>
              <a:ahLst/>
              <a:cxnLst>
                <a:cxn ang="0">
                  <a:pos x="connsiteX0" y="connsiteY0"/>
                </a:cxn>
                <a:cxn ang="0">
                  <a:pos x="connsiteX1" y="connsiteY1"/>
                </a:cxn>
                <a:cxn ang="0">
                  <a:pos x="connsiteX2" y="connsiteY2"/>
                </a:cxn>
                <a:cxn ang="0">
                  <a:pos x="connsiteX3" y="connsiteY3"/>
                </a:cxn>
              </a:cxnLst>
              <a:rect l="l" t="t" r="r" b="b"/>
              <a:pathLst>
                <a:path w="1408176" h="2979039">
                  <a:moveTo>
                    <a:pt x="1408176" y="2979039"/>
                  </a:moveTo>
                  <a:lnTo>
                    <a:pt x="0" y="0"/>
                  </a:lnTo>
                  <a:lnTo>
                    <a:pt x="1408176" y="0"/>
                  </a:lnTo>
                  <a:lnTo>
                    <a:pt x="1408176" y="2979039"/>
                  </a:lnTo>
                </a:path>
              </a:pathLst>
            </a:custGeom>
            <a:solidFill>
              <a:schemeClr val="accent1"/>
            </a:solidFill>
            <a:ln w="9525" cap="flat">
              <a:noFill/>
              <a:prstDash val="solid"/>
              <a:miter/>
            </a:ln>
          </p:spPr>
          <p:txBody>
            <a:bodyPr rtlCol="0" anchor="ctr"/>
            <a:lstStyle/>
            <a:p>
              <a:endParaRPr lang="en-AU" dirty="0"/>
            </a:p>
          </p:txBody>
        </p:sp>
      </p:gr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11" name="Straight Connector 10">
            <a:extLst>
              <a:ext uri="{FF2B5EF4-FFF2-40B4-BE49-F238E27FC236}">
                <a16:creationId xmlns:a16="http://schemas.microsoft.com/office/drawing/2014/main" id="{E145A560-AAAD-4CE8-9706-284C5D137804}"/>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3423F70-AEBD-4B36-8A12-33AD022AA94E}"/>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7" name="Content Placeholder 2">
            <a:extLst>
              <a:ext uri="{FF2B5EF4-FFF2-40B4-BE49-F238E27FC236}">
                <a16:creationId xmlns:a16="http://schemas.microsoft.com/office/drawing/2014/main" id="{88F24B69-02DA-49F4-940F-5E4311553399}"/>
              </a:ext>
            </a:extLst>
          </p:cNvPr>
          <p:cNvSpPr>
            <a:spLocks noGrp="1"/>
          </p:cNvSpPr>
          <p:nvPr>
            <p:ph idx="1" hasCustomPrompt="1"/>
          </p:nvPr>
        </p:nvSpPr>
        <p:spPr>
          <a:xfrm>
            <a:off x="704850" y="2168525"/>
            <a:ext cx="1051560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230417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C9A195CB-F146-4ADD-BFF0-3E25C6954C77}"/>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Graphic 21">
            <a:extLst>
              <a:ext uri="{FF2B5EF4-FFF2-40B4-BE49-F238E27FC236}">
                <a16:creationId xmlns:a16="http://schemas.microsoft.com/office/drawing/2014/main" id="{AB576351-FF1E-4A14-95B4-DAA4AEB4F5E8}"/>
              </a:ext>
            </a:extLst>
          </p:cNvPr>
          <p:cNvGrpSpPr/>
          <p:nvPr/>
        </p:nvGrpSpPr>
        <p:grpSpPr>
          <a:xfrm>
            <a:off x="-42528" y="0"/>
            <a:ext cx="12228343" cy="6876855"/>
            <a:chOff x="1514475" y="852487"/>
            <a:chExt cx="9163050" cy="5153025"/>
          </a:xfrm>
        </p:grpSpPr>
        <p:sp>
          <p:nvSpPr>
            <p:cNvPr id="24" name="Freeform: Shape 23">
              <a:extLst>
                <a:ext uri="{FF2B5EF4-FFF2-40B4-BE49-F238E27FC236}">
                  <a16:creationId xmlns:a16="http://schemas.microsoft.com/office/drawing/2014/main" id="{282D294F-C744-483D-A154-FE9F9B05806A}"/>
                </a:ext>
              </a:extLst>
            </p:cNvPr>
            <p:cNvSpPr/>
            <p:nvPr/>
          </p:nvSpPr>
          <p:spPr>
            <a:xfrm>
              <a:off x="9274016" y="852487"/>
              <a:ext cx="1408175" cy="2979039"/>
            </a:xfrm>
            <a:custGeom>
              <a:avLst/>
              <a:gdLst>
                <a:gd name="connsiteX0" fmla="*/ 0 w 1408175"/>
                <a:gd name="connsiteY0" fmla="*/ 0 h 2979039"/>
                <a:gd name="connsiteX1" fmla="*/ 1408176 w 1408175"/>
                <a:gd name="connsiteY1" fmla="*/ 2979039 h 2979039"/>
                <a:gd name="connsiteX2" fmla="*/ 1408176 w 1408175"/>
                <a:gd name="connsiteY2" fmla="*/ 0 h 2979039"/>
                <a:gd name="connsiteX3" fmla="*/ 0 w 1408175"/>
                <a:gd name="connsiteY3" fmla="*/ 0 h 2979039"/>
              </a:gdLst>
              <a:ahLst/>
              <a:cxnLst>
                <a:cxn ang="0">
                  <a:pos x="connsiteX0" y="connsiteY0"/>
                </a:cxn>
                <a:cxn ang="0">
                  <a:pos x="connsiteX1" y="connsiteY1"/>
                </a:cxn>
                <a:cxn ang="0">
                  <a:pos x="connsiteX2" y="connsiteY2"/>
                </a:cxn>
                <a:cxn ang="0">
                  <a:pos x="connsiteX3" y="connsiteY3"/>
                </a:cxn>
              </a:cxnLst>
              <a:rect l="l" t="t" r="r" b="b"/>
              <a:pathLst>
                <a:path w="1408175" h="2979039">
                  <a:moveTo>
                    <a:pt x="0" y="0"/>
                  </a:moveTo>
                  <a:lnTo>
                    <a:pt x="1408176" y="2979039"/>
                  </a:lnTo>
                  <a:lnTo>
                    <a:pt x="1408176" y="0"/>
                  </a:lnTo>
                  <a:lnTo>
                    <a:pt x="0" y="0"/>
                  </a:lnTo>
                </a:path>
              </a:pathLst>
            </a:custGeom>
            <a:solidFill>
              <a:schemeClr val="bg1">
                <a:lumMod val="85000"/>
                <a:alpha val="50196"/>
              </a:schemeClr>
            </a:solidFill>
            <a:ln w="9525" cap="flat">
              <a:noFill/>
              <a:prstDash val="solid"/>
              <a:miter/>
            </a:ln>
          </p:spPr>
          <p:txBody>
            <a:bodyPr rtlCol="0" anchor="ctr"/>
            <a:lstStyle/>
            <a:p>
              <a:endParaRPr lang="en-AU" dirty="0"/>
            </a:p>
          </p:txBody>
        </p:sp>
        <p:sp>
          <p:nvSpPr>
            <p:cNvPr id="25" name="Freeform: Shape 24">
              <a:extLst>
                <a:ext uri="{FF2B5EF4-FFF2-40B4-BE49-F238E27FC236}">
                  <a16:creationId xmlns:a16="http://schemas.microsoft.com/office/drawing/2014/main" id="{9BAF9F86-6335-45AE-A240-D0B6EE862376}"/>
                </a:ext>
              </a:extLst>
            </p:cNvPr>
            <p:cNvSpPr/>
            <p:nvPr/>
          </p:nvSpPr>
          <p:spPr>
            <a:xfrm>
              <a:off x="8499252" y="2600705"/>
              <a:ext cx="2182939" cy="3388518"/>
            </a:xfrm>
            <a:custGeom>
              <a:avLst/>
              <a:gdLst>
                <a:gd name="connsiteX0" fmla="*/ 2182940 w 2182939"/>
                <a:gd name="connsiteY0" fmla="*/ 3388519 h 3388518"/>
                <a:gd name="connsiteX1" fmla="*/ 0 w 2182939"/>
                <a:gd name="connsiteY1" fmla="*/ 3388519 h 3388518"/>
                <a:gd name="connsiteX2" fmla="*/ 1601438 w 2182939"/>
                <a:gd name="connsiteY2" fmla="*/ 667 h 3388518"/>
                <a:gd name="connsiteX3" fmla="*/ 2182940 w 2182939"/>
                <a:gd name="connsiteY3" fmla="*/ 1230821 h 3388518"/>
                <a:gd name="connsiteX4" fmla="*/ 2182940 w 2182939"/>
                <a:gd name="connsiteY4" fmla="*/ 0 h 3388518"/>
                <a:gd name="connsiteX5" fmla="*/ 2182940 w 2182939"/>
                <a:gd name="connsiteY5" fmla="*/ 3388519 h 338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939" h="3388518">
                  <a:moveTo>
                    <a:pt x="2182940" y="3388519"/>
                  </a:moveTo>
                  <a:lnTo>
                    <a:pt x="0" y="3388519"/>
                  </a:lnTo>
                  <a:lnTo>
                    <a:pt x="1601438" y="667"/>
                  </a:lnTo>
                  <a:lnTo>
                    <a:pt x="2182940" y="1230821"/>
                  </a:lnTo>
                  <a:lnTo>
                    <a:pt x="2182940" y="0"/>
                  </a:lnTo>
                  <a:lnTo>
                    <a:pt x="2182940" y="3388519"/>
                  </a:lnTo>
                </a:path>
              </a:pathLst>
            </a:custGeom>
            <a:solidFill>
              <a:schemeClr val="accent1"/>
            </a:solidFill>
            <a:ln w="9525" cap="flat">
              <a:noFill/>
              <a:prstDash val="solid"/>
              <a:miter/>
            </a:ln>
          </p:spPr>
          <p:txBody>
            <a:bodyPr rtlCol="0" anchor="ctr"/>
            <a:lstStyle/>
            <a:p>
              <a:endParaRPr lang="en-AU" dirty="0"/>
            </a:p>
          </p:txBody>
        </p:sp>
        <p:sp>
          <p:nvSpPr>
            <p:cNvPr id="26" name="Freeform: Shape 25">
              <a:extLst>
                <a:ext uri="{FF2B5EF4-FFF2-40B4-BE49-F238E27FC236}">
                  <a16:creationId xmlns:a16="http://schemas.microsoft.com/office/drawing/2014/main" id="{ABF0E854-69C1-46DC-A156-22CB02EE3FA4}"/>
                </a:ext>
              </a:extLst>
            </p:cNvPr>
            <p:cNvSpPr/>
            <p:nvPr/>
          </p:nvSpPr>
          <p:spPr>
            <a:xfrm>
              <a:off x="10100691" y="2600705"/>
              <a:ext cx="581501" cy="1230820"/>
            </a:xfrm>
            <a:custGeom>
              <a:avLst/>
              <a:gdLst>
                <a:gd name="connsiteX0" fmla="*/ 581501 w 581501"/>
                <a:gd name="connsiteY0" fmla="*/ 1230821 h 1230820"/>
                <a:gd name="connsiteX1" fmla="*/ 0 w 581501"/>
                <a:gd name="connsiteY1" fmla="*/ 667 h 1230820"/>
                <a:gd name="connsiteX2" fmla="*/ 285 w 581501"/>
                <a:gd name="connsiteY2" fmla="*/ 0 h 1230820"/>
                <a:gd name="connsiteX3" fmla="*/ 581501 w 581501"/>
                <a:gd name="connsiteY3" fmla="*/ 0 h 1230820"/>
                <a:gd name="connsiteX4" fmla="*/ 581501 w 581501"/>
                <a:gd name="connsiteY4" fmla="*/ 1230821 h 123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01" h="1230820">
                  <a:moveTo>
                    <a:pt x="581501" y="1230821"/>
                  </a:moveTo>
                  <a:lnTo>
                    <a:pt x="0" y="667"/>
                  </a:lnTo>
                  <a:lnTo>
                    <a:pt x="285" y="0"/>
                  </a:lnTo>
                  <a:lnTo>
                    <a:pt x="581501" y="0"/>
                  </a:lnTo>
                  <a:lnTo>
                    <a:pt x="581501" y="1230821"/>
                  </a:lnTo>
                </a:path>
              </a:pathLst>
            </a:custGeom>
            <a:solidFill>
              <a:schemeClr val="accent3"/>
            </a:solidFill>
            <a:ln w="9525" cap="flat">
              <a:noFill/>
              <a:prstDash val="solid"/>
              <a:miter/>
            </a:ln>
          </p:spPr>
          <p:txBody>
            <a:bodyPr rtlCol="0" anchor="ctr"/>
            <a:lstStyle/>
            <a:p>
              <a:endParaRPr lang="en-AU" dirty="0"/>
            </a:p>
          </p:txBody>
        </p:sp>
        <p:sp>
          <p:nvSpPr>
            <p:cNvPr id="27" name="Freeform: Shape 26">
              <a:extLst>
                <a:ext uri="{FF2B5EF4-FFF2-40B4-BE49-F238E27FC236}">
                  <a16:creationId xmlns:a16="http://schemas.microsoft.com/office/drawing/2014/main" id="{2EAC6CC1-3715-4F76-A231-55D7381ECFDB}"/>
                </a:ext>
              </a:extLst>
            </p:cNvPr>
            <p:cNvSpPr/>
            <p:nvPr/>
          </p:nvSpPr>
          <p:spPr>
            <a:xfrm>
              <a:off x="1514475" y="4151756"/>
              <a:ext cx="9167717" cy="1850993"/>
            </a:xfrm>
            <a:custGeom>
              <a:avLst/>
              <a:gdLst>
                <a:gd name="connsiteX0" fmla="*/ 8415338 w 9167717"/>
                <a:gd name="connsiteY0" fmla="*/ 1590484 h 1850993"/>
                <a:gd name="connsiteX1" fmla="*/ 0 w 9167717"/>
                <a:gd name="connsiteY1" fmla="*/ 1590484 h 1850993"/>
                <a:gd name="connsiteX2" fmla="*/ 0 w 9167717"/>
                <a:gd name="connsiteY2" fmla="*/ 1850993 h 1850993"/>
                <a:gd name="connsiteX3" fmla="*/ 8292180 w 9167717"/>
                <a:gd name="connsiteY3" fmla="*/ 1850993 h 1850993"/>
                <a:gd name="connsiteX4" fmla="*/ 9162479 w 9167717"/>
                <a:gd name="connsiteY4" fmla="*/ 1850993 h 1850993"/>
                <a:gd name="connsiteX5" fmla="*/ 9167717 w 9167717"/>
                <a:gd name="connsiteY5" fmla="*/ 1850993 h 1850993"/>
                <a:gd name="connsiteX6" fmla="*/ 9167717 w 9167717"/>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717" h="1850993">
                  <a:moveTo>
                    <a:pt x="8415338" y="1590484"/>
                  </a:moveTo>
                  <a:lnTo>
                    <a:pt x="0" y="1590484"/>
                  </a:lnTo>
                  <a:lnTo>
                    <a:pt x="0" y="1850993"/>
                  </a:lnTo>
                  <a:lnTo>
                    <a:pt x="8292180" y="1850993"/>
                  </a:lnTo>
                  <a:lnTo>
                    <a:pt x="9162479" y="1850993"/>
                  </a:lnTo>
                  <a:lnTo>
                    <a:pt x="9167717" y="1850993"/>
                  </a:lnTo>
                  <a:lnTo>
                    <a:pt x="9167717" y="0"/>
                  </a:lnTo>
                  <a:close/>
                </a:path>
              </a:pathLst>
            </a:custGeom>
            <a:solidFill>
              <a:schemeClr val="tx1"/>
            </a:solidFill>
            <a:ln w="9525" cap="flat">
              <a:noFill/>
              <a:prstDash val="solid"/>
              <a:miter/>
            </a:ln>
          </p:spPr>
          <p:txBody>
            <a:bodyPr rtlCol="0" anchor="ctr"/>
            <a:lstStyle/>
            <a:p>
              <a:endParaRPr lang="en-AU" dirty="0"/>
            </a:p>
          </p:txBody>
        </p:sp>
      </p:grpSp>
      <p:sp>
        <p:nvSpPr>
          <p:cNvPr id="2" name="Title 1">
            <a:extLst>
              <a:ext uri="{FF2B5EF4-FFF2-40B4-BE49-F238E27FC236}">
                <a16:creationId xmlns:a16="http://schemas.microsoft.com/office/drawing/2014/main" id="{83415515-D108-4D4E-BF02-8148CBA06DA3}"/>
              </a:ext>
            </a:extLst>
          </p:cNvPr>
          <p:cNvSpPr>
            <a:spLocks noGrp="1"/>
          </p:cNvSpPr>
          <p:nvPr>
            <p:ph type="title" hasCustomPrompt="1"/>
          </p:nvPr>
        </p:nvSpPr>
        <p:spPr>
          <a:xfrm>
            <a:off x="704850" y="657225"/>
            <a:ext cx="9608074"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sp>
        <p:nvSpPr>
          <p:cNvPr id="12" name="Content Placeholder 2">
            <a:extLst>
              <a:ext uri="{FF2B5EF4-FFF2-40B4-BE49-F238E27FC236}">
                <a16:creationId xmlns:a16="http://schemas.microsoft.com/office/drawing/2014/main" id="{7BA5743C-1194-4E5A-83BC-F788204446E0}"/>
              </a:ext>
            </a:extLst>
          </p:cNvPr>
          <p:cNvSpPr>
            <a:spLocks noGrp="1"/>
          </p:cNvSpPr>
          <p:nvPr>
            <p:ph idx="1" hasCustomPrompt="1"/>
          </p:nvPr>
        </p:nvSpPr>
        <p:spPr>
          <a:xfrm>
            <a:off x="704850" y="2168525"/>
            <a:ext cx="9589220"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2976613787"/>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BE28359-EFEF-4F91-B42A-F4131A6CE277}"/>
              </a:ext>
            </a:extLst>
          </p:cNvPr>
          <p:cNvSpPr/>
          <p:nvPr/>
        </p:nvSpPr>
        <p:spPr>
          <a:xfrm>
            <a:off x="0" y="4410319"/>
            <a:ext cx="12191239" cy="2462860"/>
          </a:xfrm>
          <a:custGeom>
            <a:avLst/>
            <a:gdLst>
              <a:gd name="connsiteX0" fmla="*/ 8410099 w 9162478"/>
              <a:gd name="connsiteY0" fmla="*/ 1590484 h 1850993"/>
              <a:gd name="connsiteX1" fmla="*/ 0 w 9162478"/>
              <a:gd name="connsiteY1" fmla="*/ 1590484 h 1850993"/>
              <a:gd name="connsiteX2" fmla="*/ 0 w 9162478"/>
              <a:gd name="connsiteY2" fmla="*/ 1850993 h 1850993"/>
              <a:gd name="connsiteX3" fmla="*/ 8286941 w 9162478"/>
              <a:gd name="connsiteY3" fmla="*/ 1850993 h 1850993"/>
              <a:gd name="connsiteX4" fmla="*/ 9162479 w 9162478"/>
              <a:gd name="connsiteY4" fmla="*/ 1850993 h 1850993"/>
              <a:gd name="connsiteX5" fmla="*/ 9162479 w 9162478"/>
              <a:gd name="connsiteY5" fmla="*/ 1590484 h 1850993"/>
              <a:gd name="connsiteX6" fmla="*/ 9162479 w 9162478"/>
              <a:gd name="connsiteY6" fmla="*/ 0 h 185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478" h="1850993">
                <a:moveTo>
                  <a:pt x="8410099" y="1590484"/>
                </a:moveTo>
                <a:lnTo>
                  <a:pt x="0" y="1590484"/>
                </a:lnTo>
                <a:lnTo>
                  <a:pt x="0" y="1850993"/>
                </a:lnTo>
                <a:lnTo>
                  <a:pt x="8286941" y="1850993"/>
                </a:lnTo>
                <a:lnTo>
                  <a:pt x="9162479" y="1850993"/>
                </a:lnTo>
                <a:lnTo>
                  <a:pt x="9162479" y="1590484"/>
                </a:lnTo>
                <a:lnTo>
                  <a:pt x="9162479" y="0"/>
                </a:lnTo>
                <a:close/>
              </a:path>
            </a:pathLst>
          </a:custGeom>
          <a:solidFill>
            <a:schemeClr val="tx1"/>
          </a:solidFill>
          <a:ln w="9525" cap="flat">
            <a:noFill/>
            <a:prstDash val="solid"/>
            <a:miter/>
          </a:ln>
        </p:spPr>
        <p:txBody>
          <a:bodyPr rtlCol="0" anchor="ctr"/>
          <a:lstStyle/>
          <a:p>
            <a:endParaRPr lang="en-AU" dirty="0"/>
          </a:p>
        </p:txBody>
      </p:sp>
      <p:sp>
        <p:nvSpPr>
          <p:cNvPr id="6" name="Slide Number Placeholder 5">
            <a:extLst>
              <a:ext uri="{FF2B5EF4-FFF2-40B4-BE49-F238E27FC236}">
                <a16:creationId xmlns:a16="http://schemas.microsoft.com/office/drawing/2014/main" id="{132E2B67-1FAD-4EAE-9FBE-AAB807B78C25}"/>
              </a:ext>
            </a:extLst>
          </p:cNvPr>
          <p:cNvSpPr>
            <a:spLocks noGrp="1"/>
          </p:cNvSpPr>
          <p:nvPr>
            <p:ph type="sldNum" sz="quarter" idx="12"/>
          </p:nvPr>
        </p:nvSpPr>
        <p:spPr/>
        <p:txBody>
          <a:bodyPr/>
          <a:lstStyle/>
          <a:p>
            <a:fld id="{E4E047A3-478C-4E7E-BF3D-3786245819C0}" type="slidenum">
              <a:rPr lang="en-AU" smtClean="0"/>
              <a:t>‹#›</a:t>
            </a:fld>
            <a:endParaRPr lang="en-AU" dirty="0"/>
          </a:p>
        </p:txBody>
      </p:sp>
      <p:cxnSp>
        <p:nvCxnSpPr>
          <p:cNvPr id="11" name="Straight Connector 10">
            <a:extLst>
              <a:ext uri="{FF2B5EF4-FFF2-40B4-BE49-F238E27FC236}">
                <a16:creationId xmlns:a16="http://schemas.microsoft.com/office/drawing/2014/main" id="{357022B9-7162-4B04-A12C-17F4D14BA406}"/>
              </a:ext>
            </a:extLst>
          </p:cNvPr>
          <p:cNvCxnSpPr/>
          <p:nvPr userDrawn="1"/>
        </p:nvCxnSpPr>
        <p:spPr>
          <a:xfrm>
            <a:off x="734289" y="1831975"/>
            <a:ext cx="12858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0EEF6D6-3CE4-4311-BC49-A7C2ABD42379}"/>
              </a:ext>
            </a:extLst>
          </p:cNvPr>
          <p:cNvSpPr>
            <a:spLocks noGrp="1"/>
          </p:cNvSpPr>
          <p:nvPr>
            <p:ph type="title" hasCustomPrompt="1"/>
          </p:nvPr>
        </p:nvSpPr>
        <p:spPr>
          <a:xfrm>
            <a:off x="704850" y="657225"/>
            <a:ext cx="10515600" cy="1034638"/>
          </a:xfrm>
          <a:prstGeom prst="rect">
            <a:avLst/>
          </a:prstGeom>
        </p:spPr>
        <p:txBody>
          <a:bodyPr lIns="36000" rIns="36000" anchor="b" anchorCtr="0">
            <a:noAutofit/>
          </a:bodyPr>
          <a:lstStyle>
            <a:lvl1pPr>
              <a:defRPr sz="3400"/>
            </a:lvl1pPr>
          </a:lstStyle>
          <a:p>
            <a:r>
              <a:rPr lang="en-US"/>
              <a:t>Slide title</a:t>
            </a:r>
            <a:endParaRPr lang="en-AU"/>
          </a:p>
        </p:txBody>
      </p:sp>
      <p:sp>
        <p:nvSpPr>
          <p:cNvPr id="14" name="Content Placeholder 2">
            <a:extLst>
              <a:ext uri="{FF2B5EF4-FFF2-40B4-BE49-F238E27FC236}">
                <a16:creationId xmlns:a16="http://schemas.microsoft.com/office/drawing/2014/main" id="{9D8C1D86-51F1-4107-845F-FB555F05FADF}"/>
              </a:ext>
            </a:extLst>
          </p:cNvPr>
          <p:cNvSpPr>
            <a:spLocks noGrp="1"/>
          </p:cNvSpPr>
          <p:nvPr>
            <p:ph idx="1" hasCustomPrompt="1"/>
          </p:nvPr>
        </p:nvSpPr>
        <p:spPr>
          <a:xfrm>
            <a:off x="704850" y="2168525"/>
            <a:ext cx="5177476"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
        <p:nvSpPr>
          <p:cNvPr id="7" name="Content Placeholder 2">
            <a:extLst>
              <a:ext uri="{FF2B5EF4-FFF2-40B4-BE49-F238E27FC236}">
                <a16:creationId xmlns:a16="http://schemas.microsoft.com/office/drawing/2014/main" id="{2A8C3F9D-414A-4713-817D-AEFBEB4FAFFE}"/>
              </a:ext>
            </a:extLst>
          </p:cNvPr>
          <p:cNvSpPr>
            <a:spLocks noGrp="1"/>
          </p:cNvSpPr>
          <p:nvPr>
            <p:ph idx="13" hasCustomPrompt="1"/>
          </p:nvPr>
        </p:nvSpPr>
        <p:spPr>
          <a:xfrm>
            <a:off x="6041992" y="2168525"/>
            <a:ext cx="5177476" cy="4008437"/>
          </a:xfrm>
        </p:spPr>
        <p:txBody>
          <a:bodyPr lIns="36000" rIns="36000"/>
          <a:lstStyle>
            <a:lvl3pPr>
              <a:spcBef>
                <a:spcPts val="300"/>
              </a:spcBef>
              <a:defRPr/>
            </a:lvl3pPr>
            <a:lvl4pPr>
              <a:spcBef>
                <a:spcPts val="300"/>
              </a:spcBef>
              <a:defRPr/>
            </a:lvl4pPr>
          </a:lstStyle>
          <a:p>
            <a:pPr lvl="0"/>
            <a:r>
              <a:rPr lang="en-US"/>
              <a:t>Heading text</a:t>
            </a:r>
          </a:p>
          <a:p>
            <a:pPr lvl="1"/>
            <a:r>
              <a:rPr lang="en-US"/>
              <a:t>Body text</a:t>
            </a:r>
          </a:p>
          <a:p>
            <a:pPr lvl="2"/>
            <a:r>
              <a:rPr lang="en-US"/>
              <a:t>Bullet text</a:t>
            </a:r>
          </a:p>
          <a:p>
            <a:pPr lvl="3"/>
            <a:r>
              <a:rPr lang="en-US"/>
              <a:t>Dash text</a:t>
            </a:r>
          </a:p>
        </p:txBody>
      </p:sp>
    </p:spTree>
    <p:extLst>
      <p:ext uri="{BB962C8B-B14F-4D97-AF65-F5344CB8AC3E}">
        <p14:creationId xmlns:p14="http://schemas.microsoft.com/office/powerpoint/2010/main" val="509971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Title Placeholder 25">
            <a:extLst>
              <a:ext uri="{FF2B5EF4-FFF2-40B4-BE49-F238E27FC236}">
                <a16:creationId xmlns:a16="http://schemas.microsoft.com/office/drawing/2014/main" id="{FA145450-FC32-4A90-A66E-73F80D53AA31}"/>
              </a:ext>
            </a:extLst>
          </p:cNvPr>
          <p:cNvSpPr>
            <a:spLocks noGrp="1"/>
          </p:cNvSpPr>
          <p:nvPr>
            <p:ph type="title"/>
          </p:nvPr>
        </p:nvSpPr>
        <p:spPr>
          <a:xfrm>
            <a:off x="695324" y="657225"/>
            <a:ext cx="10463211" cy="1042988"/>
          </a:xfrm>
          <a:prstGeom prst="rect">
            <a:avLst/>
          </a:prstGeom>
        </p:spPr>
        <p:txBody>
          <a:bodyPr vert="horz" lIns="91440" tIns="45720" rIns="91440" bIns="45720" rtlCol="0" anchor="b" anchorCtr="0">
            <a:noAutofit/>
          </a:bodyPr>
          <a:lstStyle/>
          <a:p>
            <a:r>
              <a:rPr lang="en-US"/>
              <a:t>Slide title</a:t>
            </a:r>
            <a:endParaRPr lang="en-AU"/>
          </a:p>
        </p:txBody>
      </p:sp>
      <p:sp>
        <p:nvSpPr>
          <p:cNvPr id="3" name="Text Placeholder 2">
            <a:extLst>
              <a:ext uri="{FF2B5EF4-FFF2-40B4-BE49-F238E27FC236}">
                <a16:creationId xmlns:a16="http://schemas.microsoft.com/office/drawing/2014/main" id="{C0CFC412-4506-441D-B6E4-5DAD3D8FC259}"/>
              </a:ext>
            </a:extLst>
          </p:cNvPr>
          <p:cNvSpPr>
            <a:spLocks noGrp="1"/>
          </p:cNvSpPr>
          <p:nvPr>
            <p:ph type="body" idx="1"/>
          </p:nvPr>
        </p:nvSpPr>
        <p:spPr>
          <a:xfrm>
            <a:off x="695324" y="2168525"/>
            <a:ext cx="10410825" cy="4034312"/>
          </a:xfrm>
          <a:prstGeom prst="rect">
            <a:avLst/>
          </a:prstGeom>
        </p:spPr>
        <p:txBody>
          <a:bodyPr vert="horz" lIns="91440" tIns="45720" rIns="91440" bIns="45720" rtlCol="0">
            <a:noAutofit/>
          </a:bodyPr>
          <a:lstStyle/>
          <a:p>
            <a:pPr lvl="0"/>
            <a:endParaRPr lang="en-US"/>
          </a:p>
        </p:txBody>
      </p:sp>
      <p:sp>
        <p:nvSpPr>
          <p:cNvPr id="6" name="Slide Number Placeholder 5">
            <a:extLst>
              <a:ext uri="{FF2B5EF4-FFF2-40B4-BE49-F238E27FC236}">
                <a16:creationId xmlns:a16="http://schemas.microsoft.com/office/drawing/2014/main" id="{F0E0C251-DDB3-465E-9BED-B0BCB0A674D2}"/>
              </a:ext>
            </a:extLst>
          </p:cNvPr>
          <p:cNvSpPr>
            <a:spLocks noGrp="1"/>
          </p:cNvSpPr>
          <p:nvPr>
            <p:ph type="sldNum" sz="quarter" idx="4"/>
          </p:nvPr>
        </p:nvSpPr>
        <p:spPr>
          <a:xfrm>
            <a:off x="11496675" y="6157617"/>
            <a:ext cx="441063" cy="365125"/>
          </a:xfrm>
          <a:prstGeom prst="rect">
            <a:avLst/>
          </a:prstGeom>
        </p:spPr>
        <p:txBody>
          <a:bodyPr vert="horz" lIns="91440" tIns="45720" rIns="91440" bIns="45720" rtlCol="0" anchor="ctr"/>
          <a:lstStyle>
            <a:lvl1pPr algn="r">
              <a:defRPr sz="1200">
                <a:solidFill>
                  <a:schemeClr val="bg1"/>
                </a:solidFill>
              </a:defRPr>
            </a:lvl1pPr>
          </a:lstStyle>
          <a:p>
            <a:fld id="{E4E047A3-478C-4E7E-BF3D-3786245819C0}" type="slidenum">
              <a:rPr lang="en-AU" smtClean="0"/>
              <a:pPr/>
              <a:t>‹#›</a:t>
            </a:fld>
            <a:endParaRPr lang="en-AU" dirty="0"/>
          </a:p>
        </p:txBody>
      </p:sp>
      <p:sp>
        <p:nvSpPr>
          <p:cNvPr id="2" name="MSIPCMContentMarking" descr="{&quot;HashCode&quot;:1505299096,&quot;Placement&quot;:&quot;Footer&quot;,&quot;Top&quot;:517.997253,&quot;Left&quot;:0.0,&quot;SlideWidth&quot;:960,&quot;SlideHeight&quot;:540}">
            <a:extLst>
              <a:ext uri="{FF2B5EF4-FFF2-40B4-BE49-F238E27FC236}">
                <a16:creationId xmlns:a16="http://schemas.microsoft.com/office/drawing/2014/main" id="{F00D0475-2361-4D4A-E1C6-94AC705B94FB}"/>
              </a:ext>
            </a:extLst>
          </p:cNvPr>
          <p:cNvSpPr txBox="1"/>
          <p:nvPr userDrawn="1"/>
        </p:nvSpPr>
        <p:spPr>
          <a:xfrm>
            <a:off x="0" y="6578565"/>
            <a:ext cx="1389645" cy="279435"/>
          </a:xfrm>
          <a:prstGeom prst="rect">
            <a:avLst/>
          </a:prstGeom>
          <a:noFill/>
        </p:spPr>
        <p:txBody>
          <a:bodyPr vert="horz" wrap="square" lIns="0" tIns="0" rIns="0" bIns="0" rtlCol="0" anchor="ctr" anchorCtr="1">
            <a:spAutoFit/>
          </a:bodyPr>
          <a:lstStyle/>
          <a:p>
            <a:pPr algn="l">
              <a:spcBef>
                <a:spcPts val="0"/>
              </a:spcBef>
              <a:spcAft>
                <a:spcPts val="0"/>
              </a:spcAft>
            </a:pPr>
            <a:r>
              <a:rPr lang="en-AU" sz="1100" dirty="0">
                <a:solidFill>
                  <a:srgbClr val="000000"/>
                </a:solidFill>
                <a:latin typeface="Calibri" panose="020F0502020204030204" pitchFamily="34" charset="0"/>
              </a:rPr>
              <a:t>OFFICIAL: Sensitive</a:t>
            </a:r>
          </a:p>
        </p:txBody>
      </p:sp>
    </p:spTree>
    <p:extLst>
      <p:ext uri="{BB962C8B-B14F-4D97-AF65-F5344CB8AC3E}">
        <p14:creationId xmlns:p14="http://schemas.microsoft.com/office/powerpoint/2010/main" val="60168428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50" r:id="rId17"/>
    <p:sldLayoutId id="2147483649" r:id="rId18"/>
    <p:sldLayoutId id="2147483663" r:id="rId19"/>
    <p:sldLayoutId id="2147483651" r:id="rId20"/>
    <p:sldLayoutId id="2147483664" r:id="rId21"/>
    <p:sldLayoutId id="2147483662" r:id="rId22"/>
    <p:sldLayoutId id="2147483650" r:id="rId23"/>
    <p:sldLayoutId id="2147483654" r:id="rId24"/>
    <p:sldLayoutId id="2147483666" r:id="rId25"/>
    <p:sldLayoutId id="2147483671" r:id="rId26"/>
    <p:sldLayoutId id="2147483669" r:id="rId27"/>
    <p:sldLayoutId id="2147483714" r:id="rId28"/>
    <p:sldLayoutId id="2147483715" r:id="rId29"/>
    <p:sldLayoutId id="2147483739" r:id="rId30"/>
    <p:sldLayoutId id="2147483740" r:id="rId31"/>
    <p:sldLayoutId id="2147483741" r:id="rId32"/>
    <p:sldLayoutId id="2147483742" r:id="rId33"/>
    <p:sldLayoutId id="2147483743" r:id="rId34"/>
    <p:sldLayoutId id="2147483749" r:id="rId35"/>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5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14">
          <p15:clr>
            <a:srgbClr val="F26B43"/>
          </p15:clr>
        </p15:guide>
        <p15:guide id="3" orient="horz" pos="1071">
          <p15:clr>
            <a:srgbClr val="F26B43"/>
          </p15:clr>
        </p15:guide>
        <p15:guide id="4" orient="horz" pos="1366">
          <p15:clr>
            <a:srgbClr val="F26B43"/>
          </p15:clr>
        </p15:guide>
        <p15:guide id="5" orient="horz" pos="2160">
          <p15:clr>
            <a:srgbClr val="F26B43"/>
          </p15:clr>
        </p15:guide>
        <p15:guide id="6" orient="horz" pos="3135">
          <p15:clr>
            <a:srgbClr val="F26B43"/>
          </p15:clr>
        </p15:guide>
        <p15:guide id="7" pos="937">
          <p15:clr>
            <a:srgbClr val="F26B43"/>
          </p15:clr>
        </p15:guide>
        <p15:guide id="8" pos="4543">
          <p15:clr>
            <a:srgbClr val="F26B43"/>
          </p15:clr>
        </p15:guide>
        <p15:guide id="9" orient="horz" pos="39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Title Placeholder 25">
            <a:extLst>
              <a:ext uri="{FF2B5EF4-FFF2-40B4-BE49-F238E27FC236}">
                <a16:creationId xmlns:a16="http://schemas.microsoft.com/office/drawing/2014/main" id="{FA145450-FC32-4A90-A66E-73F80D53AA31}"/>
              </a:ext>
            </a:extLst>
          </p:cNvPr>
          <p:cNvSpPr>
            <a:spLocks noGrp="1"/>
          </p:cNvSpPr>
          <p:nvPr>
            <p:ph type="title"/>
          </p:nvPr>
        </p:nvSpPr>
        <p:spPr>
          <a:xfrm>
            <a:off x="695324" y="657225"/>
            <a:ext cx="10463211" cy="1042988"/>
          </a:xfrm>
          <a:prstGeom prst="rect">
            <a:avLst/>
          </a:prstGeom>
        </p:spPr>
        <p:txBody>
          <a:bodyPr vert="horz" lIns="91440" tIns="45720" rIns="91440" bIns="45720" rtlCol="0" anchor="b" anchorCtr="0">
            <a:noAutofit/>
          </a:bodyPr>
          <a:lstStyle/>
          <a:p>
            <a:r>
              <a:rPr lang="en-US"/>
              <a:t>Slide title</a:t>
            </a:r>
            <a:endParaRPr lang="en-AU" dirty="0"/>
          </a:p>
        </p:txBody>
      </p:sp>
      <p:sp>
        <p:nvSpPr>
          <p:cNvPr id="3" name="Text Placeholder 2">
            <a:extLst>
              <a:ext uri="{FF2B5EF4-FFF2-40B4-BE49-F238E27FC236}">
                <a16:creationId xmlns:a16="http://schemas.microsoft.com/office/drawing/2014/main" id="{C0CFC412-4506-441D-B6E4-5DAD3D8FC259}"/>
              </a:ext>
            </a:extLst>
          </p:cNvPr>
          <p:cNvSpPr>
            <a:spLocks noGrp="1"/>
          </p:cNvSpPr>
          <p:nvPr>
            <p:ph type="body" idx="1"/>
          </p:nvPr>
        </p:nvSpPr>
        <p:spPr>
          <a:xfrm>
            <a:off x="695324" y="2168525"/>
            <a:ext cx="10410825" cy="4034312"/>
          </a:xfrm>
          <a:prstGeom prst="rect">
            <a:avLst/>
          </a:prstGeom>
        </p:spPr>
        <p:txBody>
          <a:bodyPr vert="horz" lIns="91440" tIns="45720" rIns="91440" bIns="45720" rtlCol="0">
            <a:noAutofit/>
          </a:bodyPr>
          <a:lstStyle/>
          <a:p>
            <a:pPr lvl="0"/>
            <a:endParaRPr lang="en-US" dirty="0"/>
          </a:p>
        </p:txBody>
      </p:sp>
      <p:sp>
        <p:nvSpPr>
          <p:cNvPr id="6" name="Slide Number Placeholder 5">
            <a:extLst>
              <a:ext uri="{FF2B5EF4-FFF2-40B4-BE49-F238E27FC236}">
                <a16:creationId xmlns:a16="http://schemas.microsoft.com/office/drawing/2014/main" id="{F0E0C251-DDB3-465E-9BED-B0BCB0A674D2}"/>
              </a:ext>
            </a:extLst>
          </p:cNvPr>
          <p:cNvSpPr>
            <a:spLocks noGrp="1"/>
          </p:cNvSpPr>
          <p:nvPr>
            <p:ph type="sldNum" sz="quarter" idx="4"/>
          </p:nvPr>
        </p:nvSpPr>
        <p:spPr>
          <a:xfrm>
            <a:off x="11496675" y="6157617"/>
            <a:ext cx="441063" cy="365125"/>
          </a:xfrm>
          <a:prstGeom prst="rect">
            <a:avLst/>
          </a:prstGeom>
        </p:spPr>
        <p:txBody>
          <a:bodyPr vert="horz" lIns="91440" tIns="45720" rIns="91440" bIns="45720" rtlCol="0" anchor="ctr"/>
          <a:lstStyle>
            <a:lvl1pPr algn="r">
              <a:defRPr sz="1200">
                <a:solidFill>
                  <a:schemeClr val="bg1"/>
                </a:solidFill>
              </a:defRPr>
            </a:lvl1pPr>
          </a:lstStyle>
          <a:p>
            <a:fld id="{E4E047A3-478C-4E7E-BF3D-3786245819C0}" type="slidenum">
              <a:rPr lang="en-AU" smtClean="0"/>
              <a:pPr/>
              <a:t>‹#›</a:t>
            </a:fld>
            <a:endParaRPr lang="en-AU"/>
          </a:p>
        </p:txBody>
      </p:sp>
      <p:sp>
        <p:nvSpPr>
          <p:cNvPr id="4" name="MSIPCMContentMarking" descr="{&quot;HashCode&quot;:-1267603503,&quot;Placement&quot;:&quot;Footer&quot;,&quot;Top&quot;:517.997253,&quot;Left&quot;:0.0,&quot;SlideWidth&quot;:960,&quot;SlideHeight&quot;:540}">
            <a:extLst>
              <a:ext uri="{FF2B5EF4-FFF2-40B4-BE49-F238E27FC236}">
                <a16:creationId xmlns:a16="http://schemas.microsoft.com/office/drawing/2014/main" id="{E00625AF-52A1-49F4-8A77-5672E2E1BEB8}"/>
              </a:ext>
            </a:extLst>
          </p:cNvPr>
          <p:cNvSpPr txBox="1"/>
          <p:nvPr userDrawn="1"/>
        </p:nvSpPr>
        <p:spPr>
          <a:xfrm>
            <a:off x="0" y="6578565"/>
            <a:ext cx="798171" cy="279435"/>
          </a:xfrm>
          <a:prstGeom prst="rect">
            <a:avLst/>
          </a:prstGeom>
          <a:noFill/>
        </p:spPr>
        <p:txBody>
          <a:bodyPr vert="horz" wrap="square" lIns="0" tIns="0" rIns="0" bIns="0" rtlCol="0" anchor="ctr" anchorCtr="1">
            <a:spAutoFit/>
          </a:bodyPr>
          <a:lstStyle/>
          <a:p>
            <a:pPr algn="l">
              <a:spcBef>
                <a:spcPts val="0"/>
              </a:spcBef>
              <a:spcAft>
                <a:spcPts val="0"/>
              </a:spcAft>
            </a:pPr>
            <a:r>
              <a:rPr lang="en-AU" sz="11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242613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5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14">
          <p15:clr>
            <a:srgbClr val="F26B43"/>
          </p15:clr>
        </p15:guide>
        <p15:guide id="3" orient="horz" pos="1071">
          <p15:clr>
            <a:srgbClr val="F26B43"/>
          </p15:clr>
        </p15:guide>
        <p15:guide id="4" orient="horz" pos="1366">
          <p15:clr>
            <a:srgbClr val="F26B43"/>
          </p15:clr>
        </p15:guide>
        <p15:guide id="5" orient="horz" pos="2160">
          <p15:clr>
            <a:srgbClr val="F26B43"/>
          </p15:clr>
        </p15:guide>
        <p15:guide id="6" orient="horz" pos="3135">
          <p15:clr>
            <a:srgbClr val="F26B43"/>
          </p15:clr>
        </p15:guide>
        <p15:guide id="7" pos="937">
          <p15:clr>
            <a:srgbClr val="F26B43"/>
          </p15:clr>
        </p15:guide>
        <p15:guide id="8" pos="4543">
          <p15:clr>
            <a:srgbClr val="F26B43"/>
          </p15:clr>
        </p15:guide>
        <p15:guide id="9" orient="horz" pos="39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image" Target="../media/image51.svg"/><Relationship Id="rId5" Type="http://schemas.openxmlformats.org/officeDocument/2006/relationships/diagramQuickStyle" Target="../diagrams/quickStyle6.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diagramLayout" Target="../diagrams/layout6.xml"/><Relationship Id="rId9" Type="http://schemas.openxmlformats.org/officeDocument/2006/relationships/image" Target="../media/image49.sv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image" Target="../media/image20.svg"/><Relationship Id="rId5" Type="http://schemas.openxmlformats.org/officeDocument/2006/relationships/diagramQuickStyle" Target="../diagrams/quickStyle10.xml"/><Relationship Id="rId10" Type="http://schemas.openxmlformats.org/officeDocument/2006/relationships/image" Target="../media/image19.png"/><Relationship Id="rId4" Type="http://schemas.openxmlformats.org/officeDocument/2006/relationships/diagramLayout" Target="../diagrams/layout10.xml"/><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1.svg"/></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20.svg"/><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diagramLayout" Target="../diagrams/layout3.xml"/><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diagramData" Target="../diagrams/data3.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svg"/><Relationship Id="rId24" Type="http://schemas.microsoft.com/office/2007/relationships/diagramDrawing" Target="../diagrams/drawing3.xml"/><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diagramColors" Target="../diagrams/colors3.xml"/><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diagramQuickStyle" Target="../diagrams/quickStyle4.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diagramLayout" Target="../diagrams/layout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3.svg"/><Relationship Id="rId11" Type="http://schemas.openxmlformats.org/officeDocument/2006/relationships/diagramData" Target="../diagrams/data4.xml"/><Relationship Id="rId5" Type="http://schemas.openxmlformats.org/officeDocument/2006/relationships/image" Target="../media/image42.png"/><Relationship Id="rId15" Type="http://schemas.microsoft.com/office/2007/relationships/diagramDrawing" Target="../diagrams/drawing4.xml"/><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DBBB-42D6-42DB-B8C5-82FD48D21C9B}"/>
              </a:ext>
            </a:extLst>
          </p:cNvPr>
          <p:cNvSpPr>
            <a:spLocks noGrp="1"/>
          </p:cNvSpPr>
          <p:nvPr>
            <p:ph type="ctrTitle"/>
          </p:nvPr>
        </p:nvSpPr>
        <p:spPr>
          <a:xfrm>
            <a:off x="207818" y="3450210"/>
            <a:ext cx="7116612" cy="1170873"/>
          </a:xfrm>
        </p:spPr>
        <p:txBody>
          <a:bodyPr/>
          <a:lstStyle/>
          <a:p>
            <a:r>
              <a:rPr lang="en-AU" sz="2800" dirty="0"/>
              <a:t>Early Intervention Investment Framework, and lessons for bottom-up wellbeing analysis for budgets</a:t>
            </a:r>
          </a:p>
        </p:txBody>
      </p:sp>
      <p:sp>
        <p:nvSpPr>
          <p:cNvPr id="3" name="Subtitle 2">
            <a:extLst>
              <a:ext uri="{FF2B5EF4-FFF2-40B4-BE49-F238E27FC236}">
                <a16:creationId xmlns:a16="http://schemas.microsoft.com/office/drawing/2014/main" id="{68A4C721-35C2-401F-AA94-8AC7F5B748FD}"/>
              </a:ext>
            </a:extLst>
          </p:cNvPr>
          <p:cNvSpPr>
            <a:spLocks noGrp="1"/>
          </p:cNvSpPr>
          <p:nvPr>
            <p:ph type="subTitle" idx="1"/>
          </p:nvPr>
        </p:nvSpPr>
        <p:spPr/>
        <p:txBody>
          <a:bodyPr/>
          <a:lstStyle/>
          <a:p>
            <a:r>
              <a:rPr lang="en-AU" dirty="0"/>
              <a:t>5 November 2024</a:t>
            </a:r>
          </a:p>
        </p:txBody>
      </p:sp>
      <p:sp>
        <p:nvSpPr>
          <p:cNvPr id="4" name="Text Placeholder 3">
            <a:extLst>
              <a:ext uri="{FF2B5EF4-FFF2-40B4-BE49-F238E27FC236}">
                <a16:creationId xmlns:a16="http://schemas.microsoft.com/office/drawing/2014/main" id="{2730B4FD-31DE-4016-86DD-DE59BFABD4E6}"/>
              </a:ext>
            </a:extLst>
          </p:cNvPr>
          <p:cNvSpPr>
            <a:spLocks noGrp="1"/>
          </p:cNvSpPr>
          <p:nvPr>
            <p:ph type="body" sz="quarter" idx="13"/>
          </p:nvPr>
        </p:nvSpPr>
        <p:spPr>
          <a:xfrm>
            <a:off x="99753" y="1382998"/>
            <a:ext cx="7414951" cy="458619"/>
          </a:xfrm>
        </p:spPr>
        <p:txBody>
          <a:bodyPr/>
          <a:lstStyle/>
          <a:p>
            <a:r>
              <a:rPr lang="en-AU" sz="2800" dirty="0"/>
              <a:t>OECD World Forum on Well-being</a:t>
            </a:r>
          </a:p>
        </p:txBody>
      </p:sp>
      <p:sp>
        <p:nvSpPr>
          <p:cNvPr id="5" name="Text Placeholder 4">
            <a:extLst>
              <a:ext uri="{FF2B5EF4-FFF2-40B4-BE49-F238E27FC236}">
                <a16:creationId xmlns:a16="http://schemas.microsoft.com/office/drawing/2014/main" id="{0915CF14-C510-49F7-AD97-F8E867A5C958}"/>
              </a:ext>
            </a:extLst>
          </p:cNvPr>
          <p:cNvSpPr>
            <a:spLocks noGrp="1"/>
          </p:cNvSpPr>
          <p:nvPr>
            <p:ph type="body" sz="quarter" idx="14"/>
          </p:nvPr>
        </p:nvSpPr>
        <p:spPr>
          <a:xfrm>
            <a:off x="0" y="1841618"/>
            <a:ext cx="7324431" cy="358047"/>
          </a:xfrm>
        </p:spPr>
        <p:txBody>
          <a:bodyPr/>
          <a:lstStyle/>
          <a:p>
            <a:endParaRPr lang="en-AU" dirty="0"/>
          </a:p>
          <a:p>
            <a:r>
              <a:rPr lang="en-AU" dirty="0"/>
              <a:t>Matt Donoghue – Director</a:t>
            </a:r>
          </a:p>
          <a:p>
            <a:r>
              <a:rPr lang="en-AU" dirty="0"/>
              <a:t>Treasury and Finance (Victoria)</a:t>
            </a:r>
          </a:p>
        </p:txBody>
      </p:sp>
    </p:spTree>
    <p:extLst>
      <p:ext uri="{BB962C8B-B14F-4D97-AF65-F5344CB8AC3E}">
        <p14:creationId xmlns:p14="http://schemas.microsoft.com/office/powerpoint/2010/main" val="230416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E3C5521-1351-C5E8-DFE0-861B2622544D}"/>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6" name="Content Placeholder 4">
            <a:extLst>
              <a:ext uri="{FF2B5EF4-FFF2-40B4-BE49-F238E27FC236}">
                <a16:creationId xmlns:a16="http://schemas.microsoft.com/office/drawing/2014/main" id="{7C1E9CD9-D80E-68E4-C2E6-B0A8ACDB3C8C}"/>
              </a:ext>
            </a:extLst>
          </p:cNvPr>
          <p:cNvGraphicFramePr>
            <a:graphicFrameLocks/>
          </p:cNvGraphicFramePr>
          <p:nvPr>
            <p:extLst>
              <p:ext uri="{D42A27DB-BD31-4B8C-83A1-F6EECF244321}">
                <p14:modId xmlns:p14="http://schemas.microsoft.com/office/powerpoint/2010/main" val="2685936221"/>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D77AE89-5F7B-8D16-C66F-416F59614568}"/>
              </a:ext>
            </a:extLst>
          </p:cNvPr>
          <p:cNvSpPr>
            <a:spLocks noGrp="1"/>
          </p:cNvSpPr>
          <p:nvPr>
            <p:ph type="title"/>
          </p:nvPr>
        </p:nvSpPr>
        <p:spPr/>
        <p:txBody>
          <a:bodyPr/>
          <a:lstStyle/>
          <a:p>
            <a:r>
              <a:rPr lang="en-AU" sz="2800" dirty="0"/>
              <a:t>The Avoided Cost approach helps quantify impact for government</a:t>
            </a:r>
          </a:p>
        </p:txBody>
      </p:sp>
      <p:sp>
        <p:nvSpPr>
          <p:cNvPr id="4" name="Content Placeholder 4">
            <a:extLst>
              <a:ext uri="{FF2B5EF4-FFF2-40B4-BE49-F238E27FC236}">
                <a16:creationId xmlns:a16="http://schemas.microsoft.com/office/drawing/2014/main" id="{CF2B8450-065E-BE0E-3509-C87D6F6DE7AF}"/>
              </a:ext>
            </a:extLst>
          </p:cNvPr>
          <p:cNvSpPr>
            <a:spLocks noGrp="1"/>
          </p:cNvSpPr>
          <p:nvPr>
            <p:ph idx="1"/>
          </p:nvPr>
        </p:nvSpPr>
        <p:spPr>
          <a:xfrm>
            <a:off x="1465137" y="2022025"/>
            <a:ext cx="4590463" cy="778879"/>
          </a:xfrm>
        </p:spPr>
        <p:txBody>
          <a:bodyPr/>
          <a:lstStyle/>
          <a:p>
            <a:r>
              <a:rPr lang="en-AU" sz="1600" dirty="0">
                <a:latin typeface="+mn-lt"/>
              </a:rPr>
              <a:t>Treasury has developed an in-house avoided cost model using service data from the Victorian government linked data.</a:t>
            </a:r>
          </a:p>
        </p:txBody>
      </p:sp>
      <p:sp>
        <p:nvSpPr>
          <p:cNvPr id="5" name="TextBox 4">
            <a:extLst>
              <a:ext uri="{FF2B5EF4-FFF2-40B4-BE49-F238E27FC236}">
                <a16:creationId xmlns:a16="http://schemas.microsoft.com/office/drawing/2014/main" id="{42FE9EB9-96EA-2F1A-86BD-7E0C48E2828C}"/>
              </a:ext>
            </a:extLst>
          </p:cNvPr>
          <p:cNvSpPr txBox="1"/>
          <p:nvPr/>
        </p:nvSpPr>
        <p:spPr>
          <a:xfrm>
            <a:off x="1460308" y="5288117"/>
            <a:ext cx="4635692" cy="1077218"/>
          </a:xfrm>
          <a:prstGeom prst="rect">
            <a:avLst/>
          </a:prstGeom>
          <a:noFill/>
        </p:spPr>
        <p:txBody>
          <a:bodyPr wrap="square">
            <a:spAutoFit/>
          </a:bodyPr>
          <a:lstStyle/>
          <a:p>
            <a:r>
              <a:rPr lang="en-AU" sz="1600" dirty="0"/>
              <a:t>Avoided costs that are inputted to business cases are tested with relevant departments and reported to the whole-of-government data governing body.</a:t>
            </a:r>
          </a:p>
        </p:txBody>
      </p:sp>
      <p:pic>
        <p:nvPicPr>
          <p:cNvPr id="6" name="Graphic 5" descr="Shield Tick with solid fill">
            <a:extLst>
              <a:ext uri="{FF2B5EF4-FFF2-40B4-BE49-F238E27FC236}">
                <a16:creationId xmlns:a16="http://schemas.microsoft.com/office/drawing/2014/main" id="{8F96ACE3-BEBC-3CD4-F07C-B3CD321658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4667" y="5464050"/>
            <a:ext cx="634420" cy="634420"/>
          </a:xfrm>
          <a:prstGeom prst="rect">
            <a:avLst/>
          </a:prstGeom>
        </p:spPr>
      </p:pic>
      <p:sp>
        <p:nvSpPr>
          <p:cNvPr id="7" name="TextBox 6">
            <a:extLst>
              <a:ext uri="{FF2B5EF4-FFF2-40B4-BE49-F238E27FC236}">
                <a16:creationId xmlns:a16="http://schemas.microsoft.com/office/drawing/2014/main" id="{916CA631-263C-8A1E-DB26-26F7627C4560}"/>
              </a:ext>
            </a:extLst>
          </p:cNvPr>
          <p:cNvSpPr txBox="1"/>
          <p:nvPr/>
        </p:nvSpPr>
        <p:spPr>
          <a:xfrm>
            <a:off x="1465137" y="4139571"/>
            <a:ext cx="4590463" cy="1077218"/>
          </a:xfrm>
          <a:prstGeom prst="rect">
            <a:avLst/>
          </a:prstGeom>
          <a:noFill/>
        </p:spPr>
        <p:txBody>
          <a:bodyPr wrap="square">
            <a:spAutoFit/>
          </a:bodyPr>
          <a:lstStyle/>
          <a:p>
            <a:r>
              <a:rPr lang="en-AU" sz="1600" dirty="0"/>
              <a:t>Treasury collaborates with departments to source model inputs including how to best define target client, client numbers and system impacts. </a:t>
            </a:r>
          </a:p>
        </p:txBody>
      </p:sp>
      <p:pic>
        <p:nvPicPr>
          <p:cNvPr id="8" name="Graphic 7" descr="Meeting with solid fill">
            <a:extLst>
              <a:ext uri="{FF2B5EF4-FFF2-40B4-BE49-F238E27FC236}">
                <a16:creationId xmlns:a16="http://schemas.microsoft.com/office/drawing/2014/main" id="{A9D1ADF7-B132-3A3D-A8E9-B8B25A21D6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4667" y="4338063"/>
            <a:ext cx="634420" cy="634420"/>
          </a:xfrm>
          <a:prstGeom prst="rect">
            <a:avLst/>
          </a:prstGeom>
        </p:spPr>
      </p:pic>
      <p:sp>
        <p:nvSpPr>
          <p:cNvPr id="9" name="TextBox 8">
            <a:extLst>
              <a:ext uri="{FF2B5EF4-FFF2-40B4-BE49-F238E27FC236}">
                <a16:creationId xmlns:a16="http://schemas.microsoft.com/office/drawing/2014/main" id="{89BA1620-86B6-7755-2296-904014A2EE81}"/>
              </a:ext>
            </a:extLst>
          </p:cNvPr>
          <p:cNvSpPr txBox="1"/>
          <p:nvPr/>
        </p:nvSpPr>
        <p:spPr>
          <a:xfrm>
            <a:off x="1465137" y="2970297"/>
            <a:ext cx="4591664" cy="1077218"/>
          </a:xfrm>
          <a:prstGeom prst="rect">
            <a:avLst/>
          </a:prstGeom>
          <a:noFill/>
        </p:spPr>
        <p:txBody>
          <a:bodyPr wrap="square">
            <a:spAutoFit/>
          </a:bodyPr>
          <a:lstStyle/>
          <a:p>
            <a:pPr>
              <a:spcBef>
                <a:spcPts val="1000"/>
              </a:spcBef>
              <a:buClr>
                <a:schemeClr val="accent1"/>
              </a:buClr>
            </a:pPr>
            <a:r>
              <a:rPr lang="en-AU" sz="1600" dirty="0"/>
              <a:t>Treasury uses the model to support departments to produce avoided cost estimates for budget, as well as sense check estimates prepared by other departments. </a:t>
            </a:r>
          </a:p>
        </p:txBody>
      </p:sp>
      <p:pic>
        <p:nvPicPr>
          <p:cNvPr id="10" name="Graphic 9" descr="Bar chart with solid fill">
            <a:extLst>
              <a:ext uri="{FF2B5EF4-FFF2-40B4-BE49-F238E27FC236}">
                <a16:creationId xmlns:a16="http://schemas.microsoft.com/office/drawing/2014/main" id="{56581BB2-3C2C-E7B4-3C3D-1B9C0C1C38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4850" y="3193824"/>
            <a:ext cx="634420" cy="634420"/>
          </a:xfrm>
          <a:prstGeom prst="rect">
            <a:avLst/>
          </a:prstGeom>
        </p:spPr>
      </p:pic>
      <p:pic>
        <p:nvPicPr>
          <p:cNvPr id="11" name="Graphic 10" descr="Business Growth with solid fill">
            <a:extLst>
              <a:ext uri="{FF2B5EF4-FFF2-40B4-BE49-F238E27FC236}">
                <a16:creationId xmlns:a16="http://schemas.microsoft.com/office/drawing/2014/main" id="{1B530230-A231-6903-239C-747D4D080B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4667" y="2098652"/>
            <a:ext cx="634420" cy="634420"/>
          </a:xfrm>
          <a:prstGeom prst="rect">
            <a:avLst/>
          </a:prstGeom>
        </p:spPr>
      </p:pic>
      <p:sp>
        <p:nvSpPr>
          <p:cNvPr id="12" name="TextBox 11">
            <a:extLst>
              <a:ext uri="{FF2B5EF4-FFF2-40B4-BE49-F238E27FC236}">
                <a16:creationId xmlns:a16="http://schemas.microsoft.com/office/drawing/2014/main" id="{1482541D-810B-14E8-90FD-03941AE7824C}"/>
              </a:ext>
            </a:extLst>
          </p:cNvPr>
          <p:cNvSpPr txBox="1"/>
          <p:nvPr/>
        </p:nvSpPr>
        <p:spPr>
          <a:xfrm>
            <a:off x="6836653" y="1728891"/>
            <a:ext cx="4645629" cy="830997"/>
          </a:xfrm>
          <a:prstGeom prst="rect">
            <a:avLst/>
          </a:prstGeom>
          <a:solidFill>
            <a:schemeClr val="bg1">
              <a:lumMod val="50000"/>
              <a:alpha val="21961"/>
            </a:schemeClr>
          </a:solidFill>
          <a:ln>
            <a:noFill/>
          </a:ln>
        </p:spPr>
        <p:txBody>
          <a:bodyPr wrap="square" rtlCol="0">
            <a:spAutoFit/>
          </a:bodyPr>
          <a:lstStyle/>
          <a:p>
            <a:r>
              <a:rPr lang="en-AU" sz="1600" dirty="0"/>
              <a:t>Treasury models avoided cost over a 10-year timeframe. Profiles of avoided costs may differ based on types of program and clients.</a:t>
            </a:r>
          </a:p>
        </p:txBody>
      </p:sp>
      <p:grpSp>
        <p:nvGrpSpPr>
          <p:cNvPr id="27" name="Group 26">
            <a:extLst>
              <a:ext uri="{FF2B5EF4-FFF2-40B4-BE49-F238E27FC236}">
                <a16:creationId xmlns:a16="http://schemas.microsoft.com/office/drawing/2014/main" id="{74737FCE-B405-3323-53AC-87BF99737CF6}"/>
              </a:ext>
            </a:extLst>
          </p:cNvPr>
          <p:cNvGrpSpPr/>
          <p:nvPr/>
        </p:nvGrpSpPr>
        <p:grpSpPr>
          <a:xfrm>
            <a:off x="6807326" y="2656446"/>
            <a:ext cx="4679824" cy="1695724"/>
            <a:chOff x="6807326" y="2515025"/>
            <a:chExt cx="3861389" cy="1695724"/>
          </a:xfrm>
        </p:grpSpPr>
        <p:cxnSp>
          <p:nvCxnSpPr>
            <p:cNvPr id="15" name="Straight Arrow Connector 14">
              <a:extLst>
                <a:ext uri="{FF2B5EF4-FFF2-40B4-BE49-F238E27FC236}">
                  <a16:creationId xmlns:a16="http://schemas.microsoft.com/office/drawing/2014/main" id="{D8B00486-9533-1C7E-62DB-3C4980639853}"/>
                </a:ext>
              </a:extLst>
            </p:cNvPr>
            <p:cNvCxnSpPr>
              <a:cxnSpLocks/>
            </p:cNvCxnSpPr>
            <p:nvPr/>
          </p:nvCxnSpPr>
          <p:spPr>
            <a:xfrm>
              <a:off x="7022769" y="3996578"/>
              <a:ext cx="36459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8183D96-F530-14E8-1C25-C44667B59141}"/>
                </a:ext>
              </a:extLst>
            </p:cNvPr>
            <p:cNvCxnSpPr>
              <a:cxnSpLocks/>
            </p:cNvCxnSpPr>
            <p:nvPr/>
          </p:nvCxnSpPr>
          <p:spPr>
            <a:xfrm flipV="1">
              <a:off x="7026780" y="2857589"/>
              <a:ext cx="0" cy="1138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C9DFAE96-4F57-E8CF-33CE-64AB8D259573}"/>
                </a:ext>
              </a:extLst>
            </p:cNvPr>
            <p:cNvSpPr/>
            <p:nvPr/>
          </p:nvSpPr>
          <p:spPr>
            <a:xfrm rot="10800000">
              <a:off x="7022769" y="3178431"/>
              <a:ext cx="3384884" cy="814137"/>
            </a:xfrm>
            <a:custGeom>
              <a:avLst/>
              <a:gdLst>
                <a:gd name="connsiteX0" fmla="*/ 0 w 3384884"/>
                <a:gd name="connsiteY0" fmla="*/ 814137 h 814137"/>
                <a:gd name="connsiteX1" fmla="*/ 1921042 w 3384884"/>
                <a:gd name="connsiteY1" fmla="*/ 148389 h 814137"/>
                <a:gd name="connsiteX2" fmla="*/ 3384884 w 3384884"/>
                <a:gd name="connsiteY2" fmla="*/ 0 h 814137"/>
              </a:gdLst>
              <a:ahLst/>
              <a:cxnLst>
                <a:cxn ang="0">
                  <a:pos x="connsiteX0" y="connsiteY0"/>
                </a:cxn>
                <a:cxn ang="0">
                  <a:pos x="connsiteX1" y="connsiteY1"/>
                </a:cxn>
                <a:cxn ang="0">
                  <a:pos x="connsiteX2" y="connsiteY2"/>
                </a:cxn>
              </a:cxnLst>
              <a:rect l="l" t="t" r="r" b="b"/>
              <a:pathLst>
                <a:path w="3384884" h="814137">
                  <a:moveTo>
                    <a:pt x="0" y="814137"/>
                  </a:moveTo>
                  <a:cubicBezTo>
                    <a:pt x="678447" y="549107"/>
                    <a:pt x="1356895" y="284078"/>
                    <a:pt x="1921042" y="148389"/>
                  </a:cubicBezTo>
                  <a:cubicBezTo>
                    <a:pt x="2485189" y="12699"/>
                    <a:pt x="2935036" y="6349"/>
                    <a:pt x="3384884"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a:extLst>
                <a:ext uri="{FF2B5EF4-FFF2-40B4-BE49-F238E27FC236}">
                  <a16:creationId xmlns:a16="http://schemas.microsoft.com/office/drawing/2014/main" id="{CF62DC94-3891-673C-18CF-5B2226DABDA9}"/>
                </a:ext>
              </a:extLst>
            </p:cNvPr>
            <p:cNvSpPr txBox="1"/>
            <p:nvPr/>
          </p:nvSpPr>
          <p:spPr>
            <a:xfrm rot="16200000">
              <a:off x="6471886" y="3321859"/>
              <a:ext cx="886323" cy="215444"/>
            </a:xfrm>
            <a:prstGeom prst="rect">
              <a:avLst/>
            </a:prstGeom>
            <a:noFill/>
          </p:spPr>
          <p:txBody>
            <a:bodyPr wrap="square" rtlCol="0">
              <a:spAutoFit/>
            </a:bodyPr>
            <a:lstStyle/>
            <a:p>
              <a:r>
                <a:rPr lang="en-AU" sz="800" dirty="0"/>
                <a:t>Avoided cost</a:t>
              </a:r>
            </a:p>
          </p:txBody>
        </p:sp>
        <p:sp>
          <p:nvSpPr>
            <p:cNvPr id="19" name="TextBox 18">
              <a:extLst>
                <a:ext uri="{FF2B5EF4-FFF2-40B4-BE49-F238E27FC236}">
                  <a16:creationId xmlns:a16="http://schemas.microsoft.com/office/drawing/2014/main" id="{110D6FC0-429D-33DC-90E8-E42E31BD2C54}"/>
                </a:ext>
              </a:extLst>
            </p:cNvPr>
            <p:cNvSpPr txBox="1"/>
            <p:nvPr/>
          </p:nvSpPr>
          <p:spPr>
            <a:xfrm>
              <a:off x="8470376" y="3995305"/>
              <a:ext cx="493682" cy="215444"/>
            </a:xfrm>
            <a:prstGeom prst="rect">
              <a:avLst/>
            </a:prstGeom>
            <a:noFill/>
          </p:spPr>
          <p:txBody>
            <a:bodyPr wrap="square" rtlCol="0">
              <a:spAutoFit/>
            </a:bodyPr>
            <a:lstStyle/>
            <a:p>
              <a:r>
                <a:rPr lang="en-AU" sz="800" dirty="0"/>
                <a:t>Time</a:t>
              </a:r>
            </a:p>
          </p:txBody>
        </p:sp>
        <p:sp>
          <p:nvSpPr>
            <p:cNvPr id="23" name="TextBox 22">
              <a:extLst>
                <a:ext uri="{FF2B5EF4-FFF2-40B4-BE49-F238E27FC236}">
                  <a16:creationId xmlns:a16="http://schemas.microsoft.com/office/drawing/2014/main" id="{A39ED3D0-D8BD-5E77-5740-1F8A91BEFFBA}"/>
                </a:ext>
              </a:extLst>
            </p:cNvPr>
            <p:cNvSpPr txBox="1"/>
            <p:nvPr/>
          </p:nvSpPr>
          <p:spPr>
            <a:xfrm>
              <a:off x="7086034" y="2515025"/>
              <a:ext cx="3519415" cy="553998"/>
            </a:xfrm>
            <a:prstGeom prst="rect">
              <a:avLst/>
            </a:prstGeom>
            <a:noFill/>
          </p:spPr>
          <p:txBody>
            <a:bodyPr wrap="square" rtlCol="0">
              <a:spAutoFit/>
            </a:bodyPr>
            <a:lstStyle/>
            <a:p>
              <a:pPr algn="ctr"/>
              <a:r>
                <a:rPr lang="en-AU" sz="1000" b="1" dirty="0"/>
                <a:t>Typical avoided cost profile for programs with longer term benefits (e.g. child protection or youth engagement) </a:t>
              </a:r>
            </a:p>
          </p:txBody>
        </p:sp>
      </p:grpSp>
      <p:grpSp>
        <p:nvGrpSpPr>
          <p:cNvPr id="28" name="Group 27">
            <a:extLst>
              <a:ext uri="{FF2B5EF4-FFF2-40B4-BE49-F238E27FC236}">
                <a16:creationId xmlns:a16="http://schemas.microsoft.com/office/drawing/2014/main" id="{EEBA365F-1C21-1ABB-FC5A-3BD2CDEE5380}"/>
              </a:ext>
            </a:extLst>
          </p:cNvPr>
          <p:cNvGrpSpPr/>
          <p:nvPr/>
        </p:nvGrpSpPr>
        <p:grpSpPr>
          <a:xfrm>
            <a:off x="6836653" y="4572373"/>
            <a:ext cx="4650497" cy="1761610"/>
            <a:chOff x="6807326" y="4572018"/>
            <a:chExt cx="3861389" cy="1761610"/>
          </a:xfrm>
        </p:grpSpPr>
        <p:cxnSp>
          <p:nvCxnSpPr>
            <p:cNvPr id="13" name="Straight Arrow Connector 12">
              <a:extLst>
                <a:ext uri="{FF2B5EF4-FFF2-40B4-BE49-F238E27FC236}">
                  <a16:creationId xmlns:a16="http://schemas.microsoft.com/office/drawing/2014/main" id="{ED115F42-3186-9236-A501-77E5297C625B}"/>
                </a:ext>
              </a:extLst>
            </p:cNvPr>
            <p:cNvCxnSpPr>
              <a:cxnSpLocks/>
            </p:cNvCxnSpPr>
            <p:nvPr/>
          </p:nvCxnSpPr>
          <p:spPr>
            <a:xfrm>
              <a:off x="7022769" y="6114173"/>
              <a:ext cx="36459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75A246-957E-BD45-9F02-1B3A43132C81}"/>
                </a:ext>
              </a:extLst>
            </p:cNvPr>
            <p:cNvCxnSpPr>
              <a:cxnSpLocks/>
            </p:cNvCxnSpPr>
            <p:nvPr/>
          </p:nvCxnSpPr>
          <p:spPr>
            <a:xfrm flipV="1">
              <a:off x="7026780" y="4975184"/>
              <a:ext cx="0" cy="1138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58E8EF7-2122-BE35-88C2-4F1A5420B550}"/>
                </a:ext>
              </a:extLst>
            </p:cNvPr>
            <p:cNvSpPr txBox="1"/>
            <p:nvPr/>
          </p:nvSpPr>
          <p:spPr>
            <a:xfrm rot="16200000">
              <a:off x="6471886" y="5436955"/>
              <a:ext cx="886323" cy="215444"/>
            </a:xfrm>
            <a:prstGeom prst="rect">
              <a:avLst/>
            </a:prstGeom>
            <a:noFill/>
          </p:spPr>
          <p:txBody>
            <a:bodyPr wrap="square" rtlCol="0">
              <a:spAutoFit/>
            </a:bodyPr>
            <a:lstStyle/>
            <a:p>
              <a:r>
                <a:rPr lang="en-AU" sz="800" dirty="0"/>
                <a:t>Avoided cost</a:t>
              </a:r>
            </a:p>
          </p:txBody>
        </p:sp>
        <p:sp>
          <p:nvSpPr>
            <p:cNvPr id="21" name="TextBox 20">
              <a:extLst>
                <a:ext uri="{FF2B5EF4-FFF2-40B4-BE49-F238E27FC236}">
                  <a16:creationId xmlns:a16="http://schemas.microsoft.com/office/drawing/2014/main" id="{9E3EFF5E-0060-D158-959B-8F673A6678C2}"/>
                </a:ext>
              </a:extLst>
            </p:cNvPr>
            <p:cNvSpPr txBox="1"/>
            <p:nvPr/>
          </p:nvSpPr>
          <p:spPr>
            <a:xfrm>
              <a:off x="8470569" y="6118184"/>
              <a:ext cx="493682" cy="215444"/>
            </a:xfrm>
            <a:prstGeom prst="rect">
              <a:avLst/>
            </a:prstGeom>
            <a:noFill/>
          </p:spPr>
          <p:txBody>
            <a:bodyPr wrap="square" rtlCol="0">
              <a:spAutoFit/>
            </a:bodyPr>
            <a:lstStyle/>
            <a:p>
              <a:r>
                <a:rPr lang="en-AU" sz="800" dirty="0"/>
                <a:t>Time</a:t>
              </a:r>
            </a:p>
          </p:txBody>
        </p:sp>
        <p:sp>
          <p:nvSpPr>
            <p:cNvPr id="22" name="Freeform: Shape 21">
              <a:extLst>
                <a:ext uri="{FF2B5EF4-FFF2-40B4-BE49-F238E27FC236}">
                  <a16:creationId xmlns:a16="http://schemas.microsoft.com/office/drawing/2014/main" id="{0CA9F756-08F2-5C44-F5E2-35CD704A8A7F}"/>
                </a:ext>
              </a:extLst>
            </p:cNvPr>
            <p:cNvSpPr/>
            <p:nvPr/>
          </p:nvSpPr>
          <p:spPr>
            <a:xfrm>
              <a:off x="7030791" y="5231242"/>
              <a:ext cx="3473116" cy="874910"/>
            </a:xfrm>
            <a:custGeom>
              <a:avLst/>
              <a:gdLst>
                <a:gd name="connsiteX0" fmla="*/ 0 w 3473116"/>
                <a:gd name="connsiteY0" fmla="*/ 874910 h 874910"/>
                <a:gd name="connsiteX1" fmla="*/ 653716 w 3473116"/>
                <a:gd name="connsiteY1" fmla="*/ 4626 h 874910"/>
                <a:gd name="connsiteX2" fmla="*/ 1941095 w 3473116"/>
                <a:gd name="connsiteY2" fmla="*/ 542036 h 874910"/>
                <a:gd name="connsiteX3" fmla="*/ 3473116 w 3473116"/>
                <a:gd name="connsiteY3" fmla="*/ 806731 h 874910"/>
              </a:gdLst>
              <a:ahLst/>
              <a:cxnLst>
                <a:cxn ang="0">
                  <a:pos x="connsiteX0" y="connsiteY0"/>
                </a:cxn>
                <a:cxn ang="0">
                  <a:pos x="connsiteX1" y="connsiteY1"/>
                </a:cxn>
                <a:cxn ang="0">
                  <a:pos x="connsiteX2" y="connsiteY2"/>
                </a:cxn>
                <a:cxn ang="0">
                  <a:pos x="connsiteX3" y="connsiteY3"/>
                </a:cxn>
              </a:cxnLst>
              <a:rect l="l" t="t" r="r" b="b"/>
              <a:pathLst>
                <a:path w="3473116" h="874910">
                  <a:moveTo>
                    <a:pt x="0" y="874910"/>
                  </a:moveTo>
                  <a:cubicBezTo>
                    <a:pt x="165100" y="467507"/>
                    <a:pt x="330200" y="60105"/>
                    <a:pt x="653716" y="4626"/>
                  </a:cubicBezTo>
                  <a:cubicBezTo>
                    <a:pt x="977232" y="-50853"/>
                    <a:pt x="1471195" y="408352"/>
                    <a:pt x="1941095" y="542036"/>
                  </a:cubicBezTo>
                  <a:cubicBezTo>
                    <a:pt x="2410995" y="675720"/>
                    <a:pt x="2942055" y="741225"/>
                    <a:pt x="3473116" y="8067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2CD887FD-1368-A8EC-A0A2-52915118F1BE}"/>
                </a:ext>
              </a:extLst>
            </p:cNvPr>
            <p:cNvSpPr txBox="1"/>
            <p:nvPr/>
          </p:nvSpPr>
          <p:spPr>
            <a:xfrm>
              <a:off x="7086033" y="4572018"/>
              <a:ext cx="3519415" cy="400110"/>
            </a:xfrm>
            <a:prstGeom prst="rect">
              <a:avLst/>
            </a:prstGeom>
            <a:noFill/>
          </p:spPr>
          <p:txBody>
            <a:bodyPr wrap="square" rtlCol="0">
              <a:spAutoFit/>
            </a:bodyPr>
            <a:lstStyle/>
            <a:p>
              <a:pPr algn="ctr"/>
              <a:r>
                <a:rPr lang="en-AU" sz="1000" b="1" dirty="0"/>
                <a:t>Typical avoided cost profile for programs with immediate benefits (e.g. Crime prevention or family violence) </a:t>
              </a:r>
            </a:p>
          </p:txBody>
        </p:sp>
      </p:grpSp>
    </p:spTree>
    <p:extLst>
      <p:ext uri="{BB962C8B-B14F-4D97-AF65-F5344CB8AC3E}">
        <p14:creationId xmlns:p14="http://schemas.microsoft.com/office/powerpoint/2010/main" val="2624962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10455-404F-4115-B948-A68CA9B2220D}"/>
              </a:ext>
            </a:extLst>
          </p:cNvPr>
          <p:cNvSpPr>
            <a:spLocks noGrp="1"/>
          </p:cNvSpPr>
          <p:nvPr>
            <p:ph type="title"/>
          </p:nvPr>
        </p:nvSpPr>
        <p:spPr>
          <a:xfrm>
            <a:off x="4979324" y="1709739"/>
            <a:ext cx="6799811" cy="1719262"/>
          </a:xfrm>
        </p:spPr>
        <p:txBody>
          <a:bodyPr/>
          <a:lstStyle/>
          <a:p>
            <a:r>
              <a:rPr lang="en-AU" dirty="0"/>
              <a:t>EIIF embedded in Government’s budget process</a:t>
            </a:r>
          </a:p>
        </p:txBody>
      </p:sp>
    </p:spTree>
    <p:extLst>
      <p:ext uri="{BB962C8B-B14F-4D97-AF65-F5344CB8AC3E}">
        <p14:creationId xmlns:p14="http://schemas.microsoft.com/office/powerpoint/2010/main" val="47670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BDEE37-5B60-6339-B782-D2ED960090E5}"/>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2" name="Content Placeholder 4">
            <a:extLst>
              <a:ext uri="{FF2B5EF4-FFF2-40B4-BE49-F238E27FC236}">
                <a16:creationId xmlns:a16="http://schemas.microsoft.com/office/drawing/2014/main" id="{7F583F95-8FEA-5946-2D9D-1DADB9953694}"/>
              </a:ext>
            </a:extLst>
          </p:cNvPr>
          <p:cNvGraphicFramePr>
            <a:graphicFrameLocks/>
          </p:cNvGraphicFramePr>
          <p:nvPr>
            <p:extLst>
              <p:ext uri="{D42A27DB-BD31-4B8C-83A1-F6EECF244321}">
                <p14:modId xmlns:p14="http://schemas.microsoft.com/office/powerpoint/2010/main" val="1691875657"/>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675C07F1-1C63-4152-9765-C6F2A5F6D67C}"/>
              </a:ext>
            </a:extLst>
          </p:cNvPr>
          <p:cNvSpPr>
            <a:spLocks noGrp="1"/>
          </p:cNvSpPr>
          <p:nvPr>
            <p:ph type="title"/>
          </p:nvPr>
        </p:nvSpPr>
        <p:spPr>
          <a:xfrm>
            <a:off x="691256" y="472330"/>
            <a:ext cx="10636135" cy="685704"/>
          </a:xfrm>
        </p:spPr>
        <p:txBody>
          <a:bodyPr anchor="t"/>
          <a:lstStyle/>
          <a:p>
            <a:r>
              <a:rPr lang="en-AU" sz="3600" dirty="0"/>
              <a:t>Collaboration cycle exists over entire year to improve evidence and advice</a:t>
            </a:r>
          </a:p>
        </p:txBody>
      </p:sp>
      <p:sp>
        <p:nvSpPr>
          <p:cNvPr id="28" name="Arrow: Chevron 27">
            <a:extLst>
              <a:ext uri="{FF2B5EF4-FFF2-40B4-BE49-F238E27FC236}">
                <a16:creationId xmlns:a16="http://schemas.microsoft.com/office/drawing/2014/main" id="{0A3E08DA-AFF7-A675-C09A-9C9F9E316888}"/>
              </a:ext>
            </a:extLst>
          </p:cNvPr>
          <p:cNvSpPr/>
          <p:nvPr/>
        </p:nvSpPr>
        <p:spPr>
          <a:xfrm>
            <a:off x="1145733" y="2418419"/>
            <a:ext cx="3463490" cy="685703"/>
          </a:xfrm>
          <a:prstGeom prst="chevron">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32B39"/>
              </a:solidFill>
              <a:effectLst/>
              <a:uLnTx/>
              <a:uFillTx/>
              <a:latin typeface="VIC"/>
              <a:ea typeface="+mn-ea"/>
              <a:cs typeface="+mn-cs"/>
            </a:endParaRPr>
          </a:p>
        </p:txBody>
      </p:sp>
      <p:sp>
        <p:nvSpPr>
          <p:cNvPr id="52" name="Title 3">
            <a:extLst>
              <a:ext uri="{FF2B5EF4-FFF2-40B4-BE49-F238E27FC236}">
                <a16:creationId xmlns:a16="http://schemas.microsoft.com/office/drawing/2014/main" id="{3853CB1A-FD4E-7A4F-65AE-94432DC02F55}"/>
              </a:ext>
            </a:extLst>
          </p:cNvPr>
          <p:cNvSpPr txBox="1">
            <a:spLocks/>
          </p:cNvSpPr>
          <p:nvPr/>
        </p:nvSpPr>
        <p:spPr>
          <a:xfrm>
            <a:off x="1729145" y="2418133"/>
            <a:ext cx="2044823" cy="685703"/>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VIC"/>
                <a:ea typeface="VIC" panose="00000500000000000000" pitchFamily="50" charset="0"/>
                <a:cs typeface="Times New Roman" panose="02020603050405020304" pitchFamily="18" charset="0"/>
              </a:rPr>
              <a:t>Early engagement</a:t>
            </a:r>
          </a:p>
        </p:txBody>
      </p:sp>
      <p:sp>
        <p:nvSpPr>
          <p:cNvPr id="5" name="Arrow: Chevron 4">
            <a:extLst>
              <a:ext uri="{FF2B5EF4-FFF2-40B4-BE49-F238E27FC236}">
                <a16:creationId xmlns:a16="http://schemas.microsoft.com/office/drawing/2014/main" id="{7D2F54CD-81F4-A579-34FD-4802F88C860E}"/>
              </a:ext>
            </a:extLst>
          </p:cNvPr>
          <p:cNvSpPr/>
          <p:nvPr/>
        </p:nvSpPr>
        <p:spPr>
          <a:xfrm>
            <a:off x="4390442" y="2415208"/>
            <a:ext cx="3463490" cy="685703"/>
          </a:xfrm>
          <a:prstGeom prst="chevron">
            <a:avLst/>
          </a:prstGeom>
          <a:solidFill>
            <a:srgbClr val="FFCC6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32B39"/>
              </a:solidFill>
              <a:effectLst/>
              <a:uLnTx/>
              <a:uFillTx/>
              <a:latin typeface="VIC"/>
              <a:ea typeface="+mn-ea"/>
              <a:cs typeface="+mn-cs"/>
            </a:endParaRPr>
          </a:p>
        </p:txBody>
      </p:sp>
      <p:sp>
        <p:nvSpPr>
          <p:cNvPr id="6" name="Title 3">
            <a:extLst>
              <a:ext uri="{FF2B5EF4-FFF2-40B4-BE49-F238E27FC236}">
                <a16:creationId xmlns:a16="http://schemas.microsoft.com/office/drawing/2014/main" id="{98F41975-3C39-6CE7-227F-B4E0B5A8125B}"/>
              </a:ext>
            </a:extLst>
          </p:cNvPr>
          <p:cNvSpPr txBox="1">
            <a:spLocks/>
          </p:cNvSpPr>
          <p:nvPr/>
        </p:nvSpPr>
        <p:spPr>
          <a:xfrm>
            <a:off x="5044234" y="2431046"/>
            <a:ext cx="2052634" cy="685703"/>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VIC"/>
                <a:ea typeface="VIC" panose="00000500000000000000" pitchFamily="50" charset="0"/>
                <a:cs typeface="Times New Roman" panose="02020603050405020304" pitchFamily="18" charset="0"/>
              </a:rPr>
              <a:t>EIIF analysis</a:t>
            </a:r>
          </a:p>
        </p:txBody>
      </p:sp>
      <p:sp>
        <p:nvSpPr>
          <p:cNvPr id="9" name="Arrow: Chevron 8">
            <a:extLst>
              <a:ext uri="{FF2B5EF4-FFF2-40B4-BE49-F238E27FC236}">
                <a16:creationId xmlns:a16="http://schemas.microsoft.com/office/drawing/2014/main" id="{981D7198-4C9C-31EF-2BA7-3973E7AE0A20}"/>
              </a:ext>
            </a:extLst>
          </p:cNvPr>
          <p:cNvSpPr/>
          <p:nvPr/>
        </p:nvSpPr>
        <p:spPr>
          <a:xfrm>
            <a:off x="7628206" y="2415208"/>
            <a:ext cx="3463490" cy="685703"/>
          </a:xfrm>
          <a:prstGeom prst="chevron">
            <a:avLst/>
          </a:prstGeom>
          <a:solidFill>
            <a:srgbClr val="FF5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32B39"/>
              </a:solidFill>
              <a:effectLst/>
              <a:uLnTx/>
              <a:uFillTx/>
              <a:latin typeface="VIC"/>
              <a:ea typeface="+mn-ea"/>
              <a:cs typeface="+mn-cs"/>
            </a:endParaRPr>
          </a:p>
        </p:txBody>
      </p:sp>
      <p:sp>
        <p:nvSpPr>
          <p:cNvPr id="10" name="Title 3">
            <a:extLst>
              <a:ext uri="{FF2B5EF4-FFF2-40B4-BE49-F238E27FC236}">
                <a16:creationId xmlns:a16="http://schemas.microsoft.com/office/drawing/2014/main" id="{EF6B5B1E-ED23-CB52-86B5-7020E8DA4299}"/>
              </a:ext>
            </a:extLst>
          </p:cNvPr>
          <p:cNvSpPr txBox="1">
            <a:spLocks/>
          </p:cNvSpPr>
          <p:nvPr/>
        </p:nvSpPr>
        <p:spPr>
          <a:xfrm>
            <a:off x="8244678" y="2437035"/>
            <a:ext cx="2230545" cy="685703"/>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VIC"/>
                <a:ea typeface="VIC" panose="00000500000000000000" pitchFamily="50" charset="0"/>
                <a:cs typeface="Times New Roman" panose="02020603050405020304" pitchFamily="18" charset="0"/>
              </a:rPr>
              <a:t>Budget deliberations and production</a:t>
            </a:r>
          </a:p>
        </p:txBody>
      </p:sp>
      <p:sp>
        <p:nvSpPr>
          <p:cNvPr id="16" name="Title 3">
            <a:extLst>
              <a:ext uri="{FF2B5EF4-FFF2-40B4-BE49-F238E27FC236}">
                <a16:creationId xmlns:a16="http://schemas.microsoft.com/office/drawing/2014/main" id="{3368E023-59F4-D7C3-63D3-0AB522F5DC84}"/>
              </a:ext>
            </a:extLst>
          </p:cNvPr>
          <p:cNvSpPr txBox="1">
            <a:spLocks/>
          </p:cNvSpPr>
          <p:nvPr/>
        </p:nvSpPr>
        <p:spPr>
          <a:xfrm>
            <a:off x="1558005" y="3555043"/>
            <a:ext cx="2215963" cy="685703"/>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5BBD74"/>
                </a:solidFill>
                <a:effectLst/>
                <a:uLnTx/>
                <a:uFillTx/>
                <a:latin typeface="VIC SemiBold"/>
                <a:ea typeface="VIC" panose="00000500000000000000" pitchFamily="50" charset="0"/>
                <a:cs typeface="Times New Roman" panose="02020603050405020304" pitchFamily="18" charset="0"/>
              </a:rPr>
              <a:t>JULY - SEPTEMBER</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panose="02020603050405020304" pitchFamily="18" charset="0"/>
              </a:rPr>
              <a:t>Departments start preparing EIIF budget proposals</a:t>
            </a:r>
          </a:p>
        </p:txBody>
      </p:sp>
      <p:sp>
        <p:nvSpPr>
          <p:cNvPr id="24" name="Title 3">
            <a:extLst>
              <a:ext uri="{FF2B5EF4-FFF2-40B4-BE49-F238E27FC236}">
                <a16:creationId xmlns:a16="http://schemas.microsoft.com/office/drawing/2014/main" id="{3AEC062A-0372-8E63-BC78-0AD4EB82DE40}"/>
              </a:ext>
            </a:extLst>
          </p:cNvPr>
          <p:cNvSpPr txBox="1">
            <a:spLocks/>
          </p:cNvSpPr>
          <p:nvPr/>
        </p:nvSpPr>
        <p:spPr>
          <a:xfrm>
            <a:off x="1089584" y="2131072"/>
            <a:ext cx="2556078" cy="172244"/>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a:ln>
                  <a:noFill/>
                </a:ln>
                <a:solidFill>
                  <a:srgbClr val="5BBD74">
                    <a:lumMod val="50000"/>
                  </a:srgbClr>
                </a:solidFill>
                <a:effectLst/>
                <a:uLnTx/>
                <a:uFillTx/>
                <a:latin typeface="VIC SemiBold"/>
                <a:ea typeface="+mj-ea"/>
                <a:cs typeface="Times New Roman"/>
              </a:rPr>
              <a:t>Key influence point</a:t>
            </a:r>
            <a:endParaRPr kumimoji="0" lang="en-US" sz="3400" b="0" i="0" u="none" strike="noStrike" kern="1200" cap="none" spc="0" normalizeH="0" baseline="0" noProof="0">
              <a:ln>
                <a:noFill/>
              </a:ln>
              <a:solidFill>
                <a:srgbClr val="5BBD74">
                  <a:lumMod val="50000"/>
                </a:srgbClr>
              </a:solidFill>
              <a:effectLst/>
              <a:uLnTx/>
              <a:uFillTx/>
              <a:latin typeface="VIC SemiBold"/>
              <a:ea typeface="+mj-ea"/>
              <a:cs typeface="+mj-cs"/>
            </a:endParaRPr>
          </a:p>
        </p:txBody>
      </p:sp>
      <p:cxnSp>
        <p:nvCxnSpPr>
          <p:cNvPr id="64" name="Straight Arrow Connector 63">
            <a:extLst>
              <a:ext uri="{FF2B5EF4-FFF2-40B4-BE49-F238E27FC236}">
                <a16:creationId xmlns:a16="http://schemas.microsoft.com/office/drawing/2014/main" id="{B5869D91-9811-F507-347F-28B76F4A7D50}"/>
              </a:ext>
            </a:extLst>
          </p:cNvPr>
          <p:cNvCxnSpPr>
            <a:cxnSpLocks/>
          </p:cNvCxnSpPr>
          <p:nvPr/>
        </p:nvCxnSpPr>
        <p:spPr>
          <a:xfrm>
            <a:off x="5909094" y="3116480"/>
            <a:ext cx="0" cy="216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itle 3">
            <a:extLst>
              <a:ext uri="{FF2B5EF4-FFF2-40B4-BE49-F238E27FC236}">
                <a16:creationId xmlns:a16="http://schemas.microsoft.com/office/drawing/2014/main" id="{F021EB02-3B90-31D0-2ABF-81A6D2265849}"/>
              </a:ext>
            </a:extLst>
          </p:cNvPr>
          <p:cNvSpPr txBox="1">
            <a:spLocks/>
          </p:cNvSpPr>
          <p:nvPr/>
        </p:nvSpPr>
        <p:spPr>
          <a:xfrm>
            <a:off x="4390443" y="3391183"/>
            <a:ext cx="3237762" cy="685703"/>
          </a:xfrm>
          <a:prstGeom prst="rect">
            <a:avLst/>
          </a:prstGeom>
          <a:ln>
            <a:noFill/>
          </a:ln>
        </p:spPr>
        <p:txBody>
          <a:bodyPr vert="horz" lIns="36000" tIns="45720" rIns="36000" bIns="4572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CC66"/>
                </a:solidFill>
                <a:effectLst/>
                <a:uLnTx/>
                <a:uFillTx/>
                <a:latin typeface="VIC SemiBold"/>
                <a:ea typeface="VIC" panose="00000500000000000000" pitchFamily="50" charset="0"/>
                <a:cs typeface="Times New Roman" panose="02020603050405020304" pitchFamily="18" charset="0"/>
              </a:rPr>
              <a:t>OCTOBER - JANUARY</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panose="02020603050405020304" pitchFamily="18" charset="0"/>
              </a:rPr>
              <a:t>Business cases are developed and finalised</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panose="02020603050405020304" pitchFamily="18" charset="0"/>
              </a:rPr>
              <a:t>Departments work with DTF on program logic, outcome measures, avoided costs and other economic benefits</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panose="02020603050405020304" pitchFamily="18" charset="0"/>
              </a:rPr>
              <a:t>Budget proposals due to be lodged by Ministers (late Jan)</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panose="02020603050405020304" pitchFamily="18" charset="0"/>
            </a:endParaRPr>
          </a:p>
        </p:txBody>
      </p:sp>
      <p:cxnSp>
        <p:nvCxnSpPr>
          <p:cNvPr id="68" name="Straight Arrow Connector 67">
            <a:extLst>
              <a:ext uri="{FF2B5EF4-FFF2-40B4-BE49-F238E27FC236}">
                <a16:creationId xmlns:a16="http://schemas.microsoft.com/office/drawing/2014/main" id="{E417F163-7716-7E64-0CC4-3D5F366E2FE4}"/>
              </a:ext>
            </a:extLst>
          </p:cNvPr>
          <p:cNvCxnSpPr>
            <a:cxnSpLocks/>
          </p:cNvCxnSpPr>
          <p:nvPr/>
        </p:nvCxnSpPr>
        <p:spPr>
          <a:xfrm>
            <a:off x="9177286" y="3097710"/>
            <a:ext cx="0" cy="216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itle 3">
            <a:extLst>
              <a:ext uri="{FF2B5EF4-FFF2-40B4-BE49-F238E27FC236}">
                <a16:creationId xmlns:a16="http://schemas.microsoft.com/office/drawing/2014/main" id="{B735CA7F-6929-3989-6A1C-103C30161187}"/>
              </a:ext>
            </a:extLst>
          </p:cNvPr>
          <p:cNvSpPr txBox="1">
            <a:spLocks/>
          </p:cNvSpPr>
          <p:nvPr/>
        </p:nvSpPr>
        <p:spPr>
          <a:xfrm>
            <a:off x="8044218" y="3362429"/>
            <a:ext cx="3237759" cy="728519"/>
          </a:xfrm>
          <a:prstGeom prst="rect">
            <a:avLst/>
          </a:prstGeom>
          <a:ln>
            <a:noFill/>
          </a:ln>
        </p:spPr>
        <p:txBody>
          <a:bodyPr vert="horz" lIns="36000" tIns="45720" rIns="36000" bIns="4572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5050"/>
                </a:solidFill>
                <a:effectLst/>
                <a:uLnTx/>
                <a:uFillTx/>
                <a:latin typeface="VIC SemiBold"/>
                <a:ea typeface="VIC" panose="00000500000000000000" pitchFamily="50" charset="0"/>
                <a:cs typeface="Times New Roman" panose="02020603050405020304" pitchFamily="18" charset="0"/>
              </a:rPr>
              <a:t>FEBRUARY – MAY</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a:rPr>
              <a:t>Treasury provides advice on budget proposals</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a:rPr>
              <a:t>Government makes decisions on the EIIF proposals/package</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a:rPr>
              <a:t>Budget papers are prepared</a:t>
            </a:r>
          </a:p>
          <a:p>
            <a:pPr marL="285750" marR="0" lvl="0" indent="-285750" algn="l" defTabSz="914400" rtl="0" eaLnBrk="1" fontAlgn="auto" latinLnBrk="0" hangingPunct="1">
              <a:lnSpc>
                <a:spcPct val="90000"/>
              </a:lnSpc>
              <a:spcBef>
                <a:spcPct val="0"/>
              </a:spcBef>
              <a:spcAft>
                <a:spcPts val="0"/>
              </a:spcAft>
              <a:buClr>
                <a:schemeClr val="accent1"/>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VIC" panose="00000500000000000000" pitchFamily="50" charset="0"/>
                <a:cs typeface="Times New Roman" panose="02020603050405020304" pitchFamily="18" charset="0"/>
              </a:rPr>
              <a:t>Budget is released (May)</a:t>
            </a:r>
          </a:p>
        </p:txBody>
      </p:sp>
      <p:cxnSp>
        <p:nvCxnSpPr>
          <p:cNvPr id="2" name="Straight Arrow Connector 1">
            <a:extLst>
              <a:ext uri="{FF2B5EF4-FFF2-40B4-BE49-F238E27FC236}">
                <a16:creationId xmlns:a16="http://schemas.microsoft.com/office/drawing/2014/main" id="{ED87958D-5864-6C65-0D24-BC985437FAB0}"/>
              </a:ext>
            </a:extLst>
          </p:cNvPr>
          <p:cNvCxnSpPr>
            <a:cxnSpLocks/>
          </p:cNvCxnSpPr>
          <p:nvPr/>
        </p:nvCxnSpPr>
        <p:spPr>
          <a:xfrm>
            <a:off x="2750827" y="3112998"/>
            <a:ext cx="0" cy="216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F527BDFF-65EE-410F-5AFE-D9420184A8D8}"/>
              </a:ext>
            </a:extLst>
          </p:cNvPr>
          <p:cNvSpPr txBox="1">
            <a:spLocks/>
          </p:cNvSpPr>
          <p:nvPr/>
        </p:nvSpPr>
        <p:spPr>
          <a:xfrm>
            <a:off x="7673190" y="1467809"/>
            <a:ext cx="3463490" cy="869926"/>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5050"/>
                </a:solidFill>
                <a:effectLst/>
                <a:uLnTx/>
                <a:uFillTx/>
                <a:latin typeface="VIC SemiBold"/>
                <a:ea typeface="+mj-ea"/>
                <a:cs typeface="Times New Roman"/>
              </a:rPr>
              <a:t>Budget protocols apply, limiting ability to collaborate during period of internal Government decision-making</a:t>
            </a:r>
            <a:endParaRPr kumimoji="0" lang="en-US" sz="3400" b="0" i="0" u="none" strike="noStrike" kern="1200" cap="none" spc="0" normalizeH="0" baseline="0" noProof="0" dirty="0">
              <a:ln>
                <a:noFill/>
              </a:ln>
              <a:solidFill>
                <a:srgbClr val="FF5050"/>
              </a:solidFill>
              <a:effectLst/>
              <a:uLnTx/>
              <a:uFillTx/>
              <a:latin typeface="VIC SemiBold"/>
              <a:ea typeface="+mj-ea"/>
              <a:cs typeface="+mj-cs"/>
            </a:endParaRPr>
          </a:p>
        </p:txBody>
      </p:sp>
      <p:sp>
        <p:nvSpPr>
          <p:cNvPr id="7" name="Title 3">
            <a:extLst>
              <a:ext uri="{FF2B5EF4-FFF2-40B4-BE49-F238E27FC236}">
                <a16:creationId xmlns:a16="http://schemas.microsoft.com/office/drawing/2014/main" id="{44F57AC5-F597-B0D5-F6D3-FA9302F917F7}"/>
              </a:ext>
            </a:extLst>
          </p:cNvPr>
          <p:cNvSpPr txBox="1">
            <a:spLocks/>
          </p:cNvSpPr>
          <p:nvPr/>
        </p:nvSpPr>
        <p:spPr>
          <a:xfrm>
            <a:off x="4390442" y="2111399"/>
            <a:ext cx="2855877" cy="193419"/>
          </a:xfrm>
          <a:prstGeom prst="rect">
            <a:avLst/>
          </a:prstGeom>
          <a:ln>
            <a:noFill/>
          </a:ln>
        </p:spPr>
        <p:txBody>
          <a:bodyPr vert="horz" lIns="36000" tIns="45720" rIns="36000" bIns="45720" rtlCol="0" anchor="ctr"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CC66"/>
                </a:solidFill>
                <a:effectLst/>
                <a:uLnTx/>
                <a:uFillTx/>
                <a:latin typeface="VIC SemiBold"/>
                <a:ea typeface="+mj-ea"/>
                <a:cs typeface="Times New Roman"/>
              </a:rPr>
              <a:t>Less ability to engage</a:t>
            </a:r>
            <a:endParaRPr kumimoji="0" lang="en-US" sz="3400" b="0" i="0" u="none" strike="noStrike" kern="1200" cap="none" spc="0" normalizeH="0" baseline="0" noProof="0" dirty="0">
              <a:ln>
                <a:noFill/>
              </a:ln>
              <a:solidFill>
                <a:srgbClr val="FFCC66"/>
              </a:solidFill>
              <a:effectLst/>
              <a:uLnTx/>
              <a:uFillTx/>
              <a:latin typeface="VIC SemiBold"/>
              <a:ea typeface="+mj-ea"/>
              <a:cs typeface="+mj-cs"/>
            </a:endParaRPr>
          </a:p>
        </p:txBody>
      </p:sp>
      <p:sp>
        <p:nvSpPr>
          <p:cNvPr id="8" name="Rectangle: Rounded Corners 7">
            <a:extLst>
              <a:ext uri="{FF2B5EF4-FFF2-40B4-BE49-F238E27FC236}">
                <a16:creationId xmlns:a16="http://schemas.microsoft.com/office/drawing/2014/main" id="{A0722E2D-A47B-2194-8BBF-EDC4D20F2A7E}"/>
              </a:ext>
            </a:extLst>
          </p:cNvPr>
          <p:cNvSpPr/>
          <p:nvPr/>
        </p:nvSpPr>
        <p:spPr>
          <a:xfrm>
            <a:off x="439761" y="4442503"/>
            <a:ext cx="3684979" cy="1973407"/>
          </a:xfrm>
          <a:prstGeom prst="roundRect">
            <a:avLst/>
          </a:prstGeom>
          <a:solidFill>
            <a:schemeClr val="accent1">
              <a:lumMod val="20000"/>
              <a:lumOff val="8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32B39"/>
                </a:solidFill>
                <a:effectLst/>
                <a:uLnTx/>
                <a:uFillTx/>
                <a:latin typeface="VIC"/>
                <a:ea typeface="+mn-ea"/>
                <a:cs typeface="+mn-cs"/>
              </a:rPr>
              <a:t>Elements of good co-design: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Engagement in Jul-Sep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Collaboration on design and sharing of draft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Updating stakeholders on key aspects of final documents and Government decisions </a:t>
            </a:r>
          </a:p>
        </p:txBody>
      </p:sp>
    </p:spTree>
    <p:extLst>
      <p:ext uri="{BB962C8B-B14F-4D97-AF65-F5344CB8AC3E}">
        <p14:creationId xmlns:p14="http://schemas.microsoft.com/office/powerpoint/2010/main" val="74492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A42A14-289F-ABF1-CBEC-7CAB6A00C595}"/>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2" name="Content Placeholder 4">
            <a:extLst>
              <a:ext uri="{FF2B5EF4-FFF2-40B4-BE49-F238E27FC236}">
                <a16:creationId xmlns:a16="http://schemas.microsoft.com/office/drawing/2014/main" id="{2C1E3299-E73E-0A92-2E69-E1D50BD14468}"/>
              </a:ext>
            </a:extLst>
          </p:cNvPr>
          <p:cNvGraphicFramePr>
            <a:graphicFrameLocks/>
          </p:cNvGraphicFramePr>
          <p:nvPr>
            <p:extLst>
              <p:ext uri="{D42A27DB-BD31-4B8C-83A1-F6EECF244321}">
                <p14:modId xmlns:p14="http://schemas.microsoft.com/office/powerpoint/2010/main" val="2966388957"/>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2">
            <a:extLst>
              <a:ext uri="{FF2B5EF4-FFF2-40B4-BE49-F238E27FC236}">
                <a16:creationId xmlns:a16="http://schemas.microsoft.com/office/drawing/2014/main" id="{5376D685-3731-4049-B7B4-CC5F8A1DA1BA}"/>
              </a:ext>
            </a:extLst>
          </p:cNvPr>
          <p:cNvSpPr>
            <a:spLocks noGrp="1"/>
          </p:cNvSpPr>
          <p:nvPr>
            <p:ph type="sldNum" sz="quarter" idx="12"/>
          </p:nvPr>
        </p:nvSpPr>
        <p:spPr>
          <a:xfrm>
            <a:off x="11496675" y="6166326"/>
            <a:ext cx="44106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047A3-478C-4E7E-BF3D-3786245819C0}" type="slidenum">
              <a:rPr kumimoji="0" lang="en-AU" sz="1200" b="0" i="0" u="none" strike="noStrike" kern="1200" cap="none" spc="0" normalizeH="0" baseline="0" noProof="0" smtClean="0">
                <a:ln>
                  <a:noFill/>
                </a:ln>
                <a:solidFill>
                  <a:prstClr val="white"/>
                </a:solidFill>
                <a:effectLst/>
                <a:uLnTx/>
                <a:uFillTx/>
                <a:latin typeface="V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white"/>
              </a:solidFill>
              <a:effectLst/>
              <a:uLnTx/>
              <a:uFillTx/>
              <a:latin typeface="VIC"/>
              <a:ea typeface="+mn-ea"/>
              <a:cs typeface="+mn-cs"/>
            </a:endParaRPr>
          </a:p>
        </p:txBody>
      </p:sp>
      <p:sp>
        <p:nvSpPr>
          <p:cNvPr id="2" name="Title 1">
            <a:extLst>
              <a:ext uri="{FF2B5EF4-FFF2-40B4-BE49-F238E27FC236}">
                <a16:creationId xmlns:a16="http://schemas.microsoft.com/office/drawing/2014/main" id="{3AC57E18-E5B2-45FD-B1FD-68FED92DF82A}"/>
              </a:ext>
            </a:extLst>
          </p:cNvPr>
          <p:cNvSpPr>
            <a:spLocks noGrp="1"/>
          </p:cNvSpPr>
          <p:nvPr>
            <p:ph type="title"/>
          </p:nvPr>
        </p:nvSpPr>
        <p:spPr>
          <a:xfrm>
            <a:off x="713558" y="753019"/>
            <a:ext cx="11224180" cy="1034638"/>
          </a:xfrm>
        </p:spPr>
        <p:txBody>
          <a:bodyPr/>
          <a:lstStyle/>
          <a:p>
            <a:r>
              <a:rPr lang="en-AU" sz="2800" b="1" dirty="0"/>
              <a:t>EIIF</a:t>
            </a:r>
            <a:r>
              <a:rPr lang="en-AU" sz="2800" b="1" dirty="0">
                <a:solidFill>
                  <a:schemeClr val="accent1"/>
                </a:solidFill>
              </a:rPr>
              <a:t> </a:t>
            </a:r>
            <a:r>
              <a:rPr lang="en-AU" sz="2800" b="1" dirty="0"/>
              <a:t>is a decision-making tool that prioritises proposals with strong evidence of impact</a:t>
            </a:r>
            <a:endParaRPr lang="en-AU" sz="2800" dirty="0"/>
          </a:p>
        </p:txBody>
      </p:sp>
      <p:sp>
        <p:nvSpPr>
          <p:cNvPr id="6" name="TextBox 5">
            <a:extLst>
              <a:ext uri="{FF2B5EF4-FFF2-40B4-BE49-F238E27FC236}">
                <a16:creationId xmlns:a16="http://schemas.microsoft.com/office/drawing/2014/main" id="{5D99BCEE-E6A6-49E8-BA68-EC634569B455}"/>
              </a:ext>
            </a:extLst>
          </p:cNvPr>
          <p:cNvSpPr txBox="1"/>
          <p:nvPr/>
        </p:nvSpPr>
        <p:spPr>
          <a:xfrm>
            <a:off x="713558" y="1861700"/>
            <a:ext cx="10783115" cy="646331"/>
          </a:xfrm>
          <a:prstGeom prst="rect">
            <a:avLst/>
          </a:prstGeom>
          <a:noFill/>
        </p:spPr>
        <p:txBody>
          <a:bodyPr wrap="square">
            <a:spAutoFit/>
          </a:bodyPr>
          <a:lstStyle/>
          <a:p>
            <a:r>
              <a:rPr lang="en-AU" sz="1800" b="1" dirty="0">
                <a:effectLst/>
                <a:latin typeface="Calibri" panose="020F0502020204030204" pitchFamily="34" charset="0"/>
                <a:ea typeface="Calibri" panose="020F0502020204030204" pitchFamily="34" charset="0"/>
                <a:cs typeface="Times New Roman" panose="02020603050405020304" pitchFamily="18" charset="0"/>
              </a:rPr>
              <a:t>Illustration of early intervention initiatives’ quantifiable outcomes for service users and system (note bubble size refers to size of cohort for an initiative)</a:t>
            </a:r>
            <a:endParaRPr lang="en-AU" b="1" dirty="0"/>
          </a:p>
        </p:txBody>
      </p:sp>
      <p:graphicFrame>
        <p:nvGraphicFramePr>
          <p:cNvPr id="5" name="Chart 4">
            <a:extLst>
              <a:ext uri="{FF2B5EF4-FFF2-40B4-BE49-F238E27FC236}">
                <a16:creationId xmlns:a16="http://schemas.microsoft.com/office/drawing/2014/main" id="{3A62BCC9-7ECE-4EFA-B3AC-7F687E6B05C6}"/>
              </a:ext>
            </a:extLst>
          </p:cNvPr>
          <p:cNvGraphicFramePr/>
          <p:nvPr>
            <p:extLst>
              <p:ext uri="{D42A27DB-BD31-4B8C-83A1-F6EECF244321}">
                <p14:modId xmlns:p14="http://schemas.microsoft.com/office/powerpoint/2010/main" val="96324755"/>
              </p:ext>
            </p:extLst>
          </p:nvPr>
        </p:nvGraphicFramePr>
        <p:xfrm>
          <a:off x="1463041" y="2641221"/>
          <a:ext cx="8307478" cy="3689909"/>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B44B7C17-65A8-B4CC-0DDC-53A3F7ABED21}"/>
              </a:ext>
            </a:extLst>
          </p:cNvPr>
          <p:cNvSpPr txBox="1"/>
          <p:nvPr/>
        </p:nvSpPr>
        <p:spPr>
          <a:xfrm>
            <a:off x="8078389" y="2928093"/>
            <a:ext cx="2170501" cy="1206484"/>
          </a:xfrm>
          <a:prstGeom prst="rect">
            <a:avLst/>
          </a:prstGeom>
          <a:noFill/>
        </p:spPr>
        <p:txBody>
          <a:bodyPr wrap="square">
            <a:spAutoFit/>
          </a:bodyPr>
          <a:lstStyle/>
          <a:p>
            <a:pPr>
              <a:lnSpc>
                <a:spcPct val="90000"/>
              </a:lnSpc>
            </a:pPr>
            <a:r>
              <a:rPr lang="en-AU" sz="1600" dirty="0"/>
              <a:t>Proposals with strong service user impacts or both strong user and system impacts </a:t>
            </a:r>
          </a:p>
        </p:txBody>
      </p:sp>
      <p:sp>
        <p:nvSpPr>
          <p:cNvPr id="8" name="TextBox 7">
            <a:extLst>
              <a:ext uri="{FF2B5EF4-FFF2-40B4-BE49-F238E27FC236}">
                <a16:creationId xmlns:a16="http://schemas.microsoft.com/office/drawing/2014/main" id="{08C01FD0-7E45-76DB-B598-50E31FEEE6F7}"/>
              </a:ext>
            </a:extLst>
          </p:cNvPr>
          <p:cNvSpPr txBox="1"/>
          <p:nvPr/>
        </p:nvSpPr>
        <p:spPr>
          <a:xfrm>
            <a:off x="1424124" y="2762410"/>
            <a:ext cx="868964" cy="246221"/>
          </a:xfrm>
          <a:prstGeom prst="rect">
            <a:avLst/>
          </a:prstGeom>
          <a:noFill/>
        </p:spPr>
        <p:txBody>
          <a:bodyPr wrap="square" rtlCol="0">
            <a:spAutoFit/>
          </a:bodyPr>
          <a:lstStyle/>
          <a:p>
            <a:r>
              <a:rPr lang="en-AU" sz="1000" dirty="0"/>
              <a:t>High</a:t>
            </a:r>
          </a:p>
        </p:txBody>
      </p:sp>
      <p:sp>
        <p:nvSpPr>
          <p:cNvPr id="9" name="TextBox 8">
            <a:extLst>
              <a:ext uri="{FF2B5EF4-FFF2-40B4-BE49-F238E27FC236}">
                <a16:creationId xmlns:a16="http://schemas.microsoft.com/office/drawing/2014/main" id="{459905CC-D616-578C-6CB7-D30F40D4C01A}"/>
              </a:ext>
            </a:extLst>
          </p:cNvPr>
          <p:cNvSpPr txBox="1"/>
          <p:nvPr/>
        </p:nvSpPr>
        <p:spPr>
          <a:xfrm>
            <a:off x="1463041" y="5729672"/>
            <a:ext cx="868964" cy="246221"/>
          </a:xfrm>
          <a:prstGeom prst="rect">
            <a:avLst/>
          </a:prstGeom>
          <a:noFill/>
        </p:spPr>
        <p:txBody>
          <a:bodyPr wrap="square" rtlCol="0">
            <a:spAutoFit/>
          </a:bodyPr>
          <a:lstStyle/>
          <a:p>
            <a:r>
              <a:rPr lang="en-AU" sz="1000" dirty="0"/>
              <a:t>Low</a:t>
            </a:r>
          </a:p>
        </p:txBody>
      </p:sp>
      <p:cxnSp>
        <p:nvCxnSpPr>
          <p:cNvPr id="11" name="Straight Connector 10">
            <a:extLst>
              <a:ext uri="{FF2B5EF4-FFF2-40B4-BE49-F238E27FC236}">
                <a16:creationId xmlns:a16="http://schemas.microsoft.com/office/drawing/2014/main" id="{EC2ECCC8-3EFA-2C28-4C94-DDAEE2F0B962}"/>
              </a:ext>
            </a:extLst>
          </p:cNvPr>
          <p:cNvCxnSpPr>
            <a:cxnSpLocks/>
          </p:cNvCxnSpPr>
          <p:nvPr/>
        </p:nvCxnSpPr>
        <p:spPr>
          <a:xfrm flipV="1">
            <a:off x="4581266" y="2848454"/>
            <a:ext cx="3449551" cy="17573"/>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9B2D82-1146-8965-B17D-15503959C50B}"/>
              </a:ext>
            </a:extLst>
          </p:cNvPr>
          <p:cNvCxnSpPr>
            <a:cxnSpLocks/>
          </p:cNvCxnSpPr>
          <p:nvPr/>
        </p:nvCxnSpPr>
        <p:spPr>
          <a:xfrm>
            <a:off x="7985806" y="2832554"/>
            <a:ext cx="0" cy="1244192"/>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89CE80-6555-A7B7-729A-00F4AE3A9877}"/>
              </a:ext>
            </a:extLst>
          </p:cNvPr>
          <p:cNvCxnSpPr>
            <a:cxnSpLocks/>
          </p:cNvCxnSpPr>
          <p:nvPr/>
        </p:nvCxnSpPr>
        <p:spPr>
          <a:xfrm>
            <a:off x="4566320" y="4161946"/>
            <a:ext cx="3413382"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5D74E5-539C-6BC4-1863-F9D2C81749A0}"/>
              </a:ext>
            </a:extLst>
          </p:cNvPr>
          <p:cNvCxnSpPr>
            <a:cxnSpLocks/>
          </p:cNvCxnSpPr>
          <p:nvPr/>
        </p:nvCxnSpPr>
        <p:spPr>
          <a:xfrm flipV="1">
            <a:off x="4565373" y="3571604"/>
            <a:ext cx="0" cy="562973"/>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FB0FBF5-3119-E93F-AFCC-A0C2676A8FEF}"/>
              </a:ext>
            </a:extLst>
          </p:cNvPr>
          <p:cNvCxnSpPr>
            <a:cxnSpLocks/>
          </p:cNvCxnSpPr>
          <p:nvPr/>
        </p:nvCxnSpPr>
        <p:spPr>
          <a:xfrm flipV="1">
            <a:off x="4581266" y="2866027"/>
            <a:ext cx="0" cy="562973"/>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4D13A4B-BF6C-0353-CE99-092F72A5FAB9}"/>
              </a:ext>
            </a:extLst>
          </p:cNvPr>
          <p:cNvSpPr txBox="1"/>
          <p:nvPr/>
        </p:nvSpPr>
        <p:spPr>
          <a:xfrm>
            <a:off x="9039208" y="5771417"/>
            <a:ext cx="868964" cy="246221"/>
          </a:xfrm>
          <a:prstGeom prst="rect">
            <a:avLst/>
          </a:prstGeom>
          <a:noFill/>
        </p:spPr>
        <p:txBody>
          <a:bodyPr wrap="square" rtlCol="0">
            <a:spAutoFit/>
          </a:bodyPr>
          <a:lstStyle/>
          <a:p>
            <a:r>
              <a:rPr lang="en-AU" sz="1000" dirty="0"/>
              <a:t>High</a:t>
            </a:r>
          </a:p>
        </p:txBody>
      </p:sp>
      <p:sp>
        <p:nvSpPr>
          <p:cNvPr id="3" name="Rectangle 2">
            <a:extLst>
              <a:ext uri="{FF2B5EF4-FFF2-40B4-BE49-F238E27FC236}">
                <a16:creationId xmlns:a16="http://schemas.microsoft.com/office/drawing/2014/main" id="{0D722080-8A77-398A-74CE-5967412B1171}"/>
              </a:ext>
            </a:extLst>
          </p:cNvPr>
          <p:cNvSpPr/>
          <p:nvPr/>
        </p:nvSpPr>
        <p:spPr>
          <a:xfrm>
            <a:off x="1941412" y="2832554"/>
            <a:ext cx="2639854" cy="1361073"/>
          </a:xfrm>
          <a:prstGeom prst="rect">
            <a:avLst/>
          </a:prstGeom>
          <a:solidFill>
            <a:schemeClr val="accent1">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9194FC75-F176-A801-AD13-ED9AC082A8CE}"/>
              </a:ext>
            </a:extLst>
          </p:cNvPr>
          <p:cNvSpPr txBox="1"/>
          <p:nvPr/>
        </p:nvSpPr>
        <p:spPr>
          <a:xfrm>
            <a:off x="1868370" y="4422568"/>
            <a:ext cx="2785937" cy="541687"/>
          </a:xfrm>
          <a:prstGeom prst="rect">
            <a:avLst/>
          </a:prstGeom>
          <a:noFill/>
        </p:spPr>
        <p:txBody>
          <a:bodyPr wrap="square">
            <a:spAutoFit/>
          </a:bodyPr>
          <a:lstStyle/>
          <a:p>
            <a:pPr algn="ctr">
              <a:lnSpc>
                <a:spcPct val="90000"/>
              </a:lnSpc>
            </a:pPr>
            <a:r>
              <a:rPr lang="en-AU" sz="1600" dirty="0"/>
              <a:t>Proposals with just strong service user impacts</a:t>
            </a:r>
          </a:p>
        </p:txBody>
      </p:sp>
      <p:sp>
        <p:nvSpPr>
          <p:cNvPr id="19" name="Right Brace 18">
            <a:extLst>
              <a:ext uri="{FF2B5EF4-FFF2-40B4-BE49-F238E27FC236}">
                <a16:creationId xmlns:a16="http://schemas.microsoft.com/office/drawing/2014/main" id="{3DC77087-1BDB-F8B0-F7D0-6A7C4348BA3D}"/>
              </a:ext>
            </a:extLst>
          </p:cNvPr>
          <p:cNvSpPr/>
          <p:nvPr/>
        </p:nvSpPr>
        <p:spPr>
          <a:xfrm rot="5400000">
            <a:off x="3196337" y="3028191"/>
            <a:ext cx="146466" cy="259160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301168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CC4C154-989E-037C-2904-92D53E740EC6}"/>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2" name="Content Placeholder 4">
            <a:extLst>
              <a:ext uri="{FF2B5EF4-FFF2-40B4-BE49-F238E27FC236}">
                <a16:creationId xmlns:a16="http://schemas.microsoft.com/office/drawing/2014/main" id="{8157C009-6604-0315-B75E-85DE394A9EDB}"/>
              </a:ext>
            </a:extLst>
          </p:cNvPr>
          <p:cNvGraphicFramePr>
            <a:graphicFrameLocks/>
          </p:cNvGraphicFramePr>
          <p:nvPr>
            <p:extLst>
              <p:ext uri="{D42A27DB-BD31-4B8C-83A1-F6EECF244321}">
                <p14:modId xmlns:p14="http://schemas.microsoft.com/office/powerpoint/2010/main" val="515144133"/>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Translating economic estimates to savings</a:t>
            </a:r>
          </a:p>
        </p:txBody>
      </p:sp>
      <p:sp>
        <p:nvSpPr>
          <p:cNvPr id="26" name="Content Placeholder 7">
            <a:extLst>
              <a:ext uri="{FF2B5EF4-FFF2-40B4-BE49-F238E27FC236}">
                <a16:creationId xmlns:a16="http://schemas.microsoft.com/office/drawing/2014/main" id="{5BFA3199-3C2E-7FB1-D644-D730B4BD3619}"/>
              </a:ext>
            </a:extLst>
          </p:cNvPr>
          <p:cNvSpPr txBox="1">
            <a:spLocks/>
          </p:cNvSpPr>
          <p:nvPr/>
        </p:nvSpPr>
        <p:spPr>
          <a:xfrm>
            <a:off x="704850" y="1858176"/>
            <a:ext cx="10515600" cy="584506"/>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1" dirty="0">
                <a:latin typeface="+mn-lt"/>
              </a:rPr>
              <a:t>EIIF takes an invest/reinvest approach to help realise the benefits from economic impacts and assist put downward pressure on acute pressure to improve fiscal sustainability</a:t>
            </a:r>
          </a:p>
        </p:txBody>
      </p:sp>
      <p:sp>
        <p:nvSpPr>
          <p:cNvPr id="7" name="Rectangle: Rounded Corners 6">
            <a:extLst>
              <a:ext uri="{FF2B5EF4-FFF2-40B4-BE49-F238E27FC236}">
                <a16:creationId xmlns:a16="http://schemas.microsoft.com/office/drawing/2014/main" id="{9BDF7068-9505-A36E-353C-780C5216BC0C}"/>
              </a:ext>
            </a:extLst>
          </p:cNvPr>
          <p:cNvSpPr/>
          <p:nvPr/>
        </p:nvSpPr>
        <p:spPr>
          <a:xfrm>
            <a:off x="992062" y="3499184"/>
            <a:ext cx="2805845" cy="185918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1600" dirty="0">
                <a:latin typeface="+mn-lt"/>
              </a:rPr>
              <a:t>Estimate avoided costs over 10 years for EIIF budget proposals, with impacts accrue to each department overseeing social services</a:t>
            </a:r>
            <a:endParaRPr lang="en-AU" sz="1600" dirty="0"/>
          </a:p>
        </p:txBody>
      </p:sp>
      <p:sp>
        <p:nvSpPr>
          <p:cNvPr id="10" name="Rectangle: Rounded Corners 9">
            <a:extLst>
              <a:ext uri="{FF2B5EF4-FFF2-40B4-BE49-F238E27FC236}">
                <a16:creationId xmlns:a16="http://schemas.microsoft.com/office/drawing/2014/main" id="{5F4067E8-86F8-620A-98DF-AB7D4039EADD}"/>
              </a:ext>
            </a:extLst>
          </p:cNvPr>
          <p:cNvSpPr/>
          <p:nvPr/>
        </p:nvSpPr>
        <p:spPr>
          <a:xfrm>
            <a:off x="4542584" y="4616629"/>
            <a:ext cx="2805845" cy="185918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1600" dirty="0"/>
              <a:t>Half of the avoided cost to each department is used to calculate and book annual savings</a:t>
            </a:r>
          </a:p>
        </p:txBody>
      </p:sp>
      <p:sp>
        <p:nvSpPr>
          <p:cNvPr id="11" name="Rectangle: Rounded Corners 10">
            <a:extLst>
              <a:ext uri="{FF2B5EF4-FFF2-40B4-BE49-F238E27FC236}">
                <a16:creationId xmlns:a16="http://schemas.microsoft.com/office/drawing/2014/main" id="{82450027-56CE-B74C-243C-DFBCE149757F}"/>
              </a:ext>
            </a:extLst>
          </p:cNvPr>
          <p:cNvSpPr/>
          <p:nvPr/>
        </p:nvSpPr>
        <p:spPr>
          <a:xfrm>
            <a:off x="8093106" y="3499184"/>
            <a:ext cx="2805845" cy="185918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1600" dirty="0"/>
              <a:t>Total</a:t>
            </a:r>
            <a:r>
              <a:rPr lang="en-AU" sz="1600" baseline="0" dirty="0"/>
              <a:t> savings over 10 years is reinvested back to the department immediately in the next budget to fund early interventions</a:t>
            </a:r>
            <a:endParaRPr lang="en-AU" sz="1600" dirty="0"/>
          </a:p>
        </p:txBody>
      </p:sp>
      <p:sp>
        <p:nvSpPr>
          <p:cNvPr id="12" name="Rectangle: Rounded Corners 11">
            <a:extLst>
              <a:ext uri="{FF2B5EF4-FFF2-40B4-BE49-F238E27FC236}">
                <a16:creationId xmlns:a16="http://schemas.microsoft.com/office/drawing/2014/main" id="{8CB94343-3148-4D9F-9281-959755477C62}"/>
              </a:ext>
            </a:extLst>
          </p:cNvPr>
          <p:cNvSpPr/>
          <p:nvPr/>
        </p:nvSpPr>
        <p:spPr>
          <a:xfrm>
            <a:off x="4542584" y="2449865"/>
            <a:ext cx="2805845" cy="185918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latin typeface="+mn-lt"/>
              </a:rPr>
              <a:t>Departments retain 50 per cent of the benefits  accrued as buffer for estimation risks (and retain upside)</a:t>
            </a:r>
            <a:endParaRPr lang="en-AU" sz="1600" dirty="0"/>
          </a:p>
        </p:txBody>
      </p:sp>
      <p:cxnSp>
        <p:nvCxnSpPr>
          <p:cNvPr id="5" name="Straight Arrow Connector 4">
            <a:extLst>
              <a:ext uri="{FF2B5EF4-FFF2-40B4-BE49-F238E27FC236}">
                <a16:creationId xmlns:a16="http://schemas.microsoft.com/office/drawing/2014/main" id="{AA7BE1BB-BDE8-CF46-F45B-88E720EFBF47}"/>
              </a:ext>
            </a:extLst>
          </p:cNvPr>
          <p:cNvCxnSpPr>
            <a:stCxn id="7" idx="3"/>
            <a:endCxn id="12" idx="1"/>
          </p:cNvCxnSpPr>
          <p:nvPr/>
        </p:nvCxnSpPr>
        <p:spPr>
          <a:xfrm flipV="1">
            <a:off x="3797907" y="3379457"/>
            <a:ext cx="744677" cy="1049319"/>
          </a:xfrm>
          <a:prstGeom prst="straightConnector1">
            <a:avLst/>
          </a:prstGeom>
          <a:ln w="57150">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69205B2-9FA1-E643-9565-1660734C8D8D}"/>
              </a:ext>
            </a:extLst>
          </p:cNvPr>
          <p:cNvCxnSpPr>
            <a:stCxn id="12" idx="3"/>
            <a:endCxn id="11" idx="1"/>
          </p:cNvCxnSpPr>
          <p:nvPr/>
        </p:nvCxnSpPr>
        <p:spPr>
          <a:xfrm>
            <a:off x="7348429" y="3379457"/>
            <a:ext cx="744677" cy="1049319"/>
          </a:xfrm>
          <a:prstGeom prst="straightConnector1">
            <a:avLst/>
          </a:prstGeom>
          <a:ln w="57150">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EDE2E7C-BFF1-CA07-47C5-B028B860C791}"/>
              </a:ext>
            </a:extLst>
          </p:cNvPr>
          <p:cNvCxnSpPr>
            <a:stCxn id="7" idx="3"/>
            <a:endCxn id="10" idx="1"/>
          </p:cNvCxnSpPr>
          <p:nvPr/>
        </p:nvCxnSpPr>
        <p:spPr>
          <a:xfrm>
            <a:off x="3797907" y="4428776"/>
            <a:ext cx="744677" cy="1117445"/>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5054911-EF28-8582-9840-C54869E0806D}"/>
              </a:ext>
            </a:extLst>
          </p:cNvPr>
          <p:cNvCxnSpPr>
            <a:endCxn id="11" idx="1"/>
          </p:cNvCxnSpPr>
          <p:nvPr/>
        </p:nvCxnSpPr>
        <p:spPr>
          <a:xfrm flipV="1">
            <a:off x="7348429" y="4428776"/>
            <a:ext cx="744677" cy="1365430"/>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577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318342-AB56-3256-5864-5C30891F0CE6}"/>
              </a:ext>
            </a:extLst>
          </p:cNvPr>
          <p:cNvSpPr/>
          <p:nvPr/>
        </p:nvSpPr>
        <p:spPr>
          <a:xfrm>
            <a:off x="0" y="0"/>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245097" y="394852"/>
            <a:ext cx="11632676" cy="1034638"/>
          </a:xfrm>
        </p:spPr>
        <p:txBody>
          <a:bodyPr/>
          <a:lstStyle/>
          <a:p>
            <a:r>
              <a:rPr lang="en-AU" sz="2800"/>
              <a:t>Setting </a:t>
            </a:r>
            <a:r>
              <a:rPr lang="en-AU" sz="2800" dirty="0"/>
              <a:t>the right incentives to manage risks and drive positive behaviour and more early intervention investment</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graphicFrame>
        <p:nvGraphicFramePr>
          <p:cNvPr id="8" name="Content Placeholder 5">
            <a:extLst>
              <a:ext uri="{FF2B5EF4-FFF2-40B4-BE49-F238E27FC236}">
                <a16:creationId xmlns:a16="http://schemas.microsoft.com/office/drawing/2014/main" id="{08D76AB4-8692-0E1E-AE33-5E3B678D2F35}"/>
              </a:ext>
            </a:extLst>
          </p:cNvPr>
          <p:cNvGraphicFramePr>
            <a:graphicFrameLocks/>
          </p:cNvGraphicFramePr>
          <p:nvPr>
            <p:extLst>
              <p:ext uri="{D42A27DB-BD31-4B8C-83A1-F6EECF244321}">
                <p14:modId xmlns:p14="http://schemas.microsoft.com/office/powerpoint/2010/main" val="4002082255"/>
              </p:ext>
            </p:extLst>
          </p:nvPr>
        </p:nvGraphicFramePr>
        <p:xfrm>
          <a:off x="245097" y="1571332"/>
          <a:ext cx="11726944" cy="4993815"/>
        </p:xfrm>
        <a:graphic>
          <a:graphicData uri="http://schemas.openxmlformats.org/drawingml/2006/table">
            <a:tbl>
              <a:tblPr firstRow="1" bandRow="1">
                <a:tableStyleId>{5C22544A-7EE6-4342-B048-85BDC9FD1C3A}</a:tableStyleId>
              </a:tblPr>
              <a:tblGrid>
                <a:gridCol w="1570640">
                  <a:extLst>
                    <a:ext uri="{9D8B030D-6E8A-4147-A177-3AD203B41FA5}">
                      <a16:colId xmlns:a16="http://schemas.microsoft.com/office/drawing/2014/main" val="611167710"/>
                    </a:ext>
                  </a:extLst>
                </a:gridCol>
                <a:gridCol w="5238206">
                  <a:extLst>
                    <a:ext uri="{9D8B030D-6E8A-4147-A177-3AD203B41FA5}">
                      <a16:colId xmlns:a16="http://schemas.microsoft.com/office/drawing/2014/main" val="1084053182"/>
                    </a:ext>
                  </a:extLst>
                </a:gridCol>
                <a:gridCol w="4918098">
                  <a:extLst>
                    <a:ext uri="{9D8B030D-6E8A-4147-A177-3AD203B41FA5}">
                      <a16:colId xmlns:a16="http://schemas.microsoft.com/office/drawing/2014/main" val="2097428928"/>
                    </a:ext>
                  </a:extLst>
                </a:gridCol>
              </a:tblGrid>
              <a:tr h="240107">
                <a:tc>
                  <a:txBody>
                    <a:bodyPr/>
                    <a:lstStyle/>
                    <a:p>
                      <a:endParaRPr lang="en-AU" sz="1050" dirty="0"/>
                    </a:p>
                  </a:txBody>
                  <a:tcPr anchor="ctr">
                    <a:noFill/>
                  </a:tcPr>
                </a:tc>
                <a:tc>
                  <a:txBody>
                    <a:bodyPr/>
                    <a:lstStyle/>
                    <a:p>
                      <a:r>
                        <a:rPr lang="en-AU" sz="1600" dirty="0"/>
                        <a:t>Positive incentives for early intervention</a:t>
                      </a:r>
                    </a:p>
                  </a:txBody>
                  <a:tcPr anchor="ctr"/>
                </a:tc>
                <a:tc>
                  <a:txBody>
                    <a:bodyPr/>
                    <a:lstStyle/>
                    <a:p>
                      <a:r>
                        <a:rPr lang="en-AU" sz="1600" dirty="0"/>
                        <a:t>Requirements and limitations to manage risks</a:t>
                      </a:r>
                    </a:p>
                  </a:txBody>
                  <a:tcPr anchor="ctr"/>
                </a:tc>
                <a:extLst>
                  <a:ext uri="{0D108BD9-81ED-4DB2-BD59-A6C34878D82A}">
                    <a16:rowId xmlns:a16="http://schemas.microsoft.com/office/drawing/2014/main" val="1651773554"/>
                  </a:ext>
                </a:extLst>
              </a:tr>
              <a:tr h="974553">
                <a:tc rowSpan="2">
                  <a:txBody>
                    <a:bodyPr/>
                    <a:lstStyle/>
                    <a:p>
                      <a:r>
                        <a:rPr lang="en-AU" sz="1600" b="1" dirty="0">
                          <a:solidFill>
                            <a:schemeClr val="bg1"/>
                          </a:solidFill>
                        </a:rPr>
                        <a:t>Balancing fiscal sustainability</a:t>
                      </a: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Avoided cost benefits accrue back to departments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50 per cent retained initially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50 per cent returned in subsequent budget as early intervention reinvestment funding</a:t>
                      </a:r>
                    </a:p>
                  </a:txBody>
                  <a:tcPr anchor="ctr"/>
                </a:tc>
                <a:tc>
                  <a:txBody>
                    <a:bodyPr/>
                    <a:lstStyle/>
                    <a:p>
                      <a:r>
                        <a:rPr lang="en-AU" sz="1600" dirty="0"/>
                        <a:t>An annual savings amount (dividend) is booked over 10 years to balance reinvestment funding</a:t>
                      </a:r>
                    </a:p>
                  </a:txBody>
                  <a:tcPr anchor="ctr"/>
                </a:tc>
                <a:extLst>
                  <a:ext uri="{0D108BD9-81ED-4DB2-BD59-A6C34878D82A}">
                    <a16:rowId xmlns:a16="http://schemas.microsoft.com/office/drawing/2014/main" val="477246924"/>
                  </a:ext>
                </a:extLst>
              </a:tr>
              <a:tr h="381347">
                <a:tc vMerge="1">
                  <a:txBody>
                    <a:bodyPr/>
                    <a:lstStyle/>
                    <a:p>
                      <a:pPr marL="0" indent="0">
                        <a:buFont typeface="Arial" panose="020B0604020202020204" pitchFamily="34" charset="0"/>
                        <a:buNone/>
                      </a:pPr>
                      <a:endParaRPr lang="en-AU" sz="1200" dirty="0"/>
                    </a:p>
                  </a:txBody>
                  <a:tcPr anchor="ctr"/>
                </a:tc>
                <a:tc>
                  <a:txBody>
                    <a:bodyPr/>
                    <a:lstStyle/>
                    <a:p>
                      <a:pPr marL="0" indent="0">
                        <a:buFont typeface="Arial" panose="020B0604020202020204" pitchFamily="34" charset="0"/>
                        <a:buNone/>
                      </a:pPr>
                      <a:r>
                        <a:rPr lang="en-AU" sz="1600" dirty="0"/>
                        <a:t>Reinvestment funding is four times more than savings over forward estimates</a:t>
                      </a:r>
                    </a:p>
                  </a:txBody>
                  <a:tcPr anchor="ctr"/>
                </a:tc>
                <a:tc>
                  <a:txBody>
                    <a:bodyPr/>
                    <a:lstStyle/>
                    <a:p>
                      <a:pPr marL="0" indent="0">
                        <a:buFont typeface="Arial" panose="020B0604020202020204" pitchFamily="34" charset="0"/>
                        <a:buNone/>
                      </a:pPr>
                      <a:r>
                        <a:rPr lang="en-AU" sz="1600" dirty="0"/>
                        <a:t>Longer-term savings encourages shifting resources from acute to early intervention</a:t>
                      </a:r>
                    </a:p>
                  </a:txBody>
                  <a:tcPr anchor="ctr"/>
                </a:tc>
                <a:extLst>
                  <a:ext uri="{0D108BD9-81ED-4DB2-BD59-A6C34878D82A}">
                    <a16:rowId xmlns:a16="http://schemas.microsoft.com/office/drawing/2014/main" val="2165229936"/>
                  </a:ext>
                </a:extLst>
              </a:tr>
              <a:tr h="559402">
                <a:tc rowSpan="2">
                  <a:txBody>
                    <a:bodyPr/>
                    <a:lstStyle/>
                    <a:p>
                      <a:r>
                        <a:rPr lang="en-AU" sz="1600" b="1" dirty="0">
                          <a:solidFill>
                            <a:schemeClr val="bg1"/>
                          </a:solidFill>
                        </a:rPr>
                        <a:t>Performance-related risks</a:t>
                      </a: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Central government holds financial risks for underperformance</a:t>
                      </a:r>
                    </a:p>
                  </a:txBody>
                  <a:tcPr anchor="ctr"/>
                </a:tc>
                <a:tc>
                  <a:txBody>
                    <a:bodyPr/>
                    <a:lstStyle/>
                    <a:p>
                      <a:r>
                        <a:rPr lang="en-AU" sz="1600" dirty="0"/>
                        <a:t>Ineffective programs may be ceased or not re-funded and require formal notification to central government</a:t>
                      </a:r>
                    </a:p>
                  </a:txBody>
                  <a:tcPr anchor="ctr"/>
                </a:tc>
                <a:extLst>
                  <a:ext uri="{0D108BD9-81ED-4DB2-BD59-A6C34878D82A}">
                    <a16:rowId xmlns:a16="http://schemas.microsoft.com/office/drawing/2014/main" val="4264456120"/>
                  </a:ext>
                </a:extLst>
              </a:tr>
              <a:tr h="1122855">
                <a:tc vMerge="1">
                  <a:txBody>
                    <a:bodyPr/>
                    <a:lstStyle/>
                    <a:p>
                      <a:endParaRPr lang="en-AU"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Departments retain all additional benefits from outperforming initiatives, and successes are highlighted in outcomes reporting to strengthen the case for scale-up funding</a:t>
                      </a:r>
                    </a:p>
                  </a:txBody>
                  <a:tcPr anchor="ctr"/>
                </a:tc>
                <a:tc>
                  <a:txBody>
                    <a:bodyPr/>
                    <a:lstStyle/>
                    <a:p>
                      <a:endParaRPr lang="en-AU" sz="1000" dirty="0"/>
                    </a:p>
                  </a:txBody>
                  <a:tcPr anchor="ctr"/>
                </a:tc>
                <a:extLst>
                  <a:ext uri="{0D108BD9-81ED-4DB2-BD59-A6C34878D82A}">
                    <a16:rowId xmlns:a16="http://schemas.microsoft.com/office/drawing/2014/main" val="1221828063"/>
                  </a:ext>
                </a:extLst>
              </a:tr>
              <a:tr h="550835">
                <a:tc>
                  <a:txBody>
                    <a:bodyPr/>
                    <a:lstStyle/>
                    <a:p>
                      <a:pPr marL="0" indent="0">
                        <a:buFont typeface="Arial" panose="020B0604020202020204" pitchFamily="34" charset="0"/>
                        <a:buNone/>
                      </a:pPr>
                      <a:r>
                        <a:rPr lang="en-AU" sz="1600" b="1" dirty="0">
                          <a:solidFill>
                            <a:schemeClr val="bg1"/>
                          </a:solidFill>
                        </a:rPr>
                        <a:t>Rewards for proactive fiscal discipline</a:t>
                      </a:r>
                    </a:p>
                  </a:txBody>
                  <a:tcPr anchor="ctr">
                    <a:solidFill>
                      <a:schemeClr val="accent1"/>
                    </a:solidFill>
                  </a:tcPr>
                </a:tc>
                <a:tc>
                  <a:txBody>
                    <a:bodyPr/>
                    <a:lstStyle/>
                    <a:p>
                      <a:pPr marL="0" indent="0">
                        <a:buFont typeface="Arial" panose="020B0604020202020204" pitchFamily="34" charset="0"/>
                        <a:buNone/>
                      </a:pPr>
                      <a:r>
                        <a:rPr lang="en-AU" sz="1600" dirty="0"/>
                        <a:t>No savings are applied for initiatives fully paid for by existing resources within the department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Departments are encouraged to submit high-impact new proposals or may lose unspent reinvestment funding source</a:t>
                      </a:r>
                    </a:p>
                  </a:txBody>
                  <a:tcPr anchor="ctr"/>
                </a:tc>
                <a:extLst>
                  <a:ext uri="{0D108BD9-81ED-4DB2-BD59-A6C34878D82A}">
                    <a16:rowId xmlns:a16="http://schemas.microsoft.com/office/drawing/2014/main" val="1565460772"/>
                  </a:ext>
                </a:extLst>
              </a:tr>
            </a:tbl>
          </a:graphicData>
        </a:graphic>
      </p:graphicFrame>
    </p:spTree>
    <p:extLst>
      <p:ext uri="{BB962C8B-B14F-4D97-AF65-F5344CB8AC3E}">
        <p14:creationId xmlns:p14="http://schemas.microsoft.com/office/powerpoint/2010/main" val="677179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10455-404F-4115-B948-A68CA9B2220D}"/>
              </a:ext>
            </a:extLst>
          </p:cNvPr>
          <p:cNvSpPr>
            <a:spLocks noGrp="1"/>
          </p:cNvSpPr>
          <p:nvPr>
            <p:ph type="title"/>
          </p:nvPr>
        </p:nvSpPr>
        <p:spPr/>
        <p:txBody>
          <a:bodyPr/>
          <a:lstStyle/>
          <a:p>
            <a:r>
              <a:rPr lang="en-AU" dirty="0"/>
              <a:t>Lessons for future introduction of similar wellbeing approaches</a:t>
            </a:r>
          </a:p>
        </p:txBody>
      </p:sp>
    </p:spTree>
    <p:extLst>
      <p:ext uri="{BB962C8B-B14F-4D97-AF65-F5344CB8AC3E}">
        <p14:creationId xmlns:p14="http://schemas.microsoft.com/office/powerpoint/2010/main" val="3735932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347C66-5F43-6D3C-E765-9BB180F7F437}"/>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5" name="Content Placeholder 4">
            <a:extLst>
              <a:ext uri="{FF2B5EF4-FFF2-40B4-BE49-F238E27FC236}">
                <a16:creationId xmlns:a16="http://schemas.microsoft.com/office/drawing/2014/main" id="{5DFB2528-C1CD-B4FC-1310-903B06FC76CB}"/>
              </a:ext>
            </a:extLst>
          </p:cNvPr>
          <p:cNvGraphicFramePr>
            <a:graphicFrameLocks/>
          </p:cNvGraphicFramePr>
          <p:nvPr>
            <p:extLst>
              <p:ext uri="{D42A27DB-BD31-4B8C-83A1-F6EECF244321}">
                <p14:modId xmlns:p14="http://schemas.microsoft.com/office/powerpoint/2010/main" val="2288902413"/>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Set out to achieve three key objectives through EIIF</a:t>
            </a:r>
            <a:endParaRPr lang="en-AU" sz="2800" b="1" dirty="0"/>
          </a:p>
        </p:txBody>
      </p:sp>
      <p:sp>
        <p:nvSpPr>
          <p:cNvPr id="9" name="TextBox 8">
            <a:extLst>
              <a:ext uri="{FF2B5EF4-FFF2-40B4-BE49-F238E27FC236}">
                <a16:creationId xmlns:a16="http://schemas.microsoft.com/office/drawing/2014/main" id="{C80A3F9C-27D3-4E4F-57DE-3F27A497274B}"/>
              </a:ext>
            </a:extLst>
          </p:cNvPr>
          <p:cNvSpPr txBox="1"/>
          <p:nvPr/>
        </p:nvSpPr>
        <p:spPr>
          <a:xfrm>
            <a:off x="704850" y="1997839"/>
            <a:ext cx="9798219" cy="3416320"/>
          </a:xfrm>
          <a:prstGeom prst="rect">
            <a:avLst/>
          </a:prstGeom>
          <a:noFill/>
        </p:spPr>
        <p:txBody>
          <a:bodyPr wrap="square" lIns="91440" tIns="45720" rIns="91440" bIns="45720" anchor="t">
            <a:spAutoFit/>
          </a:bodyPr>
          <a:lstStyle/>
          <a:p>
            <a:endParaRPr lang="en-AU" dirty="0">
              <a:latin typeface="+mn-lt"/>
            </a:endParaRPr>
          </a:p>
          <a:p>
            <a:r>
              <a:rPr lang="en-AU" b="1" dirty="0">
                <a:solidFill>
                  <a:srgbClr val="232B39"/>
                </a:solidFill>
              </a:rPr>
              <a:t>	</a:t>
            </a:r>
            <a:r>
              <a:rPr lang="en-AU" b="1" dirty="0">
                <a:solidFill>
                  <a:schemeClr val="accent3"/>
                </a:solidFill>
              </a:rPr>
              <a:t>more timely help for individuals </a:t>
            </a:r>
            <a:r>
              <a:rPr lang="en-AU" dirty="0"/>
              <a:t>as problems emerge to minimise impact on 	people’s lives</a:t>
            </a:r>
          </a:p>
          <a:p>
            <a:endParaRPr lang="en-AU" dirty="0"/>
          </a:p>
          <a:p>
            <a:endParaRPr lang="en-AU" dirty="0">
              <a:solidFill>
                <a:srgbClr val="232B39"/>
              </a:solidFill>
            </a:endParaRPr>
          </a:p>
          <a:p>
            <a:r>
              <a:rPr lang="en-AU" b="1" dirty="0">
                <a:solidFill>
                  <a:srgbClr val="232B39"/>
                </a:solidFill>
              </a:rPr>
              <a:t>	</a:t>
            </a:r>
          </a:p>
          <a:p>
            <a:r>
              <a:rPr lang="en-AU" b="1" dirty="0">
                <a:solidFill>
                  <a:srgbClr val="232B39"/>
                </a:solidFill>
              </a:rPr>
              <a:t>	</a:t>
            </a:r>
            <a:r>
              <a:rPr lang="en-AU" b="1" dirty="0">
                <a:solidFill>
                  <a:schemeClr val="accent3"/>
                </a:solidFill>
              </a:rPr>
              <a:t>arrest fiscally unsustainable expenditure </a:t>
            </a:r>
            <a:r>
              <a:rPr lang="en-AU" dirty="0"/>
              <a:t>reducing demand and alleviating 	pressure</a:t>
            </a:r>
          </a:p>
          <a:p>
            <a:r>
              <a:rPr lang="en-AU" b="1" dirty="0">
                <a:latin typeface="+mn-lt"/>
              </a:rPr>
              <a:t>	</a:t>
            </a:r>
          </a:p>
          <a:p>
            <a:endParaRPr lang="en-AU" b="1" dirty="0">
              <a:latin typeface="+mn-lt"/>
            </a:endParaRPr>
          </a:p>
          <a:p>
            <a:endParaRPr lang="en-AU" b="1" dirty="0">
              <a:latin typeface="+mn-lt"/>
            </a:endParaRPr>
          </a:p>
          <a:p>
            <a:r>
              <a:rPr lang="en-AU" b="1" dirty="0">
                <a:latin typeface="+mn-lt"/>
              </a:rPr>
              <a:t>	</a:t>
            </a:r>
            <a:r>
              <a:rPr lang="en-AU" b="1" dirty="0">
                <a:solidFill>
                  <a:schemeClr val="accent3"/>
                </a:solidFill>
              </a:rPr>
              <a:t>more balanced service system to provide </a:t>
            </a:r>
            <a:r>
              <a:rPr lang="en-AU" dirty="0">
                <a:latin typeface="+mn-lt"/>
              </a:rPr>
              <a:t>better service continuum</a:t>
            </a:r>
            <a:r>
              <a:rPr lang="en-AU" sz="1600" b="1" dirty="0">
                <a:solidFill>
                  <a:schemeClr val="accent5"/>
                </a:solidFill>
              </a:rPr>
              <a:t> </a:t>
            </a:r>
            <a:endParaRPr lang="en-AU" sz="1600" dirty="0">
              <a:solidFill>
                <a:srgbClr val="232B39"/>
              </a:solidFill>
            </a:endParaRPr>
          </a:p>
        </p:txBody>
      </p:sp>
      <p:pic>
        <p:nvPicPr>
          <p:cNvPr id="2" name="Graphic 1" descr="Clock with solid fill">
            <a:extLst>
              <a:ext uri="{FF2B5EF4-FFF2-40B4-BE49-F238E27FC236}">
                <a16:creationId xmlns:a16="http://schemas.microsoft.com/office/drawing/2014/main" id="{65FD4C3C-7EB4-D28D-B86A-92B13F26D9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5521" y="2235014"/>
            <a:ext cx="660672" cy="660672"/>
          </a:xfrm>
          <a:prstGeom prst="rect">
            <a:avLst/>
          </a:prstGeom>
        </p:spPr>
      </p:pic>
      <p:pic>
        <p:nvPicPr>
          <p:cNvPr id="4" name="Graphic 3" descr="Scales of justice with solid fill">
            <a:extLst>
              <a:ext uri="{FF2B5EF4-FFF2-40B4-BE49-F238E27FC236}">
                <a16:creationId xmlns:a16="http://schemas.microsoft.com/office/drawing/2014/main" id="{009EA06B-7996-C6E7-0079-DCACDC41D5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6595" y="4945305"/>
            <a:ext cx="580909" cy="580909"/>
          </a:xfrm>
          <a:prstGeom prst="rect">
            <a:avLst/>
          </a:prstGeom>
        </p:spPr>
      </p:pic>
      <p:pic>
        <p:nvPicPr>
          <p:cNvPr id="7" name="Graphic 6" descr="Calculator with solid fill">
            <a:extLst>
              <a:ext uri="{FF2B5EF4-FFF2-40B4-BE49-F238E27FC236}">
                <a16:creationId xmlns:a16="http://schemas.microsoft.com/office/drawing/2014/main" id="{DC05588B-46C9-6E92-5772-6C8F4231AA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5521" y="3700705"/>
            <a:ext cx="623058" cy="523220"/>
          </a:xfrm>
          <a:prstGeom prst="rect">
            <a:avLst/>
          </a:prstGeom>
        </p:spPr>
      </p:pic>
      <p:sp>
        <p:nvSpPr>
          <p:cNvPr id="6" name="Rectangle 5">
            <a:extLst>
              <a:ext uri="{FF2B5EF4-FFF2-40B4-BE49-F238E27FC236}">
                <a16:creationId xmlns:a16="http://schemas.microsoft.com/office/drawing/2014/main" id="{763215A0-EE54-FBBD-4FF4-886A0AAA69BA}"/>
              </a:ext>
            </a:extLst>
          </p:cNvPr>
          <p:cNvSpPr/>
          <p:nvPr/>
        </p:nvSpPr>
        <p:spPr>
          <a:xfrm>
            <a:off x="1688931" y="2943241"/>
            <a:ext cx="8556846" cy="586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b="1" dirty="0"/>
              <a:t>Outcomes reported to date shows promising results for program effectiveness, with around 80 per cent of those reporting being effective</a:t>
            </a:r>
          </a:p>
        </p:txBody>
      </p:sp>
      <p:sp>
        <p:nvSpPr>
          <p:cNvPr id="8" name="Rectangle 7">
            <a:extLst>
              <a:ext uri="{FF2B5EF4-FFF2-40B4-BE49-F238E27FC236}">
                <a16:creationId xmlns:a16="http://schemas.microsoft.com/office/drawing/2014/main" id="{DA5D377A-3AE1-84F8-58F8-F7DE79B463F6}"/>
              </a:ext>
            </a:extLst>
          </p:cNvPr>
          <p:cNvSpPr/>
          <p:nvPr/>
        </p:nvSpPr>
        <p:spPr>
          <a:xfrm>
            <a:off x="1688931" y="4302350"/>
            <a:ext cx="8556846" cy="586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b="1" dirty="0"/>
              <a:t>Savings realised through annualised dividends</a:t>
            </a:r>
          </a:p>
        </p:txBody>
      </p:sp>
      <p:sp>
        <p:nvSpPr>
          <p:cNvPr id="10" name="Rectangle 9">
            <a:extLst>
              <a:ext uri="{FF2B5EF4-FFF2-40B4-BE49-F238E27FC236}">
                <a16:creationId xmlns:a16="http://schemas.microsoft.com/office/drawing/2014/main" id="{2C5A0876-F675-2E0A-2DCA-4F82E5EF0C64}"/>
              </a:ext>
            </a:extLst>
          </p:cNvPr>
          <p:cNvSpPr/>
          <p:nvPr/>
        </p:nvSpPr>
        <p:spPr>
          <a:xfrm>
            <a:off x="1688931" y="5526214"/>
            <a:ext cx="8556846" cy="5862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b="1" dirty="0"/>
              <a:t>New early intervention funding grew from approximately one per cent of total government funding to closer to 10 per cent</a:t>
            </a:r>
          </a:p>
        </p:txBody>
      </p:sp>
    </p:spTree>
    <p:extLst>
      <p:ext uri="{BB962C8B-B14F-4D97-AF65-F5344CB8AC3E}">
        <p14:creationId xmlns:p14="http://schemas.microsoft.com/office/powerpoint/2010/main" val="3469209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448450-2B4F-31C8-5693-1530C13D7615}"/>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4" name="Content Placeholder 4">
            <a:extLst>
              <a:ext uri="{FF2B5EF4-FFF2-40B4-BE49-F238E27FC236}">
                <a16:creationId xmlns:a16="http://schemas.microsoft.com/office/drawing/2014/main" id="{705D9F13-BD5A-5337-D3A1-0416E2DDFB32}"/>
              </a:ext>
            </a:extLst>
          </p:cNvPr>
          <p:cNvGraphicFramePr>
            <a:graphicFrameLocks/>
          </p:cNvGraphicFramePr>
          <p:nvPr>
            <p:extLst>
              <p:ext uri="{D42A27DB-BD31-4B8C-83A1-F6EECF244321}">
                <p14:modId xmlns:p14="http://schemas.microsoft.com/office/powerpoint/2010/main" val="1835260298"/>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FF4AA65A-C09E-D98C-D31B-2D86BA58AC9D}"/>
              </a:ext>
            </a:extLst>
          </p:cNvPr>
          <p:cNvSpPr>
            <a:spLocks noGrp="1"/>
          </p:cNvSpPr>
          <p:nvPr>
            <p:ph idx="1"/>
          </p:nvPr>
        </p:nvSpPr>
        <p:spPr>
          <a:xfrm>
            <a:off x="704850" y="1862808"/>
            <a:ext cx="10515600" cy="4008437"/>
          </a:xfrm>
        </p:spPr>
        <p:txBody>
          <a:bodyPr/>
          <a:lstStyle/>
          <a:p>
            <a:r>
              <a:rPr lang="en-AU" sz="1600" dirty="0">
                <a:latin typeface="+mn-lt"/>
              </a:rPr>
              <a:t>From the start EIIF, we sought to predict root-causes for why the EIIF might not be implemented as an ongoing practice within Government. </a:t>
            </a:r>
          </a:p>
          <a:p>
            <a:r>
              <a:rPr lang="en-AU" sz="1600" dirty="0">
                <a:latin typeface="+mn-lt"/>
              </a:rPr>
              <a:t>We identified four domains and have iteratively sought to strengthen work under each domain as EIIF has continued. This discipline is at the core of EIIF’s continued growth and success.</a:t>
            </a:r>
          </a:p>
          <a:p>
            <a:r>
              <a:rPr lang="en-AU" sz="1600" dirty="0">
                <a:latin typeface="+mn-lt"/>
              </a:rPr>
              <a:t>These four domains were:</a:t>
            </a:r>
          </a:p>
          <a:p>
            <a:pPr marL="457200" indent="-457200">
              <a:buFont typeface="Wingdings" panose="05000000000000000000" pitchFamily="2" charset="2"/>
              <a:buChar char="Ø"/>
            </a:pPr>
            <a:r>
              <a:rPr lang="en-AU" sz="1600" dirty="0"/>
              <a:t>Stakeholders external to government – ‘Building partnerships outside of Treasury’</a:t>
            </a:r>
          </a:p>
          <a:p>
            <a:pPr marL="457200" indent="-457200">
              <a:buFont typeface="Wingdings" panose="05000000000000000000" pitchFamily="2" charset="2"/>
              <a:buChar char="Ø"/>
            </a:pPr>
            <a:r>
              <a:rPr lang="en-AU" sz="1600" dirty="0"/>
              <a:t>Cultural shift within government departments – ‘Making EIIF easy and building trust’</a:t>
            </a:r>
          </a:p>
          <a:p>
            <a:pPr marL="457200" indent="-457200">
              <a:buFont typeface="Wingdings" panose="05000000000000000000" pitchFamily="2" charset="2"/>
              <a:buChar char="Ø"/>
            </a:pPr>
            <a:r>
              <a:rPr lang="en-AU" sz="1600" dirty="0"/>
              <a:t>Robust underlying economics and evidence – ‘Upholding integrity in estimation across initiatives’</a:t>
            </a:r>
          </a:p>
          <a:p>
            <a:pPr marL="457200" lvl="1" indent="-457200">
              <a:buFont typeface="Wingdings" panose="05000000000000000000" pitchFamily="2" charset="2"/>
              <a:buChar char="Ø"/>
            </a:pPr>
            <a:r>
              <a:rPr lang="en-AU" sz="1600" dirty="0">
                <a:latin typeface="+mj-lt"/>
              </a:rPr>
              <a:t>Financial incentives – ‘Deliver savings, manage risk and driving positive behaviour’</a:t>
            </a:r>
          </a:p>
          <a:p>
            <a:pPr marL="457200" lvl="1" indent="-457200">
              <a:buFont typeface="Wingdings" panose="05000000000000000000" pitchFamily="2" charset="2"/>
              <a:buChar char="Ø"/>
            </a:pPr>
            <a:endParaRPr lang="en-AU" sz="1600" dirty="0">
              <a:latin typeface="+mj-lt"/>
            </a:endParaRPr>
          </a:p>
          <a:p>
            <a:pPr lvl="1"/>
            <a:r>
              <a:rPr lang="en-AU" sz="1600" dirty="0"/>
              <a:t>Embedded with each of this domain was a focus on action that promote transparency and dynamic/ongoing elements (e.g. stakeholder feedback loops) to ensure the EIIF was sustainable ongoing. Further details on lessons and actions within each of the domains are available within the toolkit we’ve attached at the end.</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12" name="Title 11">
            <a:extLst>
              <a:ext uri="{FF2B5EF4-FFF2-40B4-BE49-F238E27FC236}">
                <a16:creationId xmlns:a16="http://schemas.microsoft.com/office/drawing/2014/main" id="{0CA8B945-E771-9AEC-6286-2D870B96F420}"/>
              </a:ext>
            </a:extLst>
          </p:cNvPr>
          <p:cNvSpPr>
            <a:spLocks noGrp="1"/>
          </p:cNvSpPr>
          <p:nvPr>
            <p:ph type="title"/>
          </p:nvPr>
        </p:nvSpPr>
        <p:spPr/>
        <p:txBody>
          <a:bodyPr/>
          <a:lstStyle/>
          <a:p>
            <a:r>
              <a:rPr lang="en-AU" sz="2800" dirty="0"/>
              <a:t>Lessons for implementing similar wellbeing approaches in other jurisdictions</a:t>
            </a:r>
          </a:p>
        </p:txBody>
      </p:sp>
    </p:spTree>
    <p:extLst>
      <p:ext uri="{BB962C8B-B14F-4D97-AF65-F5344CB8AC3E}">
        <p14:creationId xmlns:p14="http://schemas.microsoft.com/office/powerpoint/2010/main" val="30250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555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E91E0-4057-2672-7D0B-A2F5E115FED7}"/>
              </a:ext>
            </a:extLst>
          </p:cNvPr>
          <p:cNvSpPr>
            <a:spLocks noGrp="1"/>
          </p:cNvSpPr>
          <p:nvPr>
            <p:ph type="title"/>
          </p:nvPr>
        </p:nvSpPr>
        <p:spPr/>
        <p:txBody>
          <a:bodyPr/>
          <a:lstStyle/>
          <a:p>
            <a:r>
              <a:rPr lang="en-AU"/>
              <a:t>Acknowledgement </a:t>
            </a:r>
            <a:br>
              <a:rPr lang="en-AU"/>
            </a:br>
            <a:r>
              <a:rPr lang="en-AU"/>
              <a:t>of Country</a:t>
            </a:r>
          </a:p>
        </p:txBody>
      </p:sp>
    </p:spTree>
    <p:extLst>
      <p:ext uri="{BB962C8B-B14F-4D97-AF65-F5344CB8AC3E}">
        <p14:creationId xmlns:p14="http://schemas.microsoft.com/office/powerpoint/2010/main" val="1144351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86774-5ECD-09CB-D49A-C75DEC8F969D}"/>
              </a:ext>
            </a:extLst>
          </p:cNvPr>
          <p:cNvSpPr>
            <a:spLocks noGrp="1"/>
          </p:cNvSpPr>
          <p:nvPr>
            <p:ph type="title"/>
          </p:nvPr>
        </p:nvSpPr>
        <p:spPr/>
        <p:txBody>
          <a:bodyPr/>
          <a:lstStyle/>
          <a:p>
            <a:r>
              <a:rPr lang="en-AU" dirty="0"/>
              <a:t>Importance of storytelling – Appendix A</a:t>
            </a:r>
          </a:p>
        </p:txBody>
      </p:sp>
      <p:sp>
        <p:nvSpPr>
          <p:cNvPr id="5" name="Text Placeholder 4">
            <a:extLst>
              <a:ext uri="{FF2B5EF4-FFF2-40B4-BE49-F238E27FC236}">
                <a16:creationId xmlns:a16="http://schemas.microsoft.com/office/drawing/2014/main" id="{39FD93BD-C38C-ADBD-D107-EBC666A97234}"/>
              </a:ext>
            </a:extLst>
          </p:cNvPr>
          <p:cNvSpPr>
            <a:spLocks noGrp="1"/>
          </p:cNvSpPr>
          <p:nvPr>
            <p:ph type="body" idx="1"/>
          </p:nvPr>
        </p:nvSpPr>
        <p:spPr>
          <a:xfrm>
            <a:off x="5802285" y="3552516"/>
            <a:ext cx="5551516" cy="1424298"/>
          </a:xfrm>
        </p:spPr>
        <p:txBody>
          <a:bodyPr/>
          <a:lstStyle/>
          <a:p>
            <a:r>
              <a:rPr lang="en-AU" dirty="0"/>
              <a:t>EIIF case studies from 2024-25 Budget</a:t>
            </a:r>
          </a:p>
        </p:txBody>
      </p:sp>
    </p:spTree>
    <p:extLst>
      <p:ext uri="{BB962C8B-B14F-4D97-AF65-F5344CB8AC3E}">
        <p14:creationId xmlns:p14="http://schemas.microsoft.com/office/powerpoint/2010/main" val="3041821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E9A208CF-4AD5-5BE2-ED72-19E01942A267}"/>
              </a:ext>
            </a:extLst>
          </p:cNvPr>
          <p:cNvGraphicFramePr>
            <a:graphicFrameLocks/>
          </p:cNvGraphicFramePr>
          <p:nvPr>
            <p:extLst>
              <p:ext uri="{D42A27DB-BD31-4B8C-83A1-F6EECF244321}">
                <p14:modId xmlns:p14="http://schemas.microsoft.com/office/powerpoint/2010/main" val="2902032363"/>
              </p:ext>
            </p:extLst>
          </p:nvPr>
        </p:nvGraphicFramePr>
        <p:xfrm>
          <a:off x="5933378" y="3020188"/>
          <a:ext cx="4458191" cy="2978059"/>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4D5D7649-118E-0A9F-265C-39A8121448B2}"/>
              </a:ext>
            </a:extLst>
          </p:cNvPr>
          <p:cNvSpPr/>
          <p:nvPr/>
        </p:nvSpPr>
        <p:spPr>
          <a:xfrm>
            <a:off x="702885" y="2272754"/>
            <a:ext cx="5382287" cy="4059764"/>
          </a:xfrm>
          <a:prstGeom prst="rect">
            <a:avLst/>
          </a:prstGeom>
          <a:solidFill>
            <a:schemeClr val="accent1">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00"/>
          </a:p>
        </p:txBody>
      </p:sp>
      <p:pic>
        <p:nvPicPr>
          <p:cNvPr id="27" name="Graphic 26" descr="Scales of justice with solid fill">
            <a:extLst>
              <a:ext uri="{FF2B5EF4-FFF2-40B4-BE49-F238E27FC236}">
                <a16:creationId xmlns:a16="http://schemas.microsoft.com/office/drawing/2014/main" id="{194D5C40-1A5C-6653-9960-7A519791B9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0081" y="4302636"/>
            <a:ext cx="531874" cy="531874"/>
          </a:xfrm>
          <a:prstGeom prst="rect">
            <a:avLst/>
          </a:prstGeom>
        </p:spPr>
      </p:pic>
      <p:grpSp>
        <p:nvGrpSpPr>
          <p:cNvPr id="28" name="Group 27">
            <a:extLst>
              <a:ext uri="{FF2B5EF4-FFF2-40B4-BE49-F238E27FC236}">
                <a16:creationId xmlns:a16="http://schemas.microsoft.com/office/drawing/2014/main" id="{E75CF8A1-9273-14DE-CBEF-2C5DD85A9557}"/>
              </a:ext>
            </a:extLst>
          </p:cNvPr>
          <p:cNvGrpSpPr/>
          <p:nvPr/>
        </p:nvGrpSpPr>
        <p:grpSpPr>
          <a:xfrm>
            <a:off x="7352570" y="3514819"/>
            <a:ext cx="609682" cy="321024"/>
            <a:chOff x="7494239" y="3481772"/>
            <a:chExt cx="609682" cy="321024"/>
          </a:xfrm>
        </p:grpSpPr>
        <p:grpSp>
          <p:nvGrpSpPr>
            <p:cNvPr id="29" name="Group 28">
              <a:extLst>
                <a:ext uri="{FF2B5EF4-FFF2-40B4-BE49-F238E27FC236}">
                  <a16:creationId xmlns:a16="http://schemas.microsoft.com/office/drawing/2014/main" id="{310409AA-42DE-7832-0B38-AB4F95159898}"/>
                </a:ext>
              </a:extLst>
            </p:cNvPr>
            <p:cNvGrpSpPr/>
            <p:nvPr/>
          </p:nvGrpSpPr>
          <p:grpSpPr>
            <a:xfrm rot="7636901" flipV="1">
              <a:off x="7731071" y="3429946"/>
              <a:ext cx="321024" cy="424676"/>
              <a:chOff x="10524230" y="2903578"/>
              <a:chExt cx="216000" cy="294463"/>
            </a:xfrm>
            <a:solidFill>
              <a:schemeClr val="accent1">
                <a:lumMod val="75000"/>
              </a:schemeClr>
            </a:solidFill>
          </p:grpSpPr>
          <p:sp>
            <p:nvSpPr>
              <p:cNvPr id="31" name="Rectangle 30">
                <a:extLst>
                  <a:ext uri="{FF2B5EF4-FFF2-40B4-BE49-F238E27FC236}">
                    <a16:creationId xmlns:a16="http://schemas.microsoft.com/office/drawing/2014/main" id="{AA4F91D9-EE60-4643-7F4E-499CDFEC227B}"/>
                  </a:ext>
                </a:extLst>
              </p:cNvPr>
              <p:cNvSpPr/>
              <p:nvPr/>
            </p:nvSpPr>
            <p:spPr>
              <a:xfrm flipH="1">
                <a:off x="10552014" y="298204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67ADDCCD-9F5F-38E5-4A15-F31B98BBBA0E}"/>
                  </a:ext>
                </a:extLst>
              </p:cNvPr>
              <p:cNvSpPr/>
              <p:nvPr/>
            </p:nvSpPr>
            <p:spPr>
              <a:xfrm rot="2700000" flipH="1">
                <a:off x="10626787" y="280102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0" name="Oval 29">
              <a:extLst>
                <a:ext uri="{FF2B5EF4-FFF2-40B4-BE49-F238E27FC236}">
                  <a16:creationId xmlns:a16="http://schemas.microsoft.com/office/drawing/2014/main" id="{40589310-D44B-34DC-9169-10D269246988}"/>
                </a:ext>
              </a:extLst>
            </p:cNvPr>
            <p:cNvSpPr/>
            <p:nvPr/>
          </p:nvSpPr>
          <p:spPr>
            <a:xfrm rot="7636901" flipV="1">
              <a:off x="7492655" y="3489928"/>
              <a:ext cx="107005" cy="1038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3" name="Group 32">
            <a:extLst>
              <a:ext uri="{FF2B5EF4-FFF2-40B4-BE49-F238E27FC236}">
                <a16:creationId xmlns:a16="http://schemas.microsoft.com/office/drawing/2014/main" id="{1A1CA7F6-A77E-19FC-11F1-A0FEEDFD802E}"/>
              </a:ext>
            </a:extLst>
          </p:cNvPr>
          <p:cNvGrpSpPr/>
          <p:nvPr/>
        </p:nvGrpSpPr>
        <p:grpSpPr>
          <a:xfrm rot="13963099" flipH="1" flipV="1">
            <a:off x="9804642" y="3469537"/>
            <a:ext cx="321024" cy="424676"/>
            <a:chOff x="10524230" y="2903578"/>
            <a:chExt cx="216000" cy="294463"/>
          </a:xfrm>
          <a:solidFill>
            <a:schemeClr val="accent1">
              <a:lumMod val="75000"/>
            </a:schemeClr>
          </a:solidFill>
        </p:grpSpPr>
        <p:sp>
          <p:nvSpPr>
            <p:cNvPr id="34" name="Rectangle 33">
              <a:extLst>
                <a:ext uri="{FF2B5EF4-FFF2-40B4-BE49-F238E27FC236}">
                  <a16:creationId xmlns:a16="http://schemas.microsoft.com/office/drawing/2014/main" id="{2695F676-EED3-AF8B-03CB-B3CD354C49CF}"/>
                </a:ext>
              </a:extLst>
            </p:cNvPr>
            <p:cNvSpPr/>
            <p:nvPr/>
          </p:nvSpPr>
          <p:spPr>
            <a:xfrm flipH="1">
              <a:off x="10552014" y="298204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E06E51D6-7B89-B1A7-85F2-CDE9CFDF2FDB}"/>
                </a:ext>
              </a:extLst>
            </p:cNvPr>
            <p:cNvSpPr/>
            <p:nvPr/>
          </p:nvSpPr>
          <p:spPr>
            <a:xfrm rot="2700000" flipH="1">
              <a:off x="10626787" y="280102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6" name="Oval 35">
            <a:extLst>
              <a:ext uri="{FF2B5EF4-FFF2-40B4-BE49-F238E27FC236}">
                <a16:creationId xmlns:a16="http://schemas.microsoft.com/office/drawing/2014/main" id="{E36E3EB1-9D2B-8B49-4FC3-D1776B7BBE84}"/>
              </a:ext>
            </a:extLst>
          </p:cNvPr>
          <p:cNvSpPr/>
          <p:nvPr/>
        </p:nvSpPr>
        <p:spPr>
          <a:xfrm rot="13963099" flipH="1" flipV="1">
            <a:off x="10264347" y="3536565"/>
            <a:ext cx="107005" cy="1038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8DF12340-83D4-042D-783F-C65FF726D1B5}"/>
              </a:ext>
            </a:extLst>
          </p:cNvPr>
          <p:cNvSpPr txBox="1"/>
          <p:nvPr/>
        </p:nvSpPr>
        <p:spPr>
          <a:xfrm>
            <a:off x="6223666" y="3803095"/>
            <a:ext cx="1330127" cy="194412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AU" sz="1000">
                <a:solidFill>
                  <a:srgbClr val="232B39"/>
                </a:solidFill>
                <a:latin typeface="+mj-lt"/>
              </a:rPr>
              <a:t>BROADER</a:t>
            </a:r>
            <a:r>
              <a:rPr kumimoji="0" lang="en-AU" sz="1000" b="0" i="0" u="none" strike="noStrike" kern="1200" cap="none" spc="0" normalizeH="0" baseline="0" noProof="0">
                <a:ln>
                  <a:noFill/>
                </a:ln>
                <a:solidFill>
                  <a:srgbClr val="232B39"/>
                </a:solidFill>
                <a:effectLst/>
                <a:uLnTx/>
                <a:uFillTx/>
                <a:latin typeface="+mj-lt"/>
                <a:ea typeface="+mn-ea"/>
                <a:cs typeface="+mn-cs"/>
              </a:rPr>
              <a:t> </a:t>
            </a:r>
            <a:br>
              <a:rPr kumimoji="0" lang="en-AU" sz="1000" b="0" i="0" u="none" strike="noStrike" kern="1200" cap="none" spc="0" normalizeH="0" baseline="0" noProof="0">
                <a:ln>
                  <a:noFill/>
                </a:ln>
                <a:solidFill>
                  <a:srgbClr val="232B39"/>
                </a:solidFill>
                <a:effectLst/>
                <a:uLnTx/>
                <a:uFillTx/>
                <a:latin typeface="+mj-lt"/>
                <a:ea typeface="+mn-ea"/>
                <a:cs typeface="+mn-cs"/>
              </a:rPr>
            </a:br>
            <a:r>
              <a:rPr kumimoji="0" lang="en-AU" sz="1000" b="0" i="0" u="none" strike="noStrike" kern="1200" cap="none" spc="0" normalizeH="0" baseline="0" noProof="0">
                <a:ln>
                  <a:noFill/>
                </a:ln>
                <a:solidFill>
                  <a:srgbClr val="232B39"/>
                </a:solidFill>
                <a:effectLst/>
                <a:uLnTx/>
                <a:uFillTx/>
                <a:latin typeface="+mj-lt"/>
                <a:ea typeface="+mn-ea"/>
                <a:cs typeface="+mn-cs"/>
              </a:rPr>
              <a:t>ECONOMIC </a:t>
            </a:r>
            <a:br>
              <a:rPr kumimoji="0" lang="en-AU" sz="1000" b="0" i="0" u="none" strike="noStrike" kern="1200" cap="none" spc="0" normalizeH="0" baseline="0" noProof="0">
                <a:ln>
                  <a:noFill/>
                </a:ln>
                <a:solidFill>
                  <a:srgbClr val="232B39"/>
                </a:solidFill>
                <a:effectLst/>
                <a:uLnTx/>
                <a:uFillTx/>
                <a:latin typeface="+mj-lt"/>
                <a:ea typeface="+mn-ea"/>
                <a:cs typeface="+mn-cs"/>
              </a:rPr>
            </a:br>
            <a:r>
              <a:rPr kumimoji="0" lang="en-AU" sz="1000" b="0" i="0" u="none" strike="noStrike" kern="1200" cap="none" spc="0" normalizeH="0" baseline="0" noProof="0">
                <a:ln>
                  <a:noFill/>
                </a:ln>
                <a:solidFill>
                  <a:srgbClr val="232B39"/>
                </a:solidFill>
                <a:effectLst/>
                <a:uLnTx/>
                <a:uFillTx/>
                <a:latin typeface="+mj-lt"/>
                <a:ea typeface="+mn-ea"/>
                <a:cs typeface="+mn-cs"/>
              </a:rPr>
              <a:t>BENEFITS</a:t>
            </a:r>
          </a:p>
          <a:p>
            <a:pPr algn="ctr">
              <a:spcAft>
                <a:spcPts val="400"/>
              </a:spcAft>
              <a:defRPr/>
            </a:pPr>
            <a:r>
              <a:rPr lang="en-US" sz="1200" baseline="0">
                <a:solidFill>
                  <a:schemeClr val="accent5"/>
                </a:solidFill>
                <a:latin typeface="+mj-lt"/>
              </a:rPr>
              <a:t>$</a:t>
            </a:r>
            <a:r>
              <a:rPr lang="en-US" sz="1200">
                <a:solidFill>
                  <a:schemeClr val="accent5"/>
                </a:solidFill>
                <a:latin typeface="+mj-lt"/>
              </a:rPr>
              <a:t>20</a:t>
            </a:r>
            <a:r>
              <a:rPr lang="en-US" sz="1200" baseline="0">
                <a:solidFill>
                  <a:schemeClr val="accent5"/>
                </a:solidFill>
                <a:latin typeface="+mj-lt"/>
              </a:rPr>
              <a:t>M-40M</a:t>
            </a:r>
          </a:p>
          <a:p>
            <a:pPr marR="0" lvl="0" algn="ctr" defTabSz="914400" rtl="0" eaLnBrk="1" fontAlgn="auto" latinLnBrk="0" hangingPunct="1">
              <a:lnSpc>
                <a:spcPct val="100000"/>
              </a:lnSpc>
              <a:spcBef>
                <a:spcPts val="0"/>
              </a:spcBef>
              <a:spcAft>
                <a:spcPts val="600"/>
              </a:spcAft>
              <a:buClrTx/>
              <a:buSzTx/>
              <a:tabLst/>
              <a:defRPr/>
            </a:pPr>
            <a:r>
              <a:rPr lang="en-AU" sz="1000"/>
              <a:t>Reduced costs of crime to the victim (property loss, lost productivity). </a:t>
            </a:r>
          </a:p>
          <a:p>
            <a:pPr marR="0" lvl="0" algn="ctr" defTabSz="914400" rtl="0" eaLnBrk="1" fontAlgn="auto" latinLnBrk="0" hangingPunct="1">
              <a:lnSpc>
                <a:spcPct val="100000"/>
              </a:lnSpc>
              <a:spcBef>
                <a:spcPts val="0"/>
              </a:spcBef>
              <a:spcAft>
                <a:spcPts val="600"/>
              </a:spcAft>
              <a:buClrTx/>
              <a:buSzTx/>
              <a:tabLst/>
              <a:defRPr/>
            </a:pPr>
            <a:r>
              <a:rPr lang="en-AU" sz="1000"/>
              <a:t>Improved quality of life</a:t>
            </a:r>
          </a:p>
        </p:txBody>
      </p:sp>
      <p:sp>
        <p:nvSpPr>
          <p:cNvPr id="38" name="TextBox 37">
            <a:extLst>
              <a:ext uri="{FF2B5EF4-FFF2-40B4-BE49-F238E27FC236}">
                <a16:creationId xmlns:a16="http://schemas.microsoft.com/office/drawing/2014/main" id="{D7BA9E70-454E-78C5-AA3E-AAA4BBD08A73}"/>
              </a:ext>
            </a:extLst>
          </p:cNvPr>
          <p:cNvSpPr txBox="1"/>
          <p:nvPr/>
        </p:nvSpPr>
        <p:spPr>
          <a:xfrm>
            <a:off x="10213327" y="3624959"/>
            <a:ext cx="1515551" cy="232884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AU" sz="1000" b="0" i="0" u="none" strike="noStrike" kern="1200" cap="none" spc="0" normalizeH="0" baseline="0" noProof="0">
                <a:ln>
                  <a:noFill/>
                </a:ln>
                <a:solidFill>
                  <a:srgbClr val="232B39"/>
                </a:solidFill>
                <a:effectLst/>
                <a:uLnTx/>
                <a:uFillTx/>
                <a:latin typeface="+mj-lt"/>
                <a:ea typeface="+mn-ea"/>
                <a:cs typeface="+mn-cs"/>
              </a:rPr>
              <a:t>AVOIDED </a:t>
            </a:r>
            <a:br>
              <a:rPr kumimoji="0" lang="en-AU" sz="1000" b="0" i="0" u="none" strike="noStrike" kern="1200" cap="none" spc="0" normalizeH="0" baseline="0" noProof="0">
                <a:ln>
                  <a:noFill/>
                </a:ln>
                <a:solidFill>
                  <a:srgbClr val="232B39"/>
                </a:solidFill>
                <a:effectLst/>
                <a:uLnTx/>
                <a:uFillTx/>
                <a:latin typeface="+mj-lt"/>
                <a:ea typeface="+mn-ea"/>
                <a:cs typeface="+mn-cs"/>
              </a:rPr>
            </a:br>
            <a:r>
              <a:rPr kumimoji="0" lang="en-AU" sz="1000" b="0" i="0" u="none" strike="noStrike" kern="1200" cap="none" spc="0" normalizeH="0" baseline="0" noProof="0">
                <a:ln>
                  <a:noFill/>
                </a:ln>
                <a:solidFill>
                  <a:srgbClr val="232B39"/>
                </a:solidFill>
                <a:effectLst/>
                <a:uLnTx/>
                <a:uFillTx/>
                <a:latin typeface="+mj-lt"/>
                <a:ea typeface="+mn-ea"/>
                <a:cs typeface="+mn-cs"/>
              </a:rPr>
              <a:t>COSTS</a:t>
            </a:r>
          </a:p>
          <a:p>
            <a:pPr algn="ctr">
              <a:spcAft>
                <a:spcPts val="400"/>
              </a:spcAft>
              <a:defRPr/>
            </a:pPr>
            <a:r>
              <a:rPr lang="en-US" sz="1200" baseline="0">
                <a:solidFill>
                  <a:schemeClr val="accent5"/>
                </a:solidFill>
                <a:latin typeface="+mj-lt"/>
              </a:rPr>
              <a:t>$75M</a:t>
            </a:r>
            <a:r>
              <a:rPr lang="en-US" sz="1200">
                <a:solidFill>
                  <a:schemeClr val="accent5"/>
                </a:solidFill>
                <a:latin typeface="+mj-lt"/>
              </a:rPr>
              <a:t>-80M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VIC"/>
                <a:ea typeface="+mn-ea"/>
                <a:cs typeface="+mn-cs"/>
              </a:rPr>
              <a:t>Reduced hospital presentations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000">
              <a:solidFill>
                <a:srgbClr val="000000"/>
              </a:solidFill>
              <a:latin typeface="V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VIC"/>
                <a:ea typeface="+mn-ea"/>
                <a:cs typeface="+mn-cs"/>
              </a:rPr>
              <a:t> </a:t>
            </a:r>
            <a:r>
              <a:rPr lang="en-AU" sz="1000">
                <a:solidFill>
                  <a:srgbClr val="000000"/>
                </a:solidFill>
                <a:latin typeface="VIC"/>
              </a:rPr>
              <a:t>R</a:t>
            </a:r>
            <a:r>
              <a:rPr kumimoji="0" lang="en-AU" sz="1000" b="0" i="0" u="none" strike="noStrike" kern="1200" cap="none" spc="0" normalizeH="0" baseline="0" noProof="0">
                <a:ln>
                  <a:noFill/>
                </a:ln>
                <a:solidFill>
                  <a:srgbClr val="000000"/>
                </a:solidFill>
                <a:effectLst/>
                <a:uLnTx/>
                <a:uFillTx/>
                <a:latin typeface="VIC"/>
                <a:ea typeface="+mn-ea"/>
                <a:cs typeface="+mn-cs"/>
              </a:rPr>
              <a:t>educed use of crisis accommodation services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000">
              <a:solidFill>
                <a:srgbClr val="000000"/>
              </a:solidFill>
              <a:latin typeface="V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VIC"/>
                <a:ea typeface="+mn-ea"/>
                <a:cs typeface="+mn-cs"/>
              </a:rPr>
              <a:t>Reduced use of mental health services.</a:t>
            </a:r>
            <a:endParaRPr kumimoji="0" lang="en-AU" sz="1000" b="0" i="0" u="none" strike="noStrike" kern="1200" cap="none" spc="0" normalizeH="0" baseline="0" noProof="0">
              <a:ln>
                <a:noFill/>
              </a:ln>
              <a:solidFill>
                <a:srgbClr val="232B39"/>
              </a:solidFill>
              <a:effectLst/>
              <a:uLnTx/>
              <a:uFillTx/>
              <a:latin typeface="VIC SemiBold"/>
              <a:ea typeface="+mn-ea"/>
              <a:cs typeface="+mn-cs"/>
            </a:endParaRPr>
          </a:p>
        </p:txBody>
      </p:sp>
      <p:sp>
        <p:nvSpPr>
          <p:cNvPr id="39" name="TextBox 38">
            <a:extLst>
              <a:ext uri="{FF2B5EF4-FFF2-40B4-BE49-F238E27FC236}">
                <a16:creationId xmlns:a16="http://schemas.microsoft.com/office/drawing/2014/main" id="{E2D101A7-2E8F-1DB5-E65E-FD475465F8D4}"/>
              </a:ext>
            </a:extLst>
          </p:cNvPr>
          <p:cNvSpPr txBox="1"/>
          <p:nvPr/>
        </p:nvSpPr>
        <p:spPr>
          <a:xfrm>
            <a:off x="6607786" y="2470158"/>
            <a:ext cx="4710052" cy="609998"/>
          </a:xfrm>
          <a:prstGeom prst="rect">
            <a:avLst/>
          </a:prstGeom>
          <a:noFill/>
          <a:ln>
            <a:noFill/>
          </a:ln>
        </p:spPr>
        <p:txBody>
          <a:bodyPr wrap="square" lIns="91440" tIns="45720" rIns="91440" bIns="45720" rtlCol="0" anchor="t">
            <a:spAutoFit/>
          </a:bodyPr>
          <a:lstStyle/>
          <a:p>
            <a:pPr algn="ctr"/>
            <a:r>
              <a:rPr lang="en-AU" sz="1200" i="0" u="sng" dirty="0">
                <a:solidFill>
                  <a:schemeClr val="accent1"/>
                </a:solidFill>
                <a:effectLst/>
                <a:latin typeface="+mj-lt"/>
              </a:rPr>
              <a:t>$45M funding </a:t>
            </a:r>
            <a:r>
              <a:rPr lang="en-AU" sz="1200" u="sng" dirty="0">
                <a:solidFill>
                  <a:schemeClr val="accent1"/>
                </a:solidFill>
                <a:latin typeface="+mj-lt"/>
              </a:rPr>
              <a:t>over 4 years for Journey to Social Inclusion</a:t>
            </a:r>
          </a:p>
          <a:p>
            <a:pPr algn="ctr"/>
            <a:r>
              <a:rPr lang="en-AU" sz="1100" dirty="0">
                <a:solidFill>
                  <a:srgbClr val="202124"/>
                </a:solidFill>
                <a:latin typeface="+mj-lt"/>
              </a:rPr>
              <a:t>s</a:t>
            </a:r>
            <a:r>
              <a:rPr lang="en-AU" sz="1100" i="0" dirty="0">
                <a:solidFill>
                  <a:srgbClr val="202124"/>
                </a:solidFill>
                <a:effectLst/>
                <a:latin typeface="+mj-lt"/>
              </a:rPr>
              <a:t>upporting those experiencing chronic homelessness through a new consortium model</a:t>
            </a:r>
          </a:p>
        </p:txBody>
      </p:sp>
      <p:sp>
        <p:nvSpPr>
          <p:cNvPr id="42" name="TextBox 41">
            <a:extLst>
              <a:ext uri="{FF2B5EF4-FFF2-40B4-BE49-F238E27FC236}">
                <a16:creationId xmlns:a16="http://schemas.microsoft.com/office/drawing/2014/main" id="{62F1C127-7D11-1470-3677-C9F8F00C91F5}"/>
              </a:ext>
            </a:extLst>
          </p:cNvPr>
          <p:cNvSpPr txBox="1"/>
          <p:nvPr/>
        </p:nvSpPr>
        <p:spPr>
          <a:xfrm>
            <a:off x="874162" y="2326071"/>
            <a:ext cx="5025870" cy="4185761"/>
          </a:xfrm>
          <a:prstGeom prst="rect">
            <a:avLst/>
          </a:prstGeom>
          <a:noFill/>
        </p:spPr>
        <p:txBody>
          <a:bodyPr wrap="square" lIns="91440" tIns="45720" rIns="91440" bIns="45720" rtlCol="0" anchor="t">
            <a:spAutoFit/>
          </a:bodyPr>
          <a:lstStyle/>
          <a:p>
            <a:pPr algn="ctr"/>
            <a:r>
              <a:rPr lang="en-AU" sz="1400" dirty="0"/>
              <a:t>Sam has experienced homelessness for a sustained period, particularly rough sleeping. He frequently engages with the police when found sleeping on the streets and regularly attends emergency departments due to poorly managed health conditions.  He has become increasingly reliant on homelessness services over time. </a:t>
            </a:r>
          </a:p>
          <a:p>
            <a:pPr algn="ctr"/>
            <a:endParaRPr lang="en-AU" sz="1400" dirty="0"/>
          </a:p>
          <a:p>
            <a:pPr algn="ctr"/>
            <a:r>
              <a:rPr lang="en-AU" sz="1400" dirty="0"/>
              <a:t>Sam was referred to the Journey to Social Inclusion program, where he received intensive case management support and housing stability over a 3-year period. </a:t>
            </a:r>
          </a:p>
          <a:p>
            <a:pPr algn="ctr"/>
            <a:endParaRPr lang="en-AU" sz="1400" dirty="0"/>
          </a:p>
          <a:p>
            <a:pPr algn="ctr"/>
            <a:r>
              <a:rPr lang="en-AU" sz="1400" dirty="0"/>
              <a:t>Through this program, Sam has developed his independence and acquired the necessary skills to sustain housing. These skills also support him to increase his community connections, explore education opportunities and improve his wellbeing.</a:t>
            </a:r>
          </a:p>
          <a:p>
            <a:endParaRPr lang="en-AU" sz="1400" dirty="0"/>
          </a:p>
        </p:txBody>
      </p:sp>
      <p:sp>
        <p:nvSpPr>
          <p:cNvPr id="43" name="TextBox 42">
            <a:extLst>
              <a:ext uri="{FF2B5EF4-FFF2-40B4-BE49-F238E27FC236}">
                <a16:creationId xmlns:a16="http://schemas.microsoft.com/office/drawing/2014/main" id="{EC43C1A5-E731-7BF7-D4CB-B891F451DA59}"/>
              </a:ext>
            </a:extLst>
          </p:cNvPr>
          <p:cNvSpPr txBox="1"/>
          <p:nvPr/>
        </p:nvSpPr>
        <p:spPr>
          <a:xfrm>
            <a:off x="736076" y="1983146"/>
            <a:ext cx="2097157" cy="292388"/>
          </a:xfrm>
          <a:prstGeom prst="rect">
            <a:avLst/>
          </a:prstGeom>
          <a:noFill/>
        </p:spPr>
        <p:txBody>
          <a:bodyPr wrap="square" lIns="91440" tIns="45720" rIns="91440" bIns="45720" rtlCol="0" anchor="t">
            <a:spAutoFit/>
          </a:bodyPr>
          <a:lstStyle/>
          <a:p>
            <a:pPr algn="ctr"/>
            <a:r>
              <a:rPr lang="en-AU" sz="1300" b="1" i="1" dirty="0">
                <a:latin typeface="+mj-lt"/>
              </a:rPr>
              <a:t>Illustrative case study: </a:t>
            </a:r>
          </a:p>
        </p:txBody>
      </p:sp>
      <p:sp>
        <p:nvSpPr>
          <p:cNvPr id="45" name="Title 44">
            <a:extLst>
              <a:ext uri="{FF2B5EF4-FFF2-40B4-BE49-F238E27FC236}">
                <a16:creationId xmlns:a16="http://schemas.microsoft.com/office/drawing/2014/main" id="{80449D08-745B-6AC1-5EA1-A8F419B4633E}"/>
              </a:ext>
            </a:extLst>
          </p:cNvPr>
          <p:cNvSpPr>
            <a:spLocks noGrp="1"/>
          </p:cNvSpPr>
          <p:nvPr>
            <p:ph type="title"/>
          </p:nvPr>
        </p:nvSpPr>
        <p:spPr/>
        <p:txBody>
          <a:bodyPr/>
          <a:lstStyle/>
          <a:p>
            <a:r>
              <a:rPr lang="en-AU" sz="2800" dirty="0">
                <a:latin typeface="VIC SemiBold" panose="00000700000000000000" pitchFamily="50" charset="0"/>
              </a:rPr>
              <a:t>Investing in homelessness supports by scaling up the Journey to Social Inclusion program will help those experiencing chronic homelessness</a:t>
            </a:r>
            <a:endParaRPr lang="en-AU" sz="2800" dirty="0"/>
          </a:p>
        </p:txBody>
      </p:sp>
    </p:spTree>
    <p:extLst>
      <p:ext uri="{BB962C8B-B14F-4D97-AF65-F5344CB8AC3E}">
        <p14:creationId xmlns:p14="http://schemas.microsoft.com/office/powerpoint/2010/main" val="288776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FB53F5D8-5C5F-05A8-9932-58EF8766727D}"/>
              </a:ext>
            </a:extLst>
          </p:cNvPr>
          <p:cNvSpPr txBox="1"/>
          <p:nvPr/>
        </p:nvSpPr>
        <p:spPr>
          <a:xfrm>
            <a:off x="6205809" y="3582082"/>
            <a:ext cx="1494462" cy="27135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AU" sz="1000">
                <a:solidFill>
                  <a:srgbClr val="232B39"/>
                </a:solidFill>
                <a:latin typeface="+mj-lt"/>
              </a:rPr>
              <a:t>BROADER</a:t>
            </a:r>
            <a:r>
              <a:rPr kumimoji="0" lang="en-AU" sz="1000" b="0" i="0" u="none" strike="noStrike" kern="1200" cap="none" spc="0" normalizeH="0" baseline="0" noProof="0">
                <a:ln>
                  <a:noFill/>
                </a:ln>
                <a:solidFill>
                  <a:srgbClr val="232B39"/>
                </a:solidFill>
                <a:effectLst/>
                <a:uLnTx/>
                <a:uFillTx/>
                <a:latin typeface="+mj-lt"/>
                <a:ea typeface="+mn-ea"/>
                <a:cs typeface="+mn-cs"/>
              </a:rPr>
              <a:t> </a:t>
            </a:r>
            <a:br>
              <a:rPr kumimoji="0" lang="en-AU" sz="1000" b="0" i="0" u="none" strike="noStrike" kern="1200" cap="none" spc="0" normalizeH="0" baseline="0" noProof="0">
                <a:ln>
                  <a:noFill/>
                </a:ln>
                <a:solidFill>
                  <a:srgbClr val="232B39"/>
                </a:solidFill>
                <a:effectLst/>
                <a:uLnTx/>
                <a:uFillTx/>
                <a:latin typeface="+mj-lt"/>
                <a:ea typeface="+mn-ea"/>
                <a:cs typeface="+mn-cs"/>
              </a:rPr>
            </a:br>
            <a:r>
              <a:rPr kumimoji="0" lang="en-AU" sz="1000" b="0" i="0" u="none" strike="noStrike" kern="1200" cap="none" spc="0" normalizeH="0" baseline="0" noProof="0">
                <a:ln>
                  <a:noFill/>
                </a:ln>
                <a:solidFill>
                  <a:srgbClr val="232B39"/>
                </a:solidFill>
                <a:effectLst/>
                <a:uLnTx/>
                <a:uFillTx/>
                <a:latin typeface="+mj-lt"/>
                <a:ea typeface="+mn-ea"/>
                <a:cs typeface="+mn-cs"/>
              </a:rPr>
              <a:t>ECONOMIC </a:t>
            </a:r>
            <a:br>
              <a:rPr kumimoji="0" lang="en-AU" sz="1000" b="0" i="0" u="none" strike="noStrike" kern="1200" cap="none" spc="0" normalizeH="0" baseline="0" noProof="0">
                <a:ln>
                  <a:noFill/>
                </a:ln>
                <a:solidFill>
                  <a:srgbClr val="232B39"/>
                </a:solidFill>
                <a:effectLst/>
                <a:uLnTx/>
                <a:uFillTx/>
                <a:latin typeface="+mj-lt"/>
                <a:ea typeface="+mn-ea"/>
                <a:cs typeface="+mn-cs"/>
              </a:rPr>
            </a:br>
            <a:r>
              <a:rPr kumimoji="0" lang="en-AU" sz="1000" b="0" i="0" u="none" strike="noStrike" kern="1200" cap="none" spc="0" normalizeH="0" baseline="0" noProof="0">
                <a:ln>
                  <a:noFill/>
                </a:ln>
                <a:solidFill>
                  <a:srgbClr val="232B39"/>
                </a:solidFill>
                <a:effectLst/>
                <a:uLnTx/>
                <a:uFillTx/>
                <a:latin typeface="+mj-lt"/>
                <a:ea typeface="+mn-ea"/>
                <a:cs typeface="+mn-cs"/>
              </a:rPr>
              <a:t>BENEFITS</a:t>
            </a:r>
          </a:p>
          <a:p>
            <a:pPr algn="ctr">
              <a:spcAft>
                <a:spcPts val="400"/>
              </a:spcAft>
              <a:defRPr/>
            </a:pPr>
            <a:r>
              <a:rPr lang="en-US" sz="1200" baseline="0">
                <a:solidFill>
                  <a:schemeClr val="accent5"/>
                </a:solidFill>
                <a:latin typeface="+mj-lt"/>
              </a:rPr>
              <a:t>$20M</a:t>
            </a:r>
            <a:r>
              <a:rPr lang="en-US" sz="1200">
                <a:solidFill>
                  <a:schemeClr val="accent5"/>
                </a:solidFill>
                <a:latin typeface="+mj-lt"/>
              </a:rPr>
              <a:t>-40</a:t>
            </a:r>
            <a:r>
              <a:rPr lang="en-US" sz="1200" baseline="0">
                <a:solidFill>
                  <a:schemeClr val="accent5"/>
                </a:solidFill>
                <a:latin typeface="+mj-lt"/>
              </a:rPr>
              <a:t>M</a:t>
            </a:r>
          </a:p>
          <a:p>
            <a:pPr marR="0" lvl="0" algn="ctr" defTabSz="914400" rtl="0" eaLnBrk="1" fontAlgn="auto" latinLnBrk="0" hangingPunct="1">
              <a:lnSpc>
                <a:spcPct val="100000"/>
              </a:lnSpc>
              <a:spcBef>
                <a:spcPts val="0"/>
              </a:spcBef>
              <a:spcAft>
                <a:spcPts val="600"/>
              </a:spcAft>
              <a:buClrTx/>
              <a:buSzTx/>
              <a:tabLst/>
              <a:defRPr/>
            </a:pPr>
            <a:r>
              <a:rPr lang="en-AU" sz="1000"/>
              <a:t>Increased participation in employment of program participants, (increased wages, reduced welfare payments).</a:t>
            </a:r>
          </a:p>
          <a:p>
            <a:pPr marR="0" lvl="0" algn="ctr" defTabSz="914400" rtl="0" eaLnBrk="1" fontAlgn="auto" latinLnBrk="0" hangingPunct="1">
              <a:lnSpc>
                <a:spcPct val="100000"/>
              </a:lnSpc>
              <a:spcBef>
                <a:spcPts val="0"/>
              </a:spcBef>
              <a:spcAft>
                <a:spcPts val="600"/>
              </a:spcAft>
              <a:buClrTx/>
              <a:buSzTx/>
              <a:tabLst/>
              <a:defRPr/>
            </a:pPr>
            <a:r>
              <a:rPr lang="en-AU" sz="1000"/>
              <a:t>Reduced costs of crime to the victim (property loss, lost productivity). </a:t>
            </a:r>
            <a:endParaRPr lang="en-AU" sz="1000">
              <a:latin typeface="+mj-lt"/>
            </a:endParaRPr>
          </a:p>
        </p:txBody>
      </p:sp>
      <p:sp>
        <p:nvSpPr>
          <p:cNvPr id="28" name="TextBox 27">
            <a:extLst>
              <a:ext uri="{FF2B5EF4-FFF2-40B4-BE49-F238E27FC236}">
                <a16:creationId xmlns:a16="http://schemas.microsoft.com/office/drawing/2014/main" id="{BF341ED3-B46B-D658-1E78-BB91DB3FB09E}"/>
              </a:ext>
            </a:extLst>
          </p:cNvPr>
          <p:cNvSpPr txBox="1"/>
          <p:nvPr/>
        </p:nvSpPr>
        <p:spPr>
          <a:xfrm>
            <a:off x="10293485" y="3557511"/>
            <a:ext cx="1344974" cy="24981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AU" sz="1000" b="0" i="0" u="none" strike="noStrike" kern="1200" cap="none" spc="0" normalizeH="0" baseline="0" noProof="0">
                <a:ln>
                  <a:noFill/>
                </a:ln>
                <a:solidFill>
                  <a:srgbClr val="232B39"/>
                </a:solidFill>
                <a:effectLst/>
                <a:uLnTx/>
                <a:uFillTx/>
                <a:latin typeface="+mj-lt"/>
                <a:ea typeface="+mn-ea"/>
                <a:cs typeface="+mn-cs"/>
              </a:rPr>
              <a:t>AVOIDED </a:t>
            </a:r>
            <a:br>
              <a:rPr kumimoji="0" lang="en-AU" sz="1000" b="0" i="0" u="none" strike="noStrike" kern="1200" cap="none" spc="0" normalizeH="0" baseline="0" noProof="0">
                <a:ln>
                  <a:noFill/>
                </a:ln>
                <a:solidFill>
                  <a:srgbClr val="232B39"/>
                </a:solidFill>
                <a:effectLst/>
                <a:uLnTx/>
                <a:uFillTx/>
                <a:latin typeface="+mj-lt"/>
                <a:ea typeface="+mn-ea"/>
                <a:cs typeface="+mn-cs"/>
              </a:rPr>
            </a:br>
            <a:r>
              <a:rPr kumimoji="0" lang="en-AU" sz="1000" b="0" i="0" u="none" strike="noStrike" kern="1200" cap="none" spc="0" normalizeH="0" baseline="0" noProof="0">
                <a:ln>
                  <a:noFill/>
                </a:ln>
                <a:solidFill>
                  <a:srgbClr val="232B39"/>
                </a:solidFill>
                <a:effectLst/>
                <a:uLnTx/>
                <a:uFillTx/>
                <a:latin typeface="+mj-lt"/>
                <a:ea typeface="+mn-ea"/>
                <a:cs typeface="+mn-cs"/>
              </a:rPr>
              <a:t>COSTS</a:t>
            </a:r>
          </a:p>
          <a:p>
            <a:pPr algn="ctr">
              <a:spcAft>
                <a:spcPts val="400"/>
              </a:spcAft>
              <a:defRPr/>
            </a:pPr>
            <a:r>
              <a:rPr lang="en-US" sz="1200" baseline="0">
                <a:solidFill>
                  <a:schemeClr val="accent5"/>
                </a:solidFill>
                <a:latin typeface="+mj-lt"/>
              </a:rPr>
              <a:t>$</a:t>
            </a:r>
            <a:r>
              <a:rPr lang="en-US" sz="1200">
                <a:solidFill>
                  <a:schemeClr val="accent5"/>
                </a:solidFill>
                <a:latin typeface="+mj-lt"/>
              </a:rPr>
              <a:t>140M-145M</a:t>
            </a:r>
            <a:endParaRPr lang="en-US" sz="1200" baseline="0">
              <a:solidFill>
                <a:schemeClr val="accent5"/>
              </a:solidFill>
              <a:latin typeface="+mj-lt"/>
            </a:endParaRPr>
          </a:p>
          <a:p>
            <a:pPr algn="ctr">
              <a:defRPr/>
            </a:pPr>
            <a:r>
              <a:rPr lang="en-AU" sz="1000"/>
              <a:t>Reduced number of days in prison while on Drug and Alcohol Treatment Order. </a:t>
            </a:r>
          </a:p>
          <a:p>
            <a:pPr algn="ctr">
              <a:defRPr/>
            </a:pPr>
            <a:endParaRPr lang="en-AU" sz="1000"/>
          </a:p>
          <a:p>
            <a:pPr algn="ctr">
              <a:defRPr/>
            </a:pPr>
            <a:r>
              <a:rPr lang="en-AU" sz="1000"/>
              <a:t>Reduced recidivism, police contacts and court time </a:t>
            </a:r>
          </a:p>
          <a:p>
            <a:pPr algn="ctr">
              <a:defRPr/>
            </a:pPr>
            <a:endParaRPr kumimoji="0" lang="en-AU" sz="900" b="0" i="0" u="none" strike="noStrike" kern="1200" cap="none" spc="0" normalizeH="0" baseline="0" noProof="0">
              <a:ln>
                <a:noFill/>
              </a:ln>
              <a:solidFill>
                <a:srgbClr val="232B39"/>
              </a:solidFill>
              <a:effectLst/>
              <a:uLnTx/>
              <a:uFillTx/>
              <a:latin typeface="+mj-lt"/>
              <a:ea typeface="+mn-ea"/>
              <a:cs typeface="+mn-cs"/>
            </a:endParaRPr>
          </a:p>
          <a:p>
            <a:pPr algn="ctr">
              <a:defRPr/>
            </a:pPr>
            <a:endParaRPr kumimoji="0" lang="en-AU" sz="1200" b="0" i="0" u="none" strike="noStrike" kern="1200" cap="none" spc="0" normalizeH="0" baseline="0" noProof="0">
              <a:ln>
                <a:noFill/>
              </a:ln>
              <a:solidFill>
                <a:srgbClr val="232B39"/>
              </a:solidFill>
              <a:effectLst/>
              <a:uLnTx/>
              <a:uFillTx/>
              <a:latin typeface="+mj-lt"/>
              <a:ea typeface="+mn-ea"/>
              <a:cs typeface="+mn-cs"/>
            </a:endParaRPr>
          </a:p>
        </p:txBody>
      </p:sp>
      <p:sp>
        <p:nvSpPr>
          <p:cNvPr id="29" name="Rectangle 28">
            <a:extLst>
              <a:ext uri="{FF2B5EF4-FFF2-40B4-BE49-F238E27FC236}">
                <a16:creationId xmlns:a16="http://schemas.microsoft.com/office/drawing/2014/main" id="{AC3BFE0F-098C-20D8-7730-BF7C86C30B0A}"/>
              </a:ext>
            </a:extLst>
          </p:cNvPr>
          <p:cNvSpPr/>
          <p:nvPr/>
        </p:nvSpPr>
        <p:spPr>
          <a:xfrm>
            <a:off x="710118" y="2378765"/>
            <a:ext cx="5385882" cy="3909391"/>
          </a:xfrm>
          <a:prstGeom prst="rect">
            <a:avLst/>
          </a:prstGeom>
          <a:solidFill>
            <a:schemeClr val="accent1">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grpSp>
        <p:nvGrpSpPr>
          <p:cNvPr id="30" name="Group 29">
            <a:extLst>
              <a:ext uri="{FF2B5EF4-FFF2-40B4-BE49-F238E27FC236}">
                <a16:creationId xmlns:a16="http://schemas.microsoft.com/office/drawing/2014/main" id="{A2F15C4E-A17A-53E2-7010-465D329509E0}"/>
              </a:ext>
            </a:extLst>
          </p:cNvPr>
          <p:cNvGrpSpPr/>
          <p:nvPr/>
        </p:nvGrpSpPr>
        <p:grpSpPr>
          <a:xfrm>
            <a:off x="6719669" y="3107222"/>
            <a:ext cx="4462548" cy="2948409"/>
            <a:chOff x="6191250" y="2500312"/>
            <a:chExt cx="4305300" cy="2790825"/>
          </a:xfrm>
        </p:grpSpPr>
        <p:graphicFrame>
          <p:nvGraphicFramePr>
            <p:cNvPr id="31" name="Chart 30">
              <a:extLst>
                <a:ext uri="{FF2B5EF4-FFF2-40B4-BE49-F238E27FC236}">
                  <a16:creationId xmlns:a16="http://schemas.microsoft.com/office/drawing/2014/main" id="{3F55A299-6C9D-AC7E-4B44-2BC346A50CE2}"/>
                </a:ext>
              </a:extLst>
            </p:cNvPr>
            <p:cNvGraphicFramePr>
              <a:graphicFrameLocks/>
            </p:cNvGraphicFramePr>
            <p:nvPr/>
          </p:nvGraphicFramePr>
          <p:xfrm>
            <a:off x="6191250" y="2500312"/>
            <a:ext cx="4305300" cy="2790825"/>
          </p:xfrm>
          <a:graphic>
            <a:graphicData uri="http://schemas.openxmlformats.org/drawingml/2006/chart">
              <c:chart xmlns:c="http://schemas.openxmlformats.org/drawingml/2006/chart" xmlns:r="http://schemas.openxmlformats.org/officeDocument/2006/relationships" r:id="rId3"/>
            </a:graphicData>
          </a:graphic>
        </p:graphicFrame>
        <p:pic>
          <p:nvPicPr>
            <p:cNvPr id="32" name="Graphic 31" descr="Scales of justice with solid fill">
              <a:extLst>
                <a:ext uri="{FF2B5EF4-FFF2-40B4-BE49-F238E27FC236}">
                  <a16:creationId xmlns:a16="http://schemas.microsoft.com/office/drawing/2014/main" id="{F521862A-BA30-BB8A-9C28-3B3A15A6F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7963" y="3576962"/>
              <a:ext cx="531874" cy="531874"/>
            </a:xfrm>
            <a:prstGeom prst="rect">
              <a:avLst/>
            </a:prstGeom>
          </p:spPr>
        </p:pic>
        <p:grpSp>
          <p:nvGrpSpPr>
            <p:cNvPr id="33" name="Pointer">
              <a:extLst>
                <a:ext uri="{FF2B5EF4-FFF2-40B4-BE49-F238E27FC236}">
                  <a16:creationId xmlns:a16="http://schemas.microsoft.com/office/drawing/2014/main" id="{E17132CE-D07F-C1BE-B2CB-654EAC9BC249}"/>
                </a:ext>
              </a:extLst>
            </p:cNvPr>
            <p:cNvGrpSpPr/>
            <p:nvPr/>
          </p:nvGrpSpPr>
          <p:grpSpPr>
            <a:xfrm rot="7636901" flipV="1">
              <a:off x="7015246" y="2626183"/>
              <a:ext cx="331542" cy="580818"/>
              <a:chOff x="10524230" y="2781009"/>
              <a:chExt cx="238050" cy="417032"/>
            </a:xfrm>
            <a:solidFill>
              <a:schemeClr val="accent3">
                <a:lumMod val="75000"/>
              </a:schemeClr>
            </a:solidFill>
          </p:grpSpPr>
          <p:grpSp>
            <p:nvGrpSpPr>
              <p:cNvPr id="40" name="Group 39">
                <a:extLst>
                  <a:ext uri="{FF2B5EF4-FFF2-40B4-BE49-F238E27FC236}">
                    <a16:creationId xmlns:a16="http://schemas.microsoft.com/office/drawing/2014/main" id="{5FCF1058-6564-F156-1D3B-8EC66B06EB63}"/>
                  </a:ext>
                </a:extLst>
              </p:cNvPr>
              <p:cNvGrpSpPr/>
              <p:nvPr/>
            </p:nvGrpSpPr>
            <p:grpSpPr>
              <a:xfrm>
                <a:off x="10524230" y="2903578"/>
                <a:ext cx="216000" cy="294463"/>
                <a:chOff x="10524230" y="2903578"/>
                <a:chExt cx="216000" cy="294463"/>
              </a:xfrm>
              <a:grpFill/>
            </p:grpSpPr>
            <p:sp>
              <p:nvSpPr>
                <p:cNvPr id="42" name="Rectangle 41">
                  <a:extLst>
                    <a:ext uri="{FF2B5EF4-FFF2-40B4-BE49-F238E27FC236}">
                      <a16:creationId xmlns:a16="http://schemas.microsoft.com/office/drawing/2014/main" id="{46FEB277-F1FF-0682-A294-F92E43534EE5}"/>
                    </a:ext>
                  </a:extLst>
                </p:cNvPr>
                <p:cNvSpPr/>
                <p:nvPr/>
              </p:nvSpPr>
              <p:spPr>
                <a:xfrm flipH="1">
                  <a:off x="10552014" y="298204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57797357-A51C-A631-03F4-BC8E23482985}"/>
                    </a:ext>
                  </a:extLst>
                </p:cNvPr>
                <p:cNvSpPr/>
                <p:nvPr/>
              </p:nvSpPr>
              <p:spPr>
                <a:xfrm rot="2700000" flipH="1">
                  <a:off x="10626787" y="280102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1" name="Oval 40">
                <a:extLst>
                  <a:ext uri="{FF2B5EF4-FFF2-40B4-BE49-F238E27FC236}">
                    <a16:creationId xmlns:a16="http://schemas.microsoft.com/office/drawing/2014/main" id="{1E7E22CF-5190-1206-257B-2A8208DDADE5}"/>
                  </a:ext>
                </a:extLst>
              </p:cNvPr>
              <p:cNvSpPr/>
              <p:nvPr/>
            </p:nvSpPr>
            <p:spPr>
              <a:xfrm>
                <a:off x="10690280" y="2781009"/>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4" name="Pointer">
              <a:extLst>
                <a:ext uri="{FF2B5EF4-FFF2-40B4-BE49-F238E27FC236}">
                  <a16:creationId xmlns:a16="http://schemas.microsoft.com/office/drawing/2014/main" id="{08224267-E8DC-4DA5-3786-674A31A064EC}"/>
                </a:ext>
              </a:extLst>
            </p:cNvPr>
            <p:cNvGrpSpPr/>
            <p:nvPr/>
          </p:nvGrpSpPr>
          <p:grpSpPr>
            <a:xfrm rot="13963099" flipH="1" flipV="1">
              <a:off x="9371233" y="2642911"/>
              <a:ext cx="331542" cy="580818"/>
              <a:chOff x="10524230" y="2781009"/>
              <a:chExt cx="238050" cy="417032"/>
            </a:xfrm>
            <a:solidFill>
              <a:schemeClr val="accent3">
                <a:lumMod val="75000"/>
              </a:schemeClr>
            </a:solidFill>
          </p:grpSpPr>
          <p:grpSp>
            <p:nvGrpSpPr>
              <p:cNvPr id="36" name="Group 35">
                <a:extLst>
                  <a:ext uri="{FF2B5EF4-FFF2-40B4-BE49-F238E27FC236}">
                    <a16:creationId xmlns:a16="http://schemas.microsoft.com/office/drawing/2014/main" id="{4960E4CC-DEDB-F66A-DAE4-00F4E3E2E308}"/>
                  </a:ext>
                </a:extLst>
              </p:cNvPr>
              <p:cNvGrpSpPr/>
              <p:nvPr/>
            </p:nvGrpSpPr>
            <p:grpSpPr>
              <a:xfrm>
                <a:off x="10524230" y="2903578"/>
                <a:ext cx="216000" cy="294463"/>
                <a:chOff x="10524230" y="2903578"/>
                <a:chExt cx="216000" cy="294463"/>
              </a:xfrm>
              <a:grpFill/>
            </p:grpSpPr>
            <p:sp>
              <p:nvSpPr>
                <p:cNvPr id="38" name="Rectangle 37">
                  <a:extLst>
                    <a:ext uri="{FF2B5EF4-FFF2-40B4-BE49-F238E27FC236}">
                      <a16:creationId xmlns:a16="http://schemas.microsoft.com/office/drawing/2014/main" id="{250684DA-4B50-CAE3-C6F6-FF6F194B248C}"/>
                    </a:ext>
                  </a:extLst>
                </p:cNvPr>
                <p:cNvSpPr/>
                <p:nvPr/>
              </p:nvSpPr>
              <p:spPr>
                <a:xfrm flipH="1">
                  <a:off x="10552014" y="298204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6328162B-C002-8247-EAB6-3A19C694E704}"/>
                    </a:ext>
                  </a:extLst>
                </p:cNvPr>
                <p:cNvSpPr/>
                <p:nvPr/>
              </p:nvSpPr>
              <p:spPr>
                <a:xfrm rot="2700000" flipH="1">
                  <a:off x="10626787" y="2801021"/>
                  <a:ext cx="10886"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7" name="Oval 36">
                <a:extLst>
                  <a:ext uri="{FF2B5EF4-FFF2-40B4-BE49-F238E27FC236}">
                    <a16:creationId xmlns:a16="http://schemas.microsoft.com/office/drawing/2014/main" id="{323938FC-FB98-8511-2626-3A79D71D8F19}"/>
                  </a:ext>
                </a:extLst>
              </p:cNvPr>
              <p:cNvSpPr/>
              <p:nvPr/>
            </p:nvSpPr>
            <p:spPr>
              <a:xfrm>
                <a:off x="10690280" y="2781009"/>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44" name="TextBox 43">
            <a:extLst>
              <a:ext uri="{FF2B5EF4-FFF2-40B4-BE49-F238E27FC236}">
                <a16:creationId xmlns:a16="http://schemas.microsoft.com/office/drawing/2014/main" id="{6D17D4A4-6A00-1C13-F3C1-BAC50DD8299F}"/>
              </a:ext>
            </a:extLst>
          </p:cNvPr>
          <p:cNvSpPr txBox="1"/>
          <p:nvPr/>
        </p:nvSpPr>
        <p:spPr>
          <a:xfrm>
            <a:off x="6938129" y="2429678"/>
            <a:ext cx="3940262" cy="615553"/>
          </a:xfrm>
          <a:prstGeom prst="rect">
            <a:avLst/>
          </a:prstGeom>
          <a:noFill/>
          <a:ln>
            <a:noFill/>
          </a:ln>
        </p:spPr>
        <p:txBody>
          <a:bodyPr wrap="square" lIns="91440" tIns="45720" rIns="91440" bIns="45720" rtlCol="0" anchor="t">
            <a:spAutoFit/>
          </a:bodyPr>
          <a:lstStyle/>
          <a:p>
            <a:pPr algn="ctr"/>
            <a:r>
              <a:rPr lang="en-AU" sz="1200" i="0" u="sng" dirty="0">
                <a:solidFill>
                  <a:schemeClr val="accent1"/>
                </a:solidFill>
                <a:effectLst/>
                <a:latin typeface="+mj-lt"/>
              </a:rPr>
              <a:t>$87M funding over 4 years</a:t>
            </a:r>
            <a:r>
              <a:rPr lang="en-AU" sz="1200" u="sng" dirty="0">
                <a:solidFill>
                  <a:schemeClr val="accent1"/>
                </a:solidFill>
                <a:latin typeface="+mj-lt"/>
              </a:rPr>
              <a:t> for Therapeutic Justice</a:t>
            </a:r>
          </a:p>
          <a:p>
            <a:pPr algn="ctr"/>
            <a:r>
              <a:rPr lang="en-AU" sz="1100" dirty="0">
                <a:solidFill>
                  <a:srgbClr val="202124"/>
                </a:solidFill>
                <a:latin typeface="+mj-lt"/>
              </a:rPr>
              <a:t>s</a:t>
            </a:r>
            <a:r>
              <a:rPr lang="en-AU" sz="1100" i="0" dirty="0">
                <a:solidFill>
                  <a:srgbClr val="202124"/>
                </a:solidFill>
                <a:effectLst/>
                <a:latin typeface="+mj-lt"/>
              </a:rPr>
              <a:t>upporting a complex cohort that experience substance use</a:t>
            </a:r>
            <a:r>
              <a:rPr lang="en-AU" sz="1100" dirty="0">
                <a:solidFill>
                  <a:srgbClr val="202124"/>
                </a:solidFill>
                <a:latin typeface="+mj-lt"/>
              </a:rPr>
              <a:t> dependency and mental illness. </a:t>
            </a:r>
            <a:endParaRPr lang="en-AU" sz="1100" i="0" dirty="0">
              <a:solidFill>
                <a:srgbClr val="202124"/>
              </a:solidFill>
              <a:effectLst/>
              <a:latin typeface="+mj-lt"/>
            </a:endParaRPr>
          </a:p>
        </p:txBody>
      </p:sp>
      <p:sp>
        <p:nvSpPr>
          <p:cNvPr id="45" name="TextBox 44">
            <a:extLst>
              <a:ext uri="{FF2B5EF4-FFF2-40B4-BE49-F238E27FC236}">
                <a16:creationId xmlns:a16="http://schemas.microsoft.com/office/drawing/2014/main" id="{0200E3E8-B3DA-908B-C3A6-43BAAAF8246B}"/>
              </a:ext>
            </a:extLst>
          </p:cNvPr>
          <p:cNvSpPr txBox="1"/>
          <p:nvPr/>
        </p:nvSpPr>
        <p:spPr>
          <a:xfrm>
            <a:off x="1011779" y="2669653"/>
            <a:ext cx="4827662" cy="3323987"/>
          </a:xfrm>
          <a:prstGeom prst="rect">
            <a:avLst/>
          </a:prstGeom>
          <a:noFill/>
        </p:spPr>
        <p:txBody>
          <a:bodyPr wrap="square" lIns="91440" tIns="45720" rIns="91440" bIns="45720" rtlCol="0" anchor="t">
            <a:spAutoFit/>
          </a:bodyPr>
          <a:lstStyle/>
          <a:p>
            <a:pPr algn="ctr"/>
            <a:r>
              <a:rPr lang="en-AU" sz="1400" dirty="0"/>
              <a:t>Jess has a history of substance use and recently appeared in drug court. </a:t>
            </a:r>
          </a:p>
          <a:p>
            <a:pPr algn="ctr"/>
            <a:br>
              <a:rPr lang="en-AU" sz="1400" dirty="0"/>
            </a:br>
            <a:r>
              <a:rPr lang="en-AU" sz="1400" dirty="0"/>
              <a:t>Recognising this was a key driver for offending, Jess has been redirected to an intensive and individualised treatment program. </a:t>
            </a:r>
          </a:p>
          <a:p>
            <a:pPr algn="ctr"/>
            <a:endParaRPr lang="en-AU" sz="1400" dirty="0"/>
          </a:p>
          <a:p>
            <a:pPr algn="ctr"/>
            <a:r>
              <a:rPr lang="en-AU" sz="1400" dirty="0"/>
              <a:t>Taking this approach Jess has a 15 per cent lower chance of reoffending. Her participation in the program has also  significantly reduced her likelihood of substance usage from over 80 per cent to around 30 per cent. </a:t>
            </a:r>
          </a:p>
          <a:p>
            <a:pPr algn="ctr"/>
            <a:endParaRPr lang="en-AU" sz="1400" dirty="0"/>
          </a:p>
          <a:p>
            <a:pPr algn="ctr"/>
            <a:r>
              <a:rPr lang="en-AU" sz="1400" dirty="0"/>
              <a:t>This outcome not only benefits Jess but also benefits the wider community.  </a:t>
            </a:r>
          </a:p>
        </p:txBody>
      </p:sp>
      <p:sp>
        <p:nvSpPr>
          <p:cNvPr id="47" name="TextBox 46">
            <a:extLst>
              <a:ext uri="{FF2B5EF4-FFF2-40B4-BE49-F238E27FC236}">
                <a16:creationId xmlns:a16="http://schemas.microsoft.com/office/drawing/2014/main" id="{6B850800-BFDA-79C9-31B4-895CCB31D554}"/>
              </a:ext>
            </a:extLst>
          </p:cNvPr>
          <p:cNvSpPr txBox="1"/>
          <p:nvPr/>
        </p:nvSpPr>
        <p:spPr>
          <a:xfrm>
            <a:off x="755559" y="2097253"/>
            <a:ext cx="2097157" cy="292388"/>
          </a:xfrm>
          <a:prstGeom prst="rect">
            <a:avLst/>
          </a:prstGeom>
          <a:noFill/>
        </p:spPr>
        <p:txBody>
          <a:bodyPr wrap="square" lIns="91440" tIns="45720" rIns="91440" bIns="45720" rtlCol="0" anchor="t">
            <a:spAutoFit/>
          </a:bodyPr>
          <a:lstStyle/>
          <a:p>
            <a:pPr algn="ctr"/>
            <a:r>
              <a:rPr lang="en-AU" sz="1300" b="1" i="1" dirty="0">
                <a:latin typeface="+mj-lt"/>
              </a:rPr>
              <a:t>Illustrative case study: </a:t>
            </a:r>
          </a:p>
        </p:txBody>
      </p:sp>
      <p:sp>
        <p:nvSpPr>
          <p:cNvPr id="49" name="Title 48">
            <a:extLst>
              <a:ext uri="{FF2B5EF4-FFF2-40B4-BE49-F238E27FC236}">
                <a16:creationId xmlns:a16="http://schemas.microsoft.com/office/drawing/2014/main" id="{2EEBE93F-69A1-314D-4805-59679CC83619}"/>
              </a:ext>
            </a:extLst>
          </p:cNvPr>
          <p:cNvSpPr>
            <a:spLocks noGrp="1"/>
          </p:cNvSpPr>
          <p:nvPr>
            <p:ph type="title"/>
          </p:nvPr>
        </p:nvSpPr>
        <p:spPr/>
        <p:txBody>
          <a:bodyPr/>
          <a:lstStyle/>
          <a:p>
            <a:r>
              <a:rPr lang="en-AU" sz="2800" dirty="0">
                <a:latin typeface="VIC SemiBold" panose="00000700000000000000" pitchFamily="50" charset="0"/>
              </a:rPr>
              <a:t>Funding for therapeutic justice is an alternative to custodial pathways and is expected to reduce reoffending and further substance usage </a:t>
            </a:r>
            <a:endParaRPr lang="en-AU" sz="2800" dirty="0"/>
          </a:p>
        </p:txBody>
      </p:sp>
    </p:spTree>
    <p:extLst>
      <p:ext uri="{BB962C8B-B14F-4D97-AF65-F5344CB8AC3E}">
        <p14:creationId xmlns:p14="http://schemas.microsoft.com/office/powerpoint/2010/main" val="1535821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86774-5ECD-09CB-D49A-C75DEC8F969D}"/>
              </a:ext>
            </a:extLst>
          </p:cNvPr>
          <p:cNvSpPr>
            <a:spLocks noGrp="1"/>
          </p:cNvSpPr>
          <p:nvPr>
            <p:ph type="title"/>
          </p:nvPr>
        </p:nvSpPr>
        <p:spPr/>
        <p:txBody>
          <a:bodyPr/>
          <a:lstStyle/>
          <a:p>
            <a:r>
              <a:rPr lang="en-AU" dirty="0"/>
              <a:t>EIIF Toolkit</a:t>
            </a:r>
          </a:p>
        </p:txBody>
      </p:sp>
      <p:sp>
        <p:nvSpPr>
          <p:cNvPr id="5" name="Text Placeholder 4">
            <a:extLst>
              <a:ext uri="{FF2B5EF4-FFF2-40B4-BE49-F238E27FC236}">
                <a16:creationId xmlns:a16="http://schemas.microsoft.com/office/drawing/2014/main" id="{39FD93BD-C38C-ADBD-D107-EBC666A97234}"/>
              </a:ext>
            </a:extLst>
          </p:cNvPr>
          <p:cNvSpPr>
            <a:spLocks noGrp="1"/>
          </p:cNvSpPr>
          <p:nvPr>
            <p:ph type="body" idx="1"/>
          </p:nvPr>
        </p:nvSpPr>
        <p:spPr/>
        <p:txBody>
          <a:bodyPr/>
          <a:lstStyle/>
          <a:p>
            <a:r>
              <a:rPr lang="en-AU" dirty="0"/>
              <a:t>Lessons across four domains to assist implementation of wellbeing approaches</a:t>
            </a:r>
          </a:p>
        </p:txBody>
      </p:sp>
    </p:spTree>
    <p:extLst>
      <p:ext uri="{BB962C8B-B14F-4D97-AF65-F5344CB8AC3E}">
        <p14:creationId xmlns:p14="http://schemas.microsoft.com/office/powerpoint/2010/main" val="5371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415636" y="657225"/>
            <a:ext cx="10804814" cy="1034638"/>
          </a:xfrm>
        </p:spPr>
        <p:txBody>
          <a:bodyPr/>
          <a:lstStyle/>
          <a:p>
            <a:r>
              <a:rPr lang="en-AU" sz="2800" dirty="0"/>
              <a:t>Lessons for implementing similar wellbeing approaches in other jurisdictions - toolkit</a:t>
            </a:r>
          </a:p>
        </p:txBody>
      </p:sp>
      <p:sp>
        <p:nvSpPr>
          <p:cNvPr id="7" name="Content Placeholder 6">
            <a:extLst>
              <a:ext uri="{FF2B5EF4-FFF2-40B4-BE49-F238E27FC236}">
                <a16:creationId xmlns:a16="http://schemas.microsoft.com/office/drawing/2014/main" id="{FF4AA65A-C09E-D98C-D31B-2D86BA58AC9D}"/>
              </a:ext>
            </a:extLst>
          </p:cNvPr>
          <p:cNvSpPr>
            <a:spLocks noGrp="1"/>
          </p:cNvSpPr>
          <p:nvPr>
            <p:ph idx="1"/>
          </p:nvPr>
        </p:nvSpPr>
        <p:spPr>
          <a:xfrm>
            <a:off x="415636" y="1862808"/>
            <a:ext cx="11513128" cy="4008437"/>
          </a:xfrm>
        </p:spPr>
        <p:txBody>
          <a:bodyPr/>
          <a:lstStyle/>
          <a:p>
            <a:endParaRPr lang="en-AU" sz="1800" dirty="0">
              <a:latin typeface="+mn-lt"/>
            </a:endParaRPr>
          </a:p>
          <a:p>
            <a:r>
              <a:rPr lang="en-AU" sz="1800" dirty="0">
                <a:latin typeface="+mn-lt"/>
              </a:rPr>
              <a:t>These four domains were:</a:t>
            </a:r>
          </a:p>
          <a:p>
            <a:pPr marL="457200" indent="-457200">
              <a:buFont typeface="Wingdings" panose="05000000000000000000" pitchFamily="2" charset="2"/>
              <a:buChar char="Ø"/>
            </a:pPr>
            <a:r>
              <a:rPr lang="en-AU" sz="1800" dirty="0"/>
              <a:t>Stakeholders external to Treasury – ‘Building partnerships outside of Treasury’</a:t>
            </a:r>
          </a:p>
          <a:p>
            <a:pPr marL="457200" indent="-457200">
              <a:buFont typeface="Wingdings" panose="05000000000000000000" pitchFamily="2" charset="2"/>
              <a:buChar char="Ø"/>
            </a:pPr>
            <a:r>
              <a:rPr lang="en-AU" sz="1800" dirty="0"/>
              <a:t>Cultural shift within government departments – ‘Making EIIF easy and building trust’</a:t>
            </a:r>
          </a:p>
          <a:p>
            <a:pPr marL="457200" indent="-457200">
              <a:buFont typeface="Wingdings" panose="05000000000000000000" pitchFamily="2" charset="2"/>
              <a:buChar char="Ø"/>
            </a:pPr>
            <a:r>
              <a:rPr lang="en-AU" sz="1800" dirty="0"/>
              <a:t>Robust underlying economics and evidence – ‘Upholding integrity in estimation across initiatives’</a:t>
            </a:r>
          </a:p>
          <a:p>
            <a:pPr marL="457200" lvl="1" indent="-457200">
              <a:buFont typeface="Wingdings" panose="05000000000000000000" pitchFamily="2" charset="2"/>
              <a:buChar char="Ø"/>
            </a:pPr>
            <a:r>
              <a:rPr lang="en-AU" sz="1800" dirty="0">
                <a:latin typeface="+mj-lt"/>
              </a:rPr>
              <a:t>Financial incentives – ‘Deliver savings, manage risk and driving positive behaviour’</a:t>
            </a:r>
          </a:p>
          <a:p>
            <a:pPr marL="457200" lvl="1" indent="-457200">
              <a:buFont typeface="Wingdings" panose="05000000000000000000" pitchFamily="2" charset="2"/>
              <a:buChar char="Ø"/>
            </a:pPr>
            <a:endParaRPr lang="en-AU" sz="1800" dirty="0">
              <a:latin typeface="+mj-lt"/>
            </a:endParaRPr>
          </a:p>
          <a:p>
            <a:pPr lvl="1"/>
            <a:r>
              <a:rPr lang="en-AU" sz="1800" dirty="0"/>
              <a:t>Key themes across all domains</a:t>
            </a:r>
          </a:p>
          <a:p>
            <a:pPr marL="457200" lvl="1" indent="-457200">
              <a:buFont typeface="Wingdings" panose="05000000000000000000" pitchFamily="2" charset="2"/>
              <a:buChar char="Ø"/>
            </a:pPr>
            <a:r>
              <a:rPr lang="en-AU" sz="1800" dirty="0">
                <a:latin typeface="+mj-lt"/>
              </a:rPr>
              <a:t>Pushing for greater transparency and feedback loops</a:t>
            </a:r>
          </a:p>
          <a:p>
            <a:pPr marL="457200" lvl="1" indent="-457200">
              <a:buFont typeface="Wingdings" panose="05000000000000000000" pitchFamily="2" charset="2"/>
              <a:buChar char="Ø"/>
            </a:pPr>
            <a:r>
              <a:rPr lang="en-AU" sz="1800" dirty="0">
                <a:latin typeface="+mj-lt"/>
              </a:rPr>
              <a:t>Fostering clear incentives and consistency</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8" name="Rectangle 7">
            <a:extLst>
              <a:ext uri="{FF2B5EF4-FFF2-40B4-BE49-F238E27FC236}">
                <a16:creationId xmlns:a16="http://schemas.microsoft.com/office/drawing/2014/main" id="{EF4EEC10-8261-7E1D-0C21-DF391BF58E97}"/>
              </a:ext>
            </a:extLst>
          </p:cNvPr>
          <p:cNvSpPr/>
          <p:nvPr/>
        </p:nvSpPr>
        <p:spPr>
          <a:xfrm>
            <a:off x="263236" y="2635135"/>
            <a:ext cx="11704320" cy="357447"/>
          </a:xfrm>
          <a:prstGeom prst="rect">
            <a:avLst/>
          </a:prstGeom>
          <a:solidFill>
            <a:srgbClr val="0072CE">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2775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Domain 1: Building partnerships outside of Treasury</a:t>
            </a:r>
          </a:p>
        </p:txBody>
      </p:sp>
      <p:sp>
        <p:nvSpPr>
          <p:cNvPr id="7" name="Content Placeholder 6">
            <a:extLst>
              <a:ext uri="{FF2B5EF4-FFF2-40B4-BE49-F238E27FC236}">
                <a16:creationId xmlns:a16="http://schemas.microsoft.com/office/drawing/2014/main" id="{DDD6EFD3-ED71-93B8-829C-9EA1F2A66015}"/>
              </a:ext>
            </a:extLst>
          </p:cNvPr>
          <p:cNvSpPr>
            <a:spLocks noGrp="1"/>
          </p:cNvSpPr>
          <p:nvPr>
            <p:ph idx="1"/>
          </p:nvPr>
        </p:nvSpPr>
        <p:spPr>
          <a:xfrm>
            <a:off x="704850" y="1855881"/>
            <a:ext cx="11107986" cy="408978"/>
          </a:xfrm>
        </p:spPr>
        <p:txBody>
          <a:bodyPr/>
          <a:lstStyle/>
          <a:p>
            <a:r>
              <a:rPr lang="en-AU" sz="1400" b="1" dirty="0">
                <a:latin typeface="+mn-lt"/>
              </a:rPr>
              <a:t>We built partnerships with stakeholders, shared each other's expertise and implemented ideas we’ve heard for Government.</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grpSp>
        <p:nvGrpSpPr>
          <p:cNvPr id="15" name="Group 14">
            <a:extLst>
              <a:ext uri="{FF2B5EF4-FFF2-40B4-BE49-F238E27FC236}">
                <a16:creationId xmlns:a16="http://schemas.microsoft.com/office/drawing/2014/main" id="{20D1FA1A-4958-EF25-9954-DC1661EADF23}"/>
              </a:ext>
            </a:extLst>
          </p:cNvPr>
          <p:cNvGrpSpPr/>
          <p:nvPr/>
        </p:nvGrpSpPr>
        <p:grpSpPr>
          <a:xfrm>
            <a:off x="822346" y="2361193"/>
            <a:ext cx="3000951" cy="3180626"/>
            <a:chOff x="822346" y="2577503"/>
            <a:chExt cx="3000951" cy="3180626"/>
          </a:xfrm>
        </p:grpSpPr>
        <p:sp>
          <p:nvSpPr>
            <p:cNvPr id="10" name="Rectangle: Rounded Corners 9">
              <a:extLst>
                <a:ext uri="{FF2B5EF4-FFF2-40B4-BE49-F238E27FC236}">
                  <a16:creationId xmlns:a16="http://schemas.microsoft.com/office/drawing/2014/main" id="{BD014E2B-E3C1-5791-A053-5F64B7FF492F}"/>
                </a:ext>
              </a:extLst>
            </p:cNvPr>
            <p:cNvSpPr/>
            <p:nvPr/>
          </p:nvSpPr>
          <p:spPr>
            <a:xfrm>
              <a:off x="1098507" y="2908895"/>
              <a:ext cx="2724790" cy="284923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endParaRPr>
            </a:p>
            <a:p>
              <a:pPr marL="285750" indent="-285750">
                <a:spcAft>
                  <a:spcPts val="600"/>
                </a:spcAft>
                <a:buFont typeface="Arial" panose="020B0604020202020204" pitchFamily="34" charset="0"/>
                <a:buChar char="•"/>
              </a:pPr>
              <a:r>
                <a:rPr lang="en-AU" sz="1200" dirty="0">
                  <a:solidFill>
                    <a:schemeClr val="tx1"/>
                  </a:solidFill>
                </a:rPr>
                <a:t>Meeting with data custodians across departments</a:t>
              </a:r>
            </a:p>
            <a:p>
              <a:pPr marL="285750" indent="-285750">
                <a:spcAft>
                  <a:spcPts val="600"/>
                </a:spcAft>
                <a:buFont typeface="Arial" panose="020B0604020202020204" pitchFamily="34" charset="0"/>
                <a:buChar char="•"/>
              </a:pPr>
              <a:r>
                <a:rPr lang="en-AU" sz="1200" dirty="0">
                  <a:solidFill>
                    <a:schemeClr val="tx1"/>
                  </a:solidFill>
                </a:rPr>
                <a:t>Collaboration with departments outcomes and modelling</a:t>
              </a:r>
            </a:p>
            <a:p>
              <a:pPr marL="285750" indent="-285750">
                <a:spcAft>
                  <a:spcPts val="600"/>
                </a:spcAft>
                <a:buFont typeface="Arial" panose="020B0604020202020204" pitchFamily="34" charset="0"/>
                <a:buChar char="•"/>
              </a:pPr>
              <a:r>
                <a:rPr lang="en-AU" sz="1200" dirty="0">
                  <a:solidFill>
                    <a:schemeClr val="tx1"/>
                  </a:solidFill>
                </a:rPr>
                <a:t>Consultation with data custodians to understand data limitations</a:t>
              </a:r>
            </a:p>
            <a:p>
              <a:pPr marL="285750" indent="-285750">
                <a:spcAft>
                  <a:spcPts val="600"/>
                </a:spcAft>
                <a:buFont typeface="Arial" panose="020B0604020202020204" pitchFamily="34" charset="0"/>
                <a:buChar char="•"/>
              </a:pPr>
              <a:r>
                <a:rPr lang="en-AU" sz="1200" dirty="0">
                  <a:solidFill>
                    <a:schemeClr val="tx1"/>
                  </a:solidFill>
                </a:rPr>
                <a:t>Identify gaps with programs areas for future engagements</a:t>
              </a:r>
            </a:p>
            <a:p>
              <a:pPr marL="285750" indent="-285750">
                <a:spcAft>
                  <a:spcPts val="600"/>
                </a:spcAft>
                <a:buFont typeface="Arial" panose="020B0604020202020204" pitchFamily="34" charset="0"/>
                <a:buChar char="•"/>
              </a:pPr>
              <a:endParaRPr lang="en-AU" sz="1200" dirty="0">
                <a:solidFill>
                  <a:schemeClr val="tx1"/>
                </a:solidFill>
              </a:endParaRPr>
            </a:p>
            <a:p>
              <a:endParaRPr lang="en-AU" sz="1200" dirty="0">
                <a:solidFill>
                  <a:schemeClr val="tx1"/>
                </a:solidFill>
              </a:endParaRPr>
            </a:p>
          </p:txBody>
        </p:sp>
        <p:sp>
          <p:nvSpPr>
            <p:cNvPr id="9" name="Rectangle: Rounded Corners 8">
              <a:extLst>
                <a:ext uri="{FF2B5EF4-FFF2-40B4-BE49-F238E27FC236}">
                  <a16:creationId xmlns:a16="http://schemas.microsoft.com/office/drawing/2014/main" id="{3393B91E-658F-D400-7E57-6B4DB5C1F5AC}"/>
                </a:ext>
              </a:extLst>
            </p:cNvPr>
            <p:cNvSpPr/>
            <p:nvPr/>
          </p:nvSpPr>
          <p:spPr>
            <a:xfrm>
              <a:off x="822346" y="2577503"/>
              <a:ext cx="2012907" cy="68119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b="1" dirty="0"/>
                <a:t>Collaborations well ahead of budget</a:t>
              </a:r>
            </a:p>
          </p:txBody>
        </p:sp>
      </p:grpSp>
      <p:grpSp>
        <p:nvGrpSpPr>
          <p:cNvPr id="6" name="Group 5">
            <a:extLst>
              <a:ext uri="{FF2B5EF4-FFF2-40B4-BE49-F238E27FC236}">
                <a16:creationId xmlns:a16="http://schemas.microsoft.com/office/drawing/2014/main" id="{8C6A8D85-FDFC-E394-96C3-BAC718ED677A}"/>
              </a:ext>
            </a:extLst>
          </p:cNvPr>
          <p:cNvGrpSpPr/>
          <p:nvPr/>
        </p:nvGrpSpPr>
        <p:grpSpPr>
          <a:xfrm>
            <a:off x="4445871" y="2361193"/>
            <a:ext cx="3000951" cy="3180626"/>
            <a:chOff x="4300953" y="2577503"/>
            <a:chExt cx="3000951" cy="3180626"/>
          </a:xfrm>
        </p:grpSpPr>
        <p:sp>
          <p:nvSpPr>
            <p:cNvPr id="11" name="Rectangle: Rounded Corners 10">
              <a:extLst>
                <a:ext uri="{FF2B5EF4-FFF2-40B4-BE49-F238E27FC236}">
                  <a16:creationId xmlns:a16="http://schemas.microsoft.com/office/drawing/2014/main" id="{C1DB5662-6B57-687B-CF8B-EFF080157A3D}"/>
                </a:ext>
              </a:extLst>
            </p:cNvPr>
            <p:cNvSpPr/>
            <p:nvPr/>
          </p:nvSpPr>
          <p:spPr>
            <a:xfrm>
              <a:off x="4577114" y="2908894"/>
              <a:ext cx="2724790" cy="2849235"/>
            </a:xfrm>
            <a:prstGeom prst="roundRect">
              <a:avLst/>
            </a:prstGeom>
            <a:solidFill>
              <a:schemeClr val="accent5">
                <a:lumMod val="40000"/>
                <a:lumOff val="6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t"/>
            <a:lstStyle/>
            <a:p>
              <a:endParaRPr lang="en-AU" sz="1150" dirty="0">
                <a:solidFill>
                  <a:schemeClr val="tx1"/>
                </a:solidFill>
              </a:endParaRPr>
            </a:p>
            <a:p>
              <a:pPr marL="285750" indent="-285750">
                <a:spcAft>
                  <a:spcPts val="600"/>
                </a:spcAft>
                <a:buFont typeface="Arial" panose="020B0604020202020204" pitchFamily="34" charset="0"/>
                <a:buChar char="•"/>
              </a:pPr>
              <a:r>
                <a:rPr lang="en-AU" sz="1150" dirty="0">
                  <a:solidFill>
                    <a:schemeClr val="tx1"/>
                  </a:solidFill>
                </a:rPr>
                <a:t>Set up governance structure to oversee analysis, with DTF reviewing all modelling and comments departments share on each other’s modelling</a:t>
              </a:r>
            </a:p>
            <a:p>
              <a:pPr marL="285750" indent="-285750">
                <a:spcAft>
                  <a:spcPts val="600"/>
                </a:spcAft>
                <a:buFont typeface="Arial" panose="020B0604020202020204" pitchFamily="34" charset="0"/>
                <a:buChar char="•"/>
              </a:pPr>
              <a:r>
                <a:rPr lang="en-AU" sz="1150" dirty="0">
                  <a:solidFill>
                    <a:schemeClr val="tx1"/>
                  </a:solidFill>
                </a:rPr>
                <a:t>DTF provides advice on the most accurate estimates for new proposals (objective circuit breaker for unresolved differences between departments)</a:t>
              </a:r>
            </a:p>
          </p:txBody>
        </p:sp>
        <p:sp>
          <p:nvSpPr>
            <p:cNvPr id="12" name="Rectangle: Rounded Corners 11">
              <a:extLst>
                <a:ext uri="{FF2B5EF4-FFF2-40B4-BE49-F238E27FC236}">
                  <a16:creationId xmlns:a16="http://schemas.microsoft.com/office/drawing/2014/main" id="{E6AD09EE-B648-0E61-249E-76FD524B3624}"/>
                </a:ext>
              </a:extLst>
            </p:cNvPr>
            <p:cNvSpPr/>
            <p:nvPr/>
          </p:nvSpPr>
          <p:spPr>
            <a:xfrm>
              <a:off x="4300953" y="2577503"/>
              <a:ext cx="2012907" cy="681197"/>
            </a:xfrm>
            <a:prstGeom prst="round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1400" b="1" dirty="0"/>
                <a:t>Collaboration during budget</a:t>
              </a:r>
            </a:p>
          </p:txBody>
        </p:sp>
      </p:grpSp>
      <p:grpSp>
        <p:nvGrpSpPr>
          <p:cNvPr id="8" name="Group 7">
            <a:extLst>
              <a:ext uri="{FF2B5EF4-FFF2-40B4-BE49-F238E27FC236}">
                <a16:creationId xmlns:a16="http://schemas.microsoft.com/office/drawing/2014/main" id="{5BFAFD56-BD19-8DB3-2B4B-7BEA7D20F75B}"/>
              </a:ext>
            </a:extLst>
          </p:cNvPr>
          <p:cNvGrpSpPr/>
          <p:nvPr/>
        </p:nvGrpSpPr>
        <p:grpSpPr>
          <a:xfrm>
            <a:off x="8069396" y="2361193"/>
            <a:ext cx="3000951" cy="3180626"/>
            <a:chOff x="7796949" y="2577503"/>
            <a:chExt cx="3000951" cy="3180626"/>
          </a:xfrm>
        </p:grpSpPr>
        <p:sp>
          <p:nvSpPr>
            <p:cNvPr id="13" name="Rectangle: Rounded Corners 12">
              <a:extLst>
                <a:ext uri="{FF2B5EF4-FFF2-40B4-BE49-F238E27FC236}">
                  <a16:creationId xmlns:a16="http://schemas.microsoft.com/office/drawing/2014/main" id="{8CE951D7-392A-5ABF-D9D2-84522D73DA84}"/>
                </a:ext>
              </a:extLst>
            </p:cNvPr>
            <p:cNvSpPr/>
            <p:nvPr/>
          </p:nvSpPr>
          <p:spPr>
            <a:xfrm>
              <a:off x="8073110" y="2908895"/>
              <a:ext cx="2724790" cy="2849234"/>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AU" sz="1250" dirty="0">
                <a:solidFill>
                  <a:schemeClr val="tx1"/>
                </a:solidFill>
              </a:endParaRPr>
            </a:p>
            <a:p>
              <a:pPr marL="285750" indent="-285750">
                <a:spcAft>
                  <a:spcPts val="600"/>
                </a:spcAft>
                <a:buFont typeface="Arial" panose="020B0604020202020204" pitchFamily="34" charset="0"/>
                <a:buChar char="•"/>
              </a:pPr>
              <a:r>
                <a:rPr lang="en-AU" sz="1250" dirty="0">
                  <a:solidFill>
                    <a:schemeClr val="tx1"/>
                  </a:solidFill>
                </a:rPr>
                <a:t>Public consultations</a:t>
              </a:r>
            </a:p>
            <a:p>
              <a:pPr marL="285750" indent="-285750">
                <a:spcAft>
                  <a:spcPts val="600"/>
                </a:spcAft>
                <a:buFont typeface="Arial" panose="020B0604020202020204" pitchFamily="34" charset="0"/>
                <a:buChar char="•"/>
              </a:pPr>
              <a:r>
                <a:rPr lang="en-AU" sz="1250" dirty="0">
                  <a:solidFill>
                    <a:schemeClr val="tx1"/>
                  </a:solidFill>
                </a:rPr>
                <a:t>Set up research partnerships with sector experts and academics</a:t>
              </a:r>
            </a:p>
            <a:p>
              <a:pPr marL="285750" indent="-285750">
                <a:spcAft>
                  <a:spcPts val="600"/>
                </a:spcAft>
                <a:buFont typeface="Arial" panose="020B0604020202020204" pitchFamily="34" charset="0"/>
                <a:buChar char="•"/>
              </a:pPr>
              <a:r>
                <a:rPr lang="en-AU" sz="1250" dirty="0">
                  <a:solidFill>
                    <a:schemeClr val="tx1"/>
                  </a:solidFill>
                </a:rPr>
                <a:t>Client pathway reports</a:t>
              </a:r>
            </a:p>
            <a:p>
              <a:pPr marL="285750" indent="-285750">
                <a:spcAft>
                  <a:spcPts val="600"/>
                </a:spcAft>
                <a:buFont typeface="Arial" panose="020B0604020202020204" pitchFamily="34" charset="0"/>
                <a:buChar char="•"/>
              </a:pPr>
              <a:r>
                <a:rPr lang="en-AU" sz="1250" dirty="0">
                  <a:solidFill>
                    <a:schemeClr val="tx1"/>
                  </a:solidFill>
                </a:rPr>
                <a:t>Additional guidance to build sector capability</a:t>
              </a:r>
            </a:p>
            <a:p>
              <a:pPr marL="285750" indent="-285750">
                <a:spcAft>
                  <a:spcPts val="600"/>
                </a:spcAft>
                <a:buFont typeface="Arial" panose="020B0604020202020204" pitchFamily="34" charset="0"/>
                <a:buChar char="•"/>
              </a:pPr>
              <a:r>
                <a:rPr lang="en-AU" sz="1250" dirty="0">
                  <a:solidFill>
                    <a:schemeClr val="tx1"/>
                  </a:solidFill>
                </a:rPr>
                <a:t>Annual summit with stakeholders</a:t>
              </a:r>
            </a:p>
          </p:txBody>
        </p:sp>
        <p:sp>
          <p:nvSpPr>
            <p:cNvPr id="14" name="Rectangle: Rounded Corners 13">
              <a:extLst>
                <a:ext uri="{FF2B5EF4-FFF2-40B4-BE49-F238E27FC236}">
                  <a16:creationId xmlns:a16="http://schemas.microsoft.com/office/drawing/2014/main" id="{0BCAA6BD-338B-8535-01B0-9D013ACF203D}"/>
                </a:ext>
              </a:extLst>
            </p:cNvPr>
            <p:cNvSpPr/>
            <p:nvPr/>
          </p:nvSpPr>
          <p:spPr>
            <a:xfrm>
              <a:off x="7796949" y="2577503"/>
              <a:ext cx="2012907" cy="6811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b="1" dirty="0"/>
                <a:t>Collaboration external to government</a:t>
              </a:r>
            </a:p>
          </p:txBody>
        </p:sp>
      </p:grpSp>
      <p:sp>
        <p:nvSpPr>
          <p:cNvPr id="5" name="Content Placeholder 6">
            <a:extLst>
              <a:ext uri="{FF2B5EF4-FFF2-40B4-BE49-F238E27FC236}">
                <a16:creationId xmlns:a16="http://schemas.microsoft.com/office/drawing/2014/main" id="{402428E6-A57E-1029-BCBA-DB823C855B0F}"/>
              </a:ext>
            </a:extLst>
          </p:cNvPr>
          <p:cNvSpPr txBox="1">
            <a:spLocks/>
          </p:cNvSpPr>
          <p:nvPr/>
        </p:nvSpPr>
        <p:spPr>
          <a:xfrm>
            <a:off x="822346" y="5668721"/>
            <a:ext cx="10515600" cy="408978"/>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latin typeface="+mn-lt"/>
              </a:rPr>
              <a:t>Below are two examples of Treasury-led initiatives that seek to collaborate and build capability with external-to-government stakeholders</a:t>
            </a:r>
          </a:p>
        </p:txBody>
      </p:sp>
    </p:spTree>
    <p:extLst>
      <p:ext uri="{BB962C8B-B14F-4D97-AF65-F5344CB8AC3E}">
        <p14:creationId xmlns:p14="http://schemas.microsoft.com/office/powerpoint/2010/main" val="78336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63ED-652D-A379-6F57-6A05AE2E2A6E}"/>
              </a:ext>
            </a:extLst>
          </p:cNvPr>
          <p:cNvSpPr>
            <a:spLocks noGrp="1"/>
          </p:cNvSpPr>
          <p:nvPr>
            <p:ph type="title"/>
          </p:nvPr>
        </p:nvSpPr>
        <p:spPr/>
        <p:txBody>
          <a:bodyPr/>
          <a:lstStyle/>
          <a:p>
            <a:r>
              <a:rPr lang="en-AU" sz="2800" dirty="0"/>
              <a:t>Public knowledge sharing: Client Pathway Reports</a:t>
            </a:r>
          </a:p>
        </p:txBody>
      </p:sp>
      <p:sp>
        <p:nvSpPr>
          <p:cNvPr id="3" name="Content Placeholder 2">
            <a:extLst>
              <a:ext uri="{FF2B5EF4-FFF2-40B4-BE49-F238E27FC236}">
                <a16:creationId xmlns:a16="http://schemas.microsoft.com/office/drawing/2014/main" id="{C4180DA7-7A78-BA1E-6E9D-D248CD552AAA}"/>
              </a:ext>
            </a:extLst>
          </p:cNvPr>
          <p:cNvSpPr>
            <a:spLocks noGrp="1"/>
          </p:cNvSpPr>
          <p:nvPr>
            <p:ph idx="1"/>
          </p:nvPr>
        </p:nvSpPr>
        <p:spPr>
          <a:xfrm>
            <a:off x="704850" y="2168525"/>
            <a:ext cx="5197186" cy="4008437"/>
          </a:xfrm>
        </p:spPr>
        <p:txBody>
          <a:bodyPr/>
          <a:lstStyle/>
          <a:p>
            <a:pPr algn="l"/>
            <a:r>
              <a:rPr lang="en-AU" sz="1600" dirty="0">
                <a:latin typeface="+mn-lt"/>
              </a:rPr>
              <a:t>Treasury works with relevant departments to analyse </a:t>
            </a:r>
            <a:r>
              <a:rPr lang="en-AU" sz="1600" i="0" dirty="0">
                <a:solidFill>
                  <a:srgbClr val="000000"/>
                </a:solidFill>
                <a:effectLst/>
                <a:latin typeface="+mn-lt"/>
              </a:rPr>
              <a:t>the use of government services by people who are at risk of or experiencing social disadvantage. The reports seek to</a:t>
            </a:r>
            <a:r>
              <a:rPr lang="en-AU" sz="1600" b="0" i="0" dirty="0">
                <a:solidFill>
                  <a:srgbClr val="000000"/>
                </a:solidFill>
                <a:effectLst/>
                <a:latin typeface="VIC-regular" panose="00000500000000000000" pitchFamily="50" charset="0"/>
              </a:rPr>
              <a:t>:</a:t>
            </a:r>
          </a:p>
          <a:p>
            <a:pPr marL="285750" indent="-285750" algn="l">
              <a:buFont typeface="Wingdings" panose="05000000000000000000" pitchFamily="2" charset="2"/>
              <a:buChar char="Ø"/>
            </a:pPr>
            <a:r>
              <a:rPr lang="en-AU" sz="1600" b="0" i="0" dirty="0">
                <a:solidFill>
                  <a:srgbClr val="000000"/>
                </a:solidFill>
                <a:effectLst/>
                <a:latin typeface="VIC-regular" panose="00000500000000000000" pitchFamily="50" charset="0"/>
              </a:rPr>
              <a:t>inform policy and program design, particularly on EIIF initiatives and on social impact investments</a:t>
            </a:r>
          </a:p>
          <a:p>
            <a:pPr marL="285750" indent="-285750" algn="l">
              <a:buFont typeface="Wingdings" panose="05000000000000000000" pitchFamily="2" charset="2"/>
              <a:buChar char="Ø"/>
            </a:pPr>
            <a:r>
              <a:rPr lang="en-AU" sz="1600" b="0" i="0" dirty="0">
                <a:solidFill>
                  <a:srgbClr val="000000"/>
                </a:solidFill>
                <a:effectLst/>
                <a:latin typeface="VIC-regular" panose="00000500000000000000" pitchFamily="50" charset="0"/>
              </a:rPr>
              <a:t>allow the social services sector to draw linkages between their own work and specific service systems to identify service needs and gaps</a:t>
            </a:r>
          </a:p>
          <a:p>
            <a:pPr marL="285750" indent="-285750" algn="l">
              <a:buFont typeface="Wingdings" panose="05000000000000000000" pitchFamily="2" charset="2"/>
              <a:buChar char="Ø"/>
            </a:pPr>
            <a:r>
              <a:rPr lang="en-AU" sz="1600" b="0" i="0" dirty="0">
                <a:solidFill>
                  <a:srgbClr val="000000"/>
                </a:solidFill>
                <a:effectLst/>
                <a:latin typeface="VIC-regular" panose="00000500000000000000" pitchFamily="50" charset="0"/>
              </a:rPr>
              <a:t>improve the quantification of avoided costs of potential early intervention initiatives.</a:t>
            </a:r>
          </a:p>
          <a:p>
            <a:endParaRPr lang="en-AU" sz="1600" dirty="0"/>
          </a:p>
        </p:txBody>
      </p:sp>
      <p:pic>
        <p:nvPicPr>
          <p:cNvPr id="6" name="Picture 5">
            <a:extLst>
              <a:ext uri="{FF2B5EF4-FFF2-40B4-BE49-F238E27FC236}">
                <a16:creationId xmlns:a16="http://schemas.microsoft.com/office/drawing/2014/main" id="{5DC90252-685A-8F66-6095-0939A7CA24C5}"/>
              </a:ext>
            </a:extLst>
          </p:cNvPr>
          <p:cNvPicPr>
            <a:picLocks noChangeAspect="1"/>
          </p:cNvPicPr>
          <p:nvPr/>
        </p:nvPicPr>
        <p:blipFill>
          <a:blip r:embed="rId3"/>
          <a:stretch>
            <a:fillRect/>
          </a:stretch>
        </p:blipFill>
        <p:spPr>
          <a:xfrm>
            <a:off x="6618097" y="2846560"/>
            <a:ext cx="2263575" cy="3206547"/>
          </a:xfrm>
          <a:prstGeom prst="rect">
            <a:avLst/>
          </a:prstGeom>
        </p:spPr>
      </p:pic>
      <p:pic>
        <p:nvPicPr>
          <p:cNvPr id="8" name="Picture 7">
            <a:extLst>
              <a:ext uri="{FF2B5EF4-FFF2-40B4-BE49-F238E27FC236}">
                <a16:creationId xmlns:a16="http://schemas.microsoft.com/office/drawing/2014/main" id="{AB1CC001-9679-364F-FECF-E05A2C932408}"/>
              </a:ext>
            </a:extLst>
          </p:cNvPr>
          <p:cNvPicPr>
            <a:picLocks noChangeAspect="1"/>
          </p:cNvPicPr>
          <p:nvPr/>
        </p:nvPicPr>
        <p:blipFill>
          <a:blip r:embed="rId4"/>
          <a:stretch>
            <a:fillRect/>
          </a:stretch>
        </p:blipFill>
        <p:spPr>
          <a:xfrm>
            <a:off x="9126507" y="2044932"/>
            <a:ext cx="2266431" cy="3206547"/>
          </a:xfrm>
          <a:prstGeom prst="rect">
            <a:avLst/>
          </a:prstGeom>
        </p:spPr>
      </p:pic>
    </p:spTree>
    <p:extLst>
      <p:ext uri="{BB962C8B-B14F-4D97-AF65-F5344CB8AC3E}">
        <p14:creationId xmlns:p14="http://schemas.microsoft.com/office/powerpoint/2010/main" val="707845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63ED-652D-A379-6F57-6A05AE2E2A6E}"/>
              </a:ext>
            </a:extLst>
          </p:cNvPr>
          <p:cNvSpPr>
            <a:spLocks noGrp="1"/>
          </p:cNvSpPr>
          <p:nvPr>
            <p:ph type="title"/>
          </p:nvPr>
        </p:nvSpPr>
        <p:spPr/>
        <p:txBody>
          <a:bodyPr/>
          <a:lstStyle/>
          <a:p>
            <a:r>
              <a:rPr lang="en-AU" sz="2800" dirty="0"/>
              <a:t>Building sector capability: Empowerment fund</a:t>
            </a:r>
          </a:p>
        </p:txBody>
      </p:sp>
      <p:sp>
        <p:nvSpPr>
          <p:cNvPr id="3" name="Content Placeholder 2">
            <a:extLst>
              <a:ext uri="{FF2B5EF4-FFF2-40B4-BE49-F238E27FC236}">
                <a16:creationId xmlns:a16="http://schemas.microsoft.com/office/drawing/2014/main" id="{C4180DA7-7A78-BA1E-6E9D-D248CD552AAA}"/>
              </a:ext>
            </a:extLst>
          </p:cNvPr>
          <p:cNvSpPr>
            <a:spLocks noGrp="1"/>
          </p:cNvSpPr>
          <p:nvPr>
            <p:ph idx="1"/>
          </p:nvPr>
        </p:nvSpPr>
        <p:spPr>
          <a:xfrm>
            <a:off x="704850" y="2163302"/>
            <a:ext cx="5939790" cy="4008437"/>
          </a:xfrm>
        </p:spPr>
        <p:txBody>
          <a:bodyPr/>
          <a:lstStyle/>
          <a:p>
            <a:r>
              <a:rPr lang="en-AU" sz="1600" b="0" i="0" dirty="0">
                <a:solidFill>
                  <a:srgbClr val="000000"/>
                </a:solidFill>
                <a:effectLst/>
                <a:latin typeface="VIC-regular" panose="00000500000000000000" pitchFamily="50" charset="0"/>
              </a:rPr>
              <a:t>The Empowerment Fund seeks to address barriers the social service sector faces relating to data and evaluation capability. Objectives of the Fund include:</a:t>
            </a:r>
          </a:p>
          <a:p>
            <a:pPr marL="342900" lvl="0" indent="-342900">
              <a:lnSpc>
                <a:spcPct val="105000"/>
              </a:lnSpc>
              <a:spcBef>
                <a:spcPts val="250"/>
              </a:spcBef>
              <a:spcAft>
                <a:spcPts val="250"/>
              </a:spcAft>
              <a:buSzPts val="1100"/>
              <a:buFont typeface="Wingdings" panose="05000000000000000000" pitchFamily="2" charset="2"/>
              <a:buChar char="Ø"/>
              <a:tabLst>
                <a:tab pos="228600" algn="l"/>
              </a:tabLst>
            </a:pPr>
            <a:r>
              <a:rPr lang="en-AU" sz="1600" dirty="0">
                <a:solidFill>
                  <a:srgbClr val="232B39"/>
                </a:solidFill>
                <a:effectLst/>
                <a:latin typeface="VIC" panose="00000500000000000000" pitchFamily="50" charset="0"/>
                <a:ea typeface="Times New Roman" panose="02020603050405020304" pitchFamily="18" charset="0"/>
                <a:cs typeface="Calibri" panose="020F0502020204030204" pitchFamily="34" charset="0"/>
              </a:rPr>
              <a:t>providing</a:t>
            </a:r>
            <a:r>
              <a:rPr lang="en-AU" sz="1600" dirty="0">
                <a:solidFill>
                  <a:srgbClr val="232B39"/>
                </a:solidFill>
                <a:effectLst/>
                <a:latin typeface="VIC" panose="00000500000000000000" pitchFamily="50" charset="0"/>
                <a:ea typeface="VIC" panose="00000500000000000000" pitchFamily="50" charset="0"/>
                <a:cs typeface="Calibri" panose="020F0502020204030204" pitchFamily="34" charset="0"/>
              </a:rPr>
              <a:t> data capability uplifts to ensure that data collection, information systems and storage are functional and are empowering organisations to better understand their service outcomes</a:t>
            </a:r>
            <a:endParaRPr lang="en-AU" sz="1600" dirty="0">
              <a:solidFill>
                <a:srgbClr val="232B39"/>
              </a:solidFill>
              <a:effectLst/>
              <a:latin typeface="VIC" panose="00000500000000000000" pitchFamily="50" charset="0"/>
              <a:ea typeface="Times New Roman" panose="02020603050405020304" pitchFamily="18" charset="0"/>
              <a:cs typeface="Calibri" panose="020F0502020204030204" pitchFamily="34" charset="0"/>
            </a:endParaRPr>
          </a:p>
          <a:p>
            <a:pPr marL="342900" lvl="0" indent="-342900">
              <a:lnSpc>
                <a:spcPct val="105000"/>
              </a:lnSpc>
              <a:spcBef>
                <a:spcPts val="250"/>
              </a:spcBef>
              <a:spcAft>
                <a:spcPts val="250"/>
              </a:spcAft>
              <a:buSzPts val="1100"/>
              <a:buFont typeface="Wingdings" panose="05000000000000000000" pitchFamily="2" charset="2"/>
              <a:buChar char="Ø"/>
              <a:tabLst>
                <a:tab pos="228600" algn="l"/>
              </a:tabLst>
            </a:pPr>
            <a:r>
              <a:rPr lang="en-AU" sz="1600" dirty="0">
                <a:solidFill>
                  <a:srgbClr val="232B39"/>
                </a:solidFill>
                <a:effectLst/>
                <a:latin typeface="VIC" panose="00000500000000000000" pitchFamily="50" charset="0"/>
                <a:ea typeface="VIC" panose="00000500000000000000" pitchFamily="50" charset="0"/>
                <a:cs typeface="Calibri" panose="020F0502020204030204" pitchFamily="34" charset="0"/>
              </a:rPr>
              <a:t>better measuring the outcomes of early interventions and improving the accessibility of information</a:t>
            </a:r>
            <a:endParaRPr lang="en-AU" sz="1600" dirty="0">
              <a:solidFill>
                <a:srgbClr val="232B39"/>
              </a:solidFill>
              <a:effectLst/>
              <a:latin typeface="VIC" panose="00000500000000000000" pitchFamily="50" charset="0"/>
              <a:ea typeface="Times New Roman" panose="02020603050405020304" pitchFamily="18" charset="0"/>
              <a:cs typeface="Calibri" panose="020F0502020204030204" pitchFamily="34" charset="0"/>
            </a:endParaRPr>
          </a:p>
          <a:p>
            <a:pPr marL="342900" lvl="0" indent="-342900">
              <a:lnSpc>
                <a:spcPct val="105000"/>
              </a:lnSpc>
              <a:spcBef>
                <a:spcPts val="250"/>
              </a:spcBef>
              <a:spcAft>
                <a:spcPts val="250"/>
              </a:spcAft>
              <a:buSzPts val="1100"/>
              <a:buFont typeface="Wingdings" panose="05000000000000000000" pitchFamily="2" charset="2"/>
              <a:buChar char="Ø"/>
              <a:tabLst>
                <a:tab pos="228600" algn="l"/>
              </a:tabLst>
            </a:pPr>
            <a:r>
              <a:rPr lang="en-AU" sz="1600" dirty="0">
                <a:solidFill>
                  <a:srgbClr val="232B39"/>
                </a:solidFill>
                <a:effectLst/>
                <a:latin typeface="VIC" panose="00000500000000000000" pitchFamily="50" charset="0"/>
                <a:ea typeface="VIC" panose="00000500000000000000" pitchFamily="50" charset="0"/>
                <a:cs typeface="Calibri" panose="020F0502020204030204" pitchFamily="34" charset="0"/>
              </a:rPr>
              <a:t>supporting program evaluations, including internal capabilities and tools to improve evaluation practices</a:t>
            </a:r>
            <a:endParaRPr lang="en-AU" sz="1600" dirty="0">
              <a:solidFill>
                <a:srgbClr val="232B39"/>
              </a:solidFill>
              <a:latin typeface="VIC" panose="00000500000000000000" pitchFamily="50" charset="0"/>
              <a:ea typeface="VIC" panose="00000500000000000000" pitchFamily="50" charset="0"/>
              <a:cs typeface="Calibri" panose="020F0502020204030204" pitchFamily="34" charset="0"/>
            </a:endParaRPr>
          </a:p>
          <a:p>
            <a:pPr marL="342900" lvl="0" indent="-342900">
              <a:lnSpc>
                <a:spcPct val="105000"/>
              </a:lnSpc>
              <a:spcBef>
                <a:spcPts val="250"/>
              </a:spcBef>
              <a:spcAft>
                <a:spcPts val="250"/>
              </a:spcAft>
              <a:buSzPts val="1100"/>
              <a:buFont typeface="Wingdings" panose="05000000000000000000" pitchFamily="2" charset="2"/>
              <a:buChar char="Ø"/>
              <a:tabLst>
                <a:tab pos="228600" algn="l"/>
              </a:tabLst>
            </a:pPr>
            <a:r>
              <a:rPr lang="en-AU" sz="160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sharing learnings so insights and a broader evidence base on ‘what works’ can be promulgated across the sector. </a:t>
            </a:r>
            <a:endParaRPr lang="en-AU" sz="1600" dirty="0"/>
          </a:p>
        </p:txBody>
      </p:sp>
      <p:pic>
        <p:nvPicPr>
          <p:cNvPr id="6" name="Graphic 34">
            <a:extLst>
              <a:ext uri="{FF2B5EF4-FFF2-40B4-BE49-F238E27FC236}">
                <a16:creationId xmlns:a16="http://schemas.microsoft.com/office/drawing/2014/main" id="{962F4E8B-D92F-7BE5-E8C1-B78BA76342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2577" y="2163302"/>
            <a:ext cx="3876502" cy="4140631"/>
          </a:xfrm>
          <a:prstGeom prst="rect">
            <a:avLst/>
          </a:prstGeom>
        </p:spPr>
      </p:pic>
    </p:spTree>
    <p:extLst>
      <p:ext uri="{BB962C8B-B14F-4D97-AF65-F5344CB8AC3E}">
        <p14:creationId xmlns:p14="http://schemas.microsoft.com/office/powerpoint/2010/main" val="2143733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415636" y="657225"/>
            <a:ext cx="10804814" cy="1034638"/>
          </a:xfrm>
        </p:spPr>
        <p:txBody>
          <a:bodyPr/>
          <a:lstStyle/>
          <a:p>
            <a:r>
              <a:rPr lang="en-AU" sz="2800" dirty="0"/>
              <a:t>Lessons for implementing similar wellbeing approaches in other jurisdictions - toolkit</a:t>
            </a:r>
          </a:p>
        </p:txBody>
      </p:sp>
      <p:sp>
        <p:nvSpPr>
          <p:cNvPr id="7" name="Content Placeholder 6">
            <a:extLst>
              <a:ext uri="{FF2B5EF4-FFF2-40B4-BE49-F238E27FC236}">
                <a16:creationId xmlns:a16="http://schemas.microsoft.com/office/drawing/2014/main" id="{FF4AA65A-C09E-D98C-D31B-2D86BA58AC9D}"/>
              </a:ext>
            </a:extLst>
          </p:cNvPr>
          <p:cNvSpPr>
            <a:spLocks noGrp="1"/>
          </p:cNvSpPr>
          <p:nvPr>
            <p:ph idx="1"/>
          </p:nvPr>
        </p:nvSpPr>
        <p:spPr>
          <a:xfrm>
            <a:off x="415636" y="1862808"/>
            <a:ext cx="11513128" cy="4008437"/>
          </a:xfrm>
        </p:spPr>
        <p:txBody>
          <a:bodyPr/>
          <a:lstStyle/>
          <a:p>
            <a:endParaRPr lang="en-AU" sz="1800" dirty="0">
              <a:latin typeface="+mn-lt"/>
            </a:endParaRPr>
          </a:p>
          <a:p>
            <a:r>
              <a:rPr lang="en-AU" sz="1800" dirty="0">
                <a:latin typeface="+mn-lt"/>
              </a:rPr>
              <a:t>These four domains were:</a:t>
            </a:r>
          </a:p>
          <a:p>
            <a:pPr marL="457200" indent="-457200">
              <a:buFont typeface="Wingdings" panose="05000000000000000000" pitchFamily="2" charset="2"/>
              <a:buChar char="Ø"/>
            </a:pPr>
            <a:r>
              <a:rPr lang="en-AU" sz="1800" dirty="0"/>
              <a:t>Stakeholders external to government – ‘Building partnerships outside of Treasury’</a:t>
            </a:r>
          </a:p>
          <a:p>
            <a:pPr marL="457200" indent="-457200">
              <a:buFont typeface="Wingdings" panose="05000000000000000000" pitchFamily="2" charset="2"/>
              <a:buChar char="Ø"/>
            </a:pPr>
            <a:r>
              <a:rPr lang="en-AU" sz="1800" dirty="0"/>
              <a:t>Cultural shift within government departments – ‘Making EIIF easy and building trust’</a:t>
            </a:r>
          </a:p>
          <a:p>
            <a:pPr marL="457200" indent="-457200">
              <a:buFont typeface="Wingdings" panose="05000000000000000000" pitchFamily="2" charset="2"/>
              <a:buChar char="Ø"/>
            </a:pPr>
            <a:r>
              <a:rPr lang="en-AU" sz="1800" dirty="0"/>
              <a:t>Robust underlying economics and evidence – ‘Upholding integrity in estimation across initiatives’</a:t>
            </a:r>
          </a:p>
          <a:p>
            <a:pPr marL="457200" lvl="1" indent="-457200">
              <a:buFont typeface="Wingdings" panose="05000000000000000000" pitchFamily="2" charset="2"/>
              <a:buChar char="Ø"/>
            </a:pPr>
            <a:r>
              <a:rPr lang="en-AU" sz="1800" dirty="0">
                <a:latin typeface="+mj-lt"/>
              </a:rPr>
              <a:t>Financial incentives – ‘Deliver savings, manage risk and driving positive behaviour’</a:t>
            </a:r>
          </a:p>
          <a:p>
            <a:pPr marL="457200" lvl="1" indent="-457200">
              <a:buFont typeface="Wingdings" panose="05000000000000000000" pitchFamily="2" charset="2"/>
              <a:buChar char="Ø"/>
            </a:pPr>
            <a:endParaRPr lang="en-AU" sz="1800" dirty="0">
              <a:latin typeface="+mj-lt"/>
            </a:endParaRP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2" name="Rectangle 1">
            <a:extLst>
              <a:ext uri="{FF2B5EF4-FFF2-40B4-BE49-F238E27FC236}">
                <a16:creationId xmlns:a16="http://schemas.microsoft.com/office/drawing/2014/main" id="{C6C3D11E-CC18-2829-21CC-8FBBF4A8A8B8}"/>
              </a:ext>
            </a:extLst>
          </p:cNvPr>
          <p:cNvSpPr/>
          <p:nvPr/>
        </p:nvSpPr>
        <p:spPr>
          <a:xfrm>
            <a:off x="263236" y="3071553"/>
            <a:ext cx="11704320" cy="357447"/>
          </a:xfrm>
          <a:prstGeom prst="rect">
            <a:avLst/>
          </a:prstGeom>
          <a:solidFill>
            <a:srgbClr val="0072CE">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86776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DFAC9EC-0D32-D42C-64A6-65E1DEE28EA1}"/>
              </a:ext>
            </a:extLst>
          </p:cNvPr>
          <p:cNvSpPr/>
          <p:nvPr/>
        </p:nvSpPr>
        <p:spPr>
          <a:xfrm>
            <a:off x="7965877" y="2693707"/>
            <a:ext cx="3687097" cy="1165551"/>
          </a:xfrm>
          <a:prstGeom prst="roundRect">
            <a:avLst/>
          </a:prstGeom>
          <a:noFill/>
          <a:ln w="38100">
            <a:solidFill>
              <a:schemeClr val="accent1">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AU" sz="1400" b="1" dirty="0">
                <a:solidFill>
                  <a:schemeClr val="tx1"/>
                </a:solidFill>
              </a:rPr>
              <a:t>Around 10 per cent </a:t>
            </a:r>
            <a:r>
              <a:rPr lang="en-AU" sz="1100" dirty="0">
                <a:solidFill>
                  <a:schemeClr val="tx1"/>
                </a:solidFill>
              </a:rPr>
              <a:t>of EIIF initiatives were modelled by departments in the 2021-22 Budget</a:t>
            </a:r>
          </a:p>
          <a:p>
            <a:pPr algn="r"/>
            <a:r>
              <a:rPr lang="en-AU" sz="1400" b="1" dirty="0">
                <a:solidFill>
                  <a:schemeClr val="tx1"/>
                </a:solidFill>
              </a:rPr>
              <a:t>VS</a:t>
            </a:r>
          </a:p>
          <a:p>
            <a:pPr algn="r"/>
            <a:r>
              <a:rPr lang="en-AU" sz="1400" b="1" dirty="0">
                <a:solidFill>
                  <a:schemeClr val="tx1"/>
                </a:solidFill>
              </a:rPr>
              <a:t>Nearly 50 per cent </a:t>
            </a:r>
            <a:r>
              <a:rPr lang="en-AU" sz="1100" dirty="0">
                <a:solidFill>
                  <a:schemeClr val="tx1"/>
                </a:solidFill>
              </a:rPr>
              <a:t>modelled by departments in the 2024-25 Budget</a:t>
            </a:r>
          </a:p>
        </p:txBody>
      </p:sp>
      <p:graphicFrame>
        <p:nvGraphicFramePr>
          <p:cNvPr id="6" name="Content Placeholder 4">
            <a:extLst>
              <a:ext uri="{FF2B5EF4-FFF2-40B4-BE49-F238E27FC236}">
                <a16:creationId xmlns:a16="http://schemas.microsoft.com/office/drawing/2014/main" id="{2DC6546B-3D2F-86BC-DAFC-29A533AFB66E}"/>
              </a:ext>
            </a:extLst>
          </p:cNvPr>
          <p:cNvGraphicFramePr>
            <a:graphicFrameLocks/>
          </p:cNvGraphicFramePr>
          <p:nvPr>
            <p:extLst>
              <p:ext uri="{D42A27DB-BD31-4B8C-83A1-F6EECF244321}">
                <p14:modId xmlns:p14="http://schemas.microsoft.com/office/powerpoint/2010/main" val="1820624229"/>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704850" y="674477"/>
            <a:ext cx="10515600" cy="1034638"/>
          </a:xfrm>
        </p:spPr>
        <p:txBody>
          <a:bodyPr/>
          <a:lstStyle/>
          <a:p>
            <a:r>
              <a:rPr lang="en-AU" sz="2800" dirty="0"/>
              <a:t>Domain 2: Making EIIF easy and building trust</a:t>
            </a:r>
          </a:p>
        </p:txBody>
      </p:sp>
      <p:sp>
        <p:nvSpPr>
          <p:cNvPr id="8" name="Content Placeholder 7">
            <a:extLst>
              <a:ext uri="{FF2B5EF4-FFF2-40B4-BE49-F238E27FC236}">
                <a16:creationId xmlns:a16="http://schemas.microsoft.com/office/drawing/2014/main" id="{D9E2782C-0C15-CE62-C5AE-3F4057E591D4}"/>
              </a:ext>
            </a:extLst>
          </p:cNvPr>
          <p:cNvSpPr>
            <a:spLocks noGrp="1"/>
          </p:cNvSpPr>
          <p:nvPr>
            <p:ph idx="1"/>
          </p:nvPr>
        </p:nvSpPr>
        <p:spPr>
          <a:xfrm>
            <a:off x="704850" y="1858176"/>
            <a:ext cx="10515600" cy="584506"/>
          </a:xfrm>
        </p:spPr>
        <p:txBody>
          <a:bodyPr/>
          <a:lstStyle/>
          <a:p>
            <a:r>
              <a:rPr lang="en-AU" sz="1600" b="1" dirty="0">
                <a:latin typeface="+mn-lt"/>
              </a:rPr>
              <a:t>Fostering cultural shift in government and preparing departments with the necessary skills to come on the journey</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010471"/>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15" name="Rectangle: Rounded Corners 14">
            <a:extLst>
              <a:ext uri="{FF2B5EF4-FFF2-40B4-BE49-F238E27FC236}">
                <a16:creationId xmlns:a16="http://schemas.microsoft.com/office/drawing/2014/main" id="{D49457FE-5556-4D48-6BE6-18D1BC1D57F9}"/>
              </a:ext>
            </a:extLst>
          </p:cNvPr>
          <p:cNvSpPr/>
          <p:nvPr/>
        </p:nvSpPr>
        <p:spPr>
          <a:xfrm>
            <a:off x="648732" y="3877044"/>
            <a:ext cx="3355873" cy="1372644"/>
          </a:xfrm>
          <a:prstGeom prst="roundRect">
            <a:avLst/>
          </a:prstGeom>
          <a:noFill/>
          <a:ln w="38100">
            <a:solidFill>
              <a:schemeClr val="accent1">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1100" dirty="0">
                <a:solidFill>
                  <a:schemeClr val="tx1"/>
                </a:solidFill>
              </a:rPr>
              <a:t>Examples include:</a:t>
            </a:r>
          </a:p>
          <a:p>
            <a:pPr marL="285750" indent="-285750">
              <a:buFontTx/>
              <a:buChar char="-"/>
            </a:pPr>
            <a:r>
              <a:rPr lang="en-AU" sz="1100" dirty="0">
                <a:solidFill>
                  <a:schemeClr val="tx1"/>
                </a:solidFill>
              </a:rPr>
              <a:t>Direct impacts published in budget papers</a:t>
            </a:r>
          </a:p>
          <a:p>
            <a:pPr marL="285750" indent="-285750">
              <a:buFontTx/>
              <a:buChar char="-"/>
            </a:pPr>
            <a:r>
              <a:rPr lang="en-AU" sz="1100" dirty="0">
                <a:solidFill>
                  <a:schemeClr val="tx1"/>
                </a:solidFill>
              </a:rPr>
              <a:t>Client Pathway reports</a:t>
            </a:r>
          </a:p>
          <a:p>
            <a:pPr marL="285750" indent="-285750">
              <a:buFontTx/>
              <a:buChar char="-"/>
            </a:pPr>
            <a:r>
              <a:rPr lang="en-AU" sz="1100" dirty="0">
                <a:solidFill>
                  <a:schemeClr val="tx1"/>
                </a:solidFill>
              </a:rPr>
              <a:t>EIIF framework paper</a:t>
            </a:r>
          </a:p>
          <a:p>
            <a:r>
              <a:rPr lang="en-AU" sz="1100" dirty="0">
                <a:solidFill>
                  <a:schemeClr val="tx1"/>
                </a:solidFill>
              </a:rPr>
              <a:t>More available on the Department of Treasury and Finance website</a:t>
            </a:r>
          </a:p>
        </p:txBody>
      </p:sp>
      <p:sp>
        <p:nvSpPr>
          <p:cNvPr id="7" name="Rectangle: Rounded Corners 6">
            <a:extLst>
              <a:ext uri="{FF2B5EF4-FFF2-40B4-BE49-F238E27FC236}">
                <a16:creationId xmlns:a16="http://schemas.microsoft.com/office/drawing/2014/main" id="{3A083730-A009-4144-EAA5-9FB3DFF9CF4E}"/>
              </a:ext>
            </a:extLst>
          </p:cNvPr>
          <p:cNvSpPr/>
          <p:nvPr/>
        </p:nvSpPr>
        <p:spPr>
          <a:xfrm>
            <a:off x="7550594" y="5406885"/>
            <a:ext cx="3355873" cy="1034638"/>
          </a:xfrm>
          <a:prstGeom prst="roundRect">
            <a:avLst/>
          </a:prstGeom>
          <a:noFill/>
          <a:ln w="38100">
            <a:solidFill>
              <a:schemeClr val="accent1">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AU" sz="1100" dirty="0">
                <a:solidFill>
                  <a:schemeClr val="tx1"/>
                </a:solidFill>
              </a:rPr>
              <a:t> Treasury chairs whole-of-government review process where departments may review and critic modelling approach and assumptions. Treasury acts as circuit breaker where agreements are not reached</a:t>
            </a:r>
          </a:p>
        </p:txBody>
      </p:sp>
      <p:grpSp>
        <p:nvGrpSpPr>
          <p:cNvPr id="13" name="Group 12">
            <a:extLst>
              <a:ext uri="{FF2B5EF4-FFF2-40B4-BE49-F238E27FC236}">
                <a16:creationId xmlns:a16="http://schemas.microsoft.com/office/drawing/2014/main" id="{A2C39E2E-E567-FFFA-CFD6-3063F30762B8}"/>
              </a:ext>
            </a:extLst>
          </p:cNvPr>
          <p:cNvGrpSpPr/>
          <p:nvPr/>
        </p:nvGrpSpPr>
        <p:grpSpPr>
          <a:xfrm>
            <a:off x="1900506" y="2306164"/>
            <a:ext cx="8124287" cy="3790691"/>
            <a:chOff x="1900506" y="2464218"/>
            <a:chExt cx="8124287" cy="3790691"/>
          </a:xfrm>
        </p:grpSpPr>
        <p:grpSp>
          <p:nvGrpSpPr>
            <p:cNvPr id="11" name="Group 10">
              <a:extLst>
                <a:ext uri="{FF2B5EF4-FFF2-40B4-BE49-F238E27FC236}">
                  <a16:creationId xmlns:a16="http://schemas.microsoft.com/office/drawing/2014/main" id="{C2EF0888-7022-8A4C-DC4A-C97B639F49E4}"/>
                </a:ext>
              </a:extLst>
            </p:cNvPr>
            <p:cNvGrpSpPr/>
            <p:nvPr/>
          </p:nvGrpSpPr>
          <p:grpSpPr>
            <a:xfrm>
              <a:off x="1900506" y="2464218"/>
              <a:ext cx="8124287" cy="3790691"/>
              <a:chOff x="2032000" y="1917290"/>
              <a:chExt cx="8124287" cy="4221043"/>
            </a:xfrm>
          </p:grpSpPr>
          <p:graphicFrame>
            <p:nvGraphicFramePr>
              <p:cNvPr id="2" name="Diagram 1">
                <a:extLst>
                  <a:ext uri="{FF2B5EF4-FFF2-40B4-BE49-F238E27FC236}">
                    <a16:creationId xmlns:a16="http://schemas.microsoft.com/office/drawing/2014/main" id="{B6FCB201-98A9-B150-A470-8B64B2421804}"/>
                  </a:ext>
                </a:extLst>
              </p:cNvPr>
              <p:cNvGraphicFramePr/>
              <p:nvPr>
                <p:extLst>
                  <p:ext uri="{D42A27DB-BD31-4B8C-83A1-F6EECF244321}">
                    <p14:modId xmlns:p14="http://schemas.microsoft.com/office/powerpoint/2010/main" val="3983636001"/>
                  </p:ext>
                </p:extLst>
              </p:nvPr>
            </p:nvGraphicFramePr>
            <p:xfrm>
              <a:off x="2032000" y="1917290"/>
              <a:ext cx="8124287" cy="4221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4DE53F23-BE68-4578-ED9D-19825F93440E}"/>
                  </a:ext>
                </a:extLst>
              </p:cNvPr>
              <p:cNvSpPr txBox="1"/>
              <p:nvPr/>
            </p:nvSpPr>
            <p:spPr>
              <a:xfrm>
                <a:off x="5548452" y="3645327"/>
                <a:ext cx="1091381" cy="707886"/>
              </a:xfrm>
              <a:prstGeom prst="rect">
                <a:avLst/>
              </a:prstGeom>
              <a:noFill/>
            </p:spPr>
            <p:txBody>
              <a:bodyPr wrap="square" rtlCol="0">
                <a:spAutoFit/>
              </a:bodyPr>
              <a:lstStyle/>
              <a:p>
                <a:pPr algn="ctr"/>
                <a:r>
                  <a:rPr lang="en-AU" sz="1000" b="1" dirty="0">
                    <a:solidFill>
                      <a:schemeClr val="bg1"/>
                    </a:solidFill>
                  </a:rPr>
                  <a:t>Fostering culture of transparency and trust</a:t>
                </a:r>
              </a:p>
            </p:txBody>
          </p:sp>
        </p:grpSp>
        <p:sp>
          <p:nvSpPr>
            <p:cNvPr id="12" name="TextBox 11">
              <a:extLst>
                <a:ext uri="{FF2B5EF4-FFF2-40B4-BE49-F238E27FC236}">
                  <a16:creationId xmlns:a16="http://schemas.microsoft.com/office/drawing/2014/main" id="{A4DFA1DD-D44B-3C0D-FCE3-13EF2CACEF40}"/>
                </a:ext>
              </a:extLst>
            </p:cNvPr>
            <p:cNvSpPr txBox="1"/>
            <p:nvPr/>
          </p:nvSpPr>
          <p:spPr>
            <a:xfrm>
              <a:off x="5259641" y="3855915"/>
              <a:ext cx="1406013" cy="954107"/>
            </a:xfrm>
            <a:prstGeom prst="rect">
              <a:avLst/>
            </a:prstGeom>
            <a:noFill/>
          </p:spPr>
          <p:txBody>
            <a:bodyPr wrap="square" rtlCol="0">
              <a:spAutoFit/>
            </a:bodyPr>
            <a:lstStyle/>
            <a:p>
              <a:pPr algn="ctr"/>
              <a:r>
                <a:rPr lang="en-AU" sz="1400" b="1" dirty="0">
                  <a:solidFill>
                    <a:srgbClr val="0072CE"/>
                  </a:solidFill>
                </a:rPr>
                <a:t>Building a culture of transparency and trust</a:t>
              </a:r>
            </a:p>
          </p:txBody>
        </p:sp>
      </p:grpSp>
    </p:spTree>
    <p:extLst>
      <p:ext uri="{BB962C8B-B14F-4D97-AF65-F5344CB8AC3E}">
        <p14:creationId xmlns:p14="http://schemas.microsoft.com/office/powerpoint/2010/main" val="259598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10455-404F-4115-B948-A68CA9B2220D}"/>
              </a:ext>
            </a:extLst>
          </p:cNvPr>
          <p:cNvSpPr>
            <a:spLocks noGrp="1"/>
          </p:cNvSpPr>
          <p:nvPr>
            <p:ph type="title"/>
          </p:nvPr>
        </p:nvSpPr>
        <p:spPr/>
        <p:txBody>
          <a:bodyPr/>
          <a:lstStyle/>
          <a:p>
            <a:r>
              <a:rPr lang="en-AU" dirty="0"/>
              <a:t>Background of EIIF</a:t>
            </a:r>
          </a:p>
        </p:txBody>
      </p:sp>
    </p:spTree>
    <p:extLst>
      <p:ext uri="{BB962C8B-B14F-4D97-AF65-F5344CB8AC3E}">
        <p14:creationId xmlns:p14="http://schemas.microsoft.com/office/powerpoint/2010/main" val="4213129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1468A9-475F-BB75-A692-049A4449901D}"/>
              </a:ext>
            </a:extLst>
          </p:cNvPr>
          <p:cNvSpPr/>
          <p:nvPr/>
        </p:nvSpPr>
        <p:spPr>
          <a:xfrm>
            <a:off x="744049" y="2035247"/>
            <a:ext cx="2278040" cy="455466"/>
          </a:xfrm>
          <a:prstGeom prst="rect">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i="1">
                <a:solidFill>
                  <a:schemeClr val="bg1"/>
                </a:solidFill>
              </a:rPr>
              <a:t>2021-22 Budget</a:t>
            </a:r>
          </a:p>
        </p:txBody>
      </p:sp>
      <p:sp>
        <p:nvSpPr>
          <p:cNvPr id="6" name="Rectangle 5">
            <a:extLst>
              <a:ext uri="{FF2B5EF4-FFF2-40B4-BE49-F238E27FC236}">
                <a16:creationId xmlns:a16="http://schemas.microsoft.com/office/drawing/2014/main" id="{285E63D8-56CC-1D32-9B15-DA20C01616E7}"/>
              </a:ext>
            </a:extLst>
          </p:cNvPr>
          <p:cNvSpPr/>
          <p:nvPr/>
        </p:nvSpPr>
        <p:spPr>
          <a:xfrm>
            <a:off x="3387620" y="2037025"/>
            <a:ext cx="2278040" cy="455466"/>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i="1" dirty="0">
                <a:solidFill>
                  <a:schemeClr val="bg1"/>
                </a:solidFill>
              </a:rPr>
              <a:t>2022-23 Budget</a:t>
            </a:r>
          </a:p>
        </p:txBody>
      </p:sp>
      <p:sp>
        <p:nvSpPr>
          <p:cNvPr id="7" name="Rectangle 6">
            <a:extLst>
              <a:ext uri="{FF2B5EF4-FFF2-40B4-BE49-F238E27FC236}">
                <a16:creationId xmlns:a16="http://schemas.microsoft.com/office/drawing/2014/main" id="{4E0E821C-C628-0B31-5746-77FD30111FAB}"/>
              </a:ext>
            </a:extLst>
          </p:cNvPr>
          <p:cNvSpPr/>
          <p:nvPr/>
        </p:nvSpPr>
        <p:spPr>
          <a:xfrm>
            <a:off x="5970460" y="2036256"/>
            <a:ext cx="2278040" cy="44926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AU" b="1" i="1" dirty="0">
                <a:solidFill>
                  <a:schemeClr val="bg1"/>
                </a:solidFill>
              </a:rPr>
              <a:t>2023-24 Budget</a:t>
            </a:r>
          </a:p>
        </p:txBody>
      </p:sp>
      <p:sp>
        <p:nvSpPr>
          <p:cNvPr id="8" name="TextBox 7">
            <a:extLst>
              <a:ext uri="{FF2B5EF4-FFF2-40B4-BE49-F238E27FC236}">
                <a16:creationId xmlns:a16="http://schemas.microsoft.com/office/drawing/2014/main" id="{C74F774B-3F2B-8B1E-D828-E83593275321}"/>
              </a:ext>
            </a:extLst>
          </p:cNvPr>
          <p:cNvSpPr txBox="1"/>
          <p:nvPr/>
        </p:nvSpPr>
        <p:spPr>
          <a:xfrm>
            <a:off x="1652702" y="2680560"/>
            <a:ext cx="1879734" cy="276999"/>
          </a:xfrm>
          <a:prstGeom prst="rect">
            <a:avLst/>
          </a:prstGeom>
          <a:noFill/>
        </p:spPr>
        <p:txBody>
          <a:bodyPr wrap="square">
            <a:spAutoFit/>
          </a:bodyPr>
          <a:lstStyle/>
          <a:p>
            <a:r>
              <a:rPr lang="en-AU" sz="1200" dirty="0"/>
              <a:t>Initiatives</a:t>
            </a:r>
            <a:endParaRPr lang="en-AU" b="1" dirty="0"/>
          </a:p>
        </p:txBody>
      </p:sp>
      <p:sp>
        <p:nvSpPr>
          <p:cNvPr id="9" name="TextBox 8">
            <a:extLst>
              <a:ext uri="{FF2B5EF4-FFF2-40B4-BE49-F238E27FC236}">
                <a16:creationId xmlns:a16="http://schemas.microsoft.com/office/drawing/2014/main" id="{ABD6E3ED-8B1C-8809-9C5F-92B1C136B516}"/>
              </a:ext>
            </a:extLst>
          </p:cNvPr>
          <p:cNvSpPr txBox="1"/>
          <p:nvPr/>
        </p:nvSpPr>
        <p:spPr>
          <a:xfrm>
            <a:off x="4205258" y="2708331"/>
            <a:ext cx="1818175" cy="276999"/>
          </a:xfrm>
          <a:prstGeom prst="rect">
            <a:avLst/>
          </a:prstGeom>
          <a:noFill/>
        </p:spPr>
        <p:txBody>
          <a:bodyPr wrap="square">
            <a:spAutoFit/>
          </a:bodyPr>
          <a:lstStyle/>
          <a:p>
            <a:r>
              <a:rPr lang="en-AU" sz="1200" dirty="0"/>
              <a:t>Initiatives</a:t>
            </a:r>
            <a:endParaRPr lang="en-AU" b="1" dirty="0"/>
          </a:p>
        </p:txBody>
      </p:sp>
      <p:grpSp>
        <p:nvGrpSpPr>
          <p:cNvPr id="10" name="Group 9">
            <a:extLst>
              <a:ext uri="{FF2B5EF4-FFF2-40B4-BE49-F238E27FC236}">
                <a16:creationId xmlns:a16="http://schemas.microsoft.com/office/drawing/2014/main" id="{7938B8B1-96C7-D2AD-11E9-1249A12EDCFA}"/>
              </a:ext>
            </a:extLst>
          </p:cNvPr>
          <p:cNvGrpSpPr/>
          <p:nvPr/>
        </p:nvGrpSpPr>
        <p:grpSpPr>
          <a:xfrm>
            <a:off x="1051277" y="2504394"/>
            <a:ext cx="684848" cy="623030"/>
            <a:chOff x="847837" y="2533323"/>
            <a:chExt cx="792239" cy="792239"/>
          </a:xfrm>
          <a:solidFill>
            <a:schemeClr val="accent1"/>
          </a:solidFill>
        </p:grpSpPr>
        <p:pic>
          <p:nvPicPr>
            <p:cNvPr id="11" name="Graphic 10" descr="Harvey Balls 100% with solid fill">
              <a:extLst>
                <a:ext uri="{FF2B5EF4-FFF2-40B4-BE49-F238E27FC236}">
                  <a16:creationId xmlns:a16="http://schemas.microsoft.com/office/drawing/2014/main" id="{9D43BE49-8D87-E778-A0DD-9211AA1E95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7837" y="2533323"/>
              <a:ext cx="792239" cy="792239"/>
            </a:xfrm>
            <a:prstGeom prst="rect">
              <a:avLst/>
            </a:prstGeom>
          </p:spPr>
        </p:pic>
        <p:sp>
          <p:nvSpPr>
            <p:cNvPr id="12" name="Rectangle 11">
              <a:extLst>
                <a:ext uri="{FF2B5EF4-FFF2-40B4-BE49-F238E27FC236}">
                  <a16:creationId xmlns:a16="http://schemas.microsoft.com/office/drawing/2014/main" id="{BC9B948E-7F08-7ED0-BAE3-A57B2C7456E0}"/>
                </a:ext>
              </a:extLst>
            </p:cNvPr>
            <p:cNvSpPr/>
            <p:nvPr/>
          </p:nvSpPr>
          <p:spPr>
            <a:xfrm>
              <a:off x="963547" y="2706209"/>
              <a:ext cx="580025" cy="4789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dirty="0">
                  <a:solidFill>
                    <a:schemeClr val="bg1"/>
                  </a:solidFill>
                </a:rPr>
                <a:t>11</a:t>
              </a:r>
            </a:p>
          </p:txBody>
        </p:sp>
      </p:grpSp>
      <p:sp>
        <p:nvSpPr>
          <p:cNvPr id="13" name="TextBox 12">
            <a:extLst>
              <a:ext uri="{FF2B5EF4-FFF2-40B4-BE49-F238E27FC236}">
                <a16:creationId xmlns:a16="http://schemas.microsoft.com/office/drawing/2014/main" id="{D917C1BE-682D-4CC2-D901-17DA5A646A8A}"/>
              </a:ext>
            </a:extLst>
          </p:cNvPr>
          <p:cNvSpPr txBox="1"/>
          <p:nvPr/>
        </p:nvSpPr>
        <p:spPr>
          <a:xfrm>
            <a:off x="6895005" y="2666300"/>
            <a:ext cx="1877329" cy="276999"/>
          </a:xfrm>
          <a:prstGeom prst="rect">
            <a:avLst/>
          </a:prstGeom>
          <a:noFill/>
        </p:spPr>
        <p:txBody>
          <a:bodyPr wrap="square">
            <a:spAutoFit/>
          </a:bodyPr>
          <a:lstStyle/>
          <a:p>
            <a:r>
              <a:rPr lang="en-AU" sz="1200" dirty="0"/>
              <a:t>Initiatives</a:t>
            </a:r>
            <a:endParaRPr lang="en-AU" b="1" dirty="0"/>
          </a:p>
        </p:txBody>
      </p:sp>
      <p:grpSp>
        <p:nvGrpSpPr>
          <p:cNvPr id="23" name="Group 22">
            <a:extLst>
              <a:ext uri="{FF2B5EF4-FFF2-40B4-BE49-F238E27FC236}">
                <a16:creationId xmlns:a16="http://schemas.microsoft.com/office/drawing/2014/main" id="{A96BDAF3-A54A-BEC1-F755-A8C86E7D6AF3}"/>
              </a:ext>
            </a:extLst>
          </p:cNvPr>
          <p:cNvGrpSpPr/>
          <p:nvPr/>
        </p:nvGrpSpPr>
        <p:grpSpPr>
          <a:xfrm>
            <a:off x="6287392" y="2489864"/>
            <a:ext cx="684848" cy="623030"/>
            <a:chOff x="847837" y="2533323"/>
            <a:chExt cx="792239" cy="792239"/>
          </a:xfrm>
          <a:solidFill>
            <a:schemeClr val="accent1"/>
          </a:solidFill>
        </p:grpSpPr>
        <p:pic>
          <p:nvPicPr>
            <p:cNvPr id="24" name="Graphic 23" descr="Harvey Balls 100% with solid fill">
              <a:extLst>
                <a:ext uri="{FF2B5EF4-FFF2-40B4-BE49-F238E27FC236}">
                  <a16:creationId xmlns:a16="http://schemas.microsoft.com/office/drawing/2014/main" id="{229B69D0-A078-8D8D-4EBB-87E4505A69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47837" y="2533323"/>
              <a:ext cx="792239" cy="792239"/>
            </a:xfrm>
            <a:prstGeom prst="rect">
              <a:avLst/>
            </a:prstGeom>
          </p:spPr>
        </p:pic>
        <p:sp>
          <p:nvSpPr>
            <p:cNvPr id="25" name="Rectangle 24">
              <a:extLst>
                <a:ext uri="{FF2B5EF4-FFF2-40B4-BE49-F238E27FC236}">
                  <a16:creationId xmlns:a16="http://schemas.microsoft.com/office/drawing/2014/main" id="{CD659C01-5AD8-4AC2-2064-3424F561B84A}"/>
                </a:ext>
              </a:extLst>
            </p:cNvPr>
            <p:cNvSpPr/>
            <p:nvPr/>
          </p:nvSpPr>
          <p:spPr>
            <a:xfrm>
              <a:off x="963547" y="2706209"/>
              <a:ext cx="580025" cy="4789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dirty="0">
                  <a:solidFill>
                    <a:schemeClr val="bg1"/>
                  </a:solidFill>
                </a:rPr>
                <a:t>22</a:t>
              </a:r>
            </a:p>
          </p:txBody>
        </p:sp>
      </p:grpSp>
      <p:grpSp>
        <p:nvGrpSpPr>
          <p:cNvPr id="26" name="Group 25">
            <a:extLst>
              <a:ext uri="{FF2B5EF4-FFF2-40B4-BE49-F238E27FC236}">
                <a16:creationId xmlns:a16="http://schemas.microsoft.com/office/drawing/2014/main" id="{72F6CEAB-76D2-6FCE-A98A-17B79A9E6160}"/>
              </a:ext>
            </a:extLst>
          </p:cNvPr>
          <p:cNvGrpSpPr/>
          <p:nvPr/>
        </p:nvGrpSpPr>
        <p:grpSpPr>
          <a:xfrm>
            <a:off x="3599301" y="2537714"/>
            <a:ext cx="684848" cy="623030"/>
            <a:chOff x="847837" y="2533323"/>
            <a:chExt cx="792239" cy="792239"/>
          </a:xfrm>
          <a:solidFill>
            <a:schemeClr val="accent1"/>
          </a:solidFill>
        </p:grpSpPr>
        <p:pic>
          <p:nvPicPr>
            <p:cNvPr id="27" name="Graphic 26" descr="Harvey Balls 100% with solid fill">
              <a:extLst>
                <a:ext uri="{FF2B5EF4-FFF2-40B4-BE49-F238E27FC236}">
                  <a16:creationId xmlns:a16="http://schemas.microsoft.com/office/drawing/2014/main" id="{C6A10791-C357-F6F9-52A6-4BC5F555CD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47837" y="2533323"/>
              <a:ext cx="792239" cy="792239"/>
            </a:xfrm>
            <a:prstGeom prst="rect">
              <a:avLst/>
            </a:prstGeom>
          </p:spPr>
        </p:pic>
        <p:sp>
          <p:nvSpPr>
            <p:cNvPr id="28" name="Rectangle 27">
              <a:extLst>
                <a:ext uri="{FF2B5EF4-FFF2-40B4-BE49-F238E27FC236}">
                  <a16:creationId xmlns:a16="http://schemas.microsoft.com/office/drawing/2014/main" id="{02C79B7F-12E3-86BE-8B3D-EC5F97E406F2}"/>
                </a:ext>
              </a:extLst>
            </p:cNvPr>
            <p:cNvSpPr/>
            <p:nvPr/>
          </p:nvSpPr>
          <p:spPr>
            <a:xfrm>
              <a:off x="963547" y="2706209"/>
              <a:ext cx="580025" cy="4789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dirty="0">
                  <a:solidFill>
                    <a:schemeClr val="bg1"/>
                  </a:solidFill>
                </a:rPr>
                <a:t>16</a:t>
              </a:r>
            </a:p>
          </p:txBody>
        </p:sp>
      </p:grpSp>
      <p:sp>
        <p:nvSpPr>
          <p:cNvPr id="29" name="Rectangle 28">
            <a:extLst>
              <a:ext uri="{FF2B5EF4-FFF2-40B4-BE49-F238E27FC236}">
                <a16:creationId xmlns:a16="http://schemas.microsoft.com/office/drawing/2014/main" id="{D3CDD779-1D2F-1094-D3D3-3F7D3537AC10}"/>
              </a:ext>
            </a:extLst>
          </p:cNvPr>
          <p:cNvSpPr/>
          <p:nvPr/>
        </p:nvSpPr>
        <p:spPr>
          <a:xfrm>
            <a:off x="8614031" y="2039694"/>
            <a:ext cx="2278040" cy="4492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AU" b="1" i="1" dirty="0">
                <a:solidFill>
                  <a:schemeClr val="bg1"/>
                </a:solidFill>
              </a:rPr>
              <a:t>2024-25 Budget</a:t>
            </a:r>
          </a:p>
        </p:txBody>
      </p:sp>
      <p:sp>
        <p:nvSpPr>
          <p:cNvPr id="30" name="TextBox 29">
            <a:extLst>
              <a:ext uri="{FF2B5EF4-FFF2-40B4-BE49-F238E27FC236}">
                <a16:creationId xmlns:a16="http://schemas.microsoft.com/office/drawing/2014/main" id="{F1E2D54F-633D-EB52-F1B9-34CDE1121210}"/>
              </a:ext>
            </a:extLst>
          </p:cNvPr>
          <p:cNvSpPr txBox="1"/>
          <p:nvPr/>
        </p:nvSpPr>
        <p:spPr>
          <a:xfrm>
            <a:off x="9667302" y="2658771"/>
            <a:ext cx="2113819" cy="276999"/>
          </a:xfrm>
          <a:prstGeom prst="rect">
            <a:avLst/>
          </a:prstGeom>
          <a:noFill/>
        </p:spPr>
        <p:txBody>
          <a:bodyPr wrap="square">
            <a:spAutoFit/>
          </a:bodyPr>
          <a:lstStyle/>
          <a:p>
            <a:r>
              <a:rPr lang="en-AU" sz="1200" dirty="0"/>
              <a:t>Initiatives</a:t>
            </a:r>
            <a:endParaRPr lang="en-AU" b="1" dirty="0"/>
          </a:p>
        </p:txBody>
      </p:sp>
      <p:grpSp>
        <p:nvGrpSpPr>
          <p:cNvPr id="31" name="Group 30">
            <a:extLst>
              <a:ext uri="{FF2B5EF4-FFF2-40B4-BE49-F238E27FC236}">
                <a16:creationId xmlns:a16="http://schemas.microsoft.com/office/drawing/2014/main" id="{49B971E7-8B28-A6E0-AE1D-238B8ECE3DD0}"/>
              </a:ext>
            </a:extLst>
          </p:cNvPr>
          <p:cNvGrpSpPr/>
          <p:nvPr/>
        </p:nvGrpSpPr>
        <p:grpSpPr>
          <a:xfrm>
            <a:off x="8941551" y="2489060"/>
            <a:ext cx="684848" cy="623030"/>
            <a:chOff x="847837" y="2533323"/>
            <a:chExt cx="792239" cy="792239"/>
          </a:xfrm>
          <a:solidFill>
            <a:schemeClr val="accent1"/>
          </a:solidFill>
        </p:grpSpPr>
        <p:pic>
          <p:nvPicPr>
            <p:cNvPr id="32" name="Graphic 31" descr="Harvey Balls 100% with solid fill">
              <a:extLst>
                <a:ext uri="{FF2B5EF4-FFF2-40B4-BE49-F238E27FC236}">
                  <a16:creationId xmlns:a16="http://schemas.microsoft.com/office/drawing/2014/main" id="{64C14FC3-6571-02D5-5FF1-DFA93CC0C5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47837" y="2533323"/>
              <a:ext cx="792239" cy="792239"/>
            </a:xfrm>
            <a:prstGeom prst="rect">
              <a:avLst/>
            </a:prstGeom>
          </p:spPr>
        </p:pic>
        <p:sp>
          <p:nvSpPr>
            <p:cNvPr id="33" name="Rectangle 32">
              <a:extLst>
                <a:ext uri="{FF2B5EF4-FFF2-40B4-BE49-F238E27FC236}">
                  <a16:creationId xmlns:a16="http://schemas.microsoft.com/office/drawing/2014/main" id="{DFE526F2-C89C-86E9-2E1D-4C6344E92DB3}"/>
                </a:ext>
              </a:extLst>
            </p:cNvPr>
            <p:cNvSpPr/>
            <p:nvPr/>
          </p:nvSpPr>
          <p:spPr>
            <a:xfrm>
              <a:off x="963547" y="2706209"/>
              <a:ext cx="580025" cy="4789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b="1" dirty="0">
                  <a:solidFill>
                    <a:schemeClr val="bg1"/>
                  </a:solidFill>
                </a:rPr>
                <a:t>28</a:t>
              </a:r>
            </a:p>
          </p:txBody>
        </p:sp>
      </p:grpSp>
      <p:sp>
        <p:nvSpPr>
          <p:cNvPr id="14" name="Arrow: Right 13">
            <a:extLst>
              <a:ext uri="{FF2B5EF4-FFF2-40B4-BE49-F238E27FC236}">
                <a16:creationId xmlns:a16="http://schemas.microsoft.com/office/drawing/2014/main" id="{75D41863-E19C-DECB-74B7-9C0CA9A18B99}"/>
              </a:ext>
            </a:extLst>
          </p:cNvPr>
          <p:cNvSpPr/>
          <p:nvPr/>
        </p:nvSpPr>
        <p:spPr>
          <a:xfrm>
            <a:off x="767170" y="3107892"/>
            <a:ext cx="10124901" cy="521087"/>
          </a:xfrm>
          <a:prstGeom prst="rightArrow">
            <a:avLst>
              <a:gd name="adj1" fmla="val 71383"/>
              <a:gd name="adj2" fmla="val 511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t>Set up outcomes reporting and financial incentives</a:t>
            </a:r>
          </a:p>
        </p:txBody>
      </p:sp>
      <p:sp>
        <p:nvSpPr>
          <p:cNvPr id="20" name="Arrow: Right 19">
            <a:extLst>
              <a:ext uri="{FF2B5EF4-FFF2-40B4-BE49-F238E27FC236}">
                <a16:creationId xmlns:a16="http://schemas.microsoft.com/office/drawing/2014/main" id="{42F84EBB-4C8F-B796-9128-1ECE001D7AA9}"/>
              </a:ext>
            </a:extLst>
          </p:cNvPr>
          <p:cNvSpPr/>
          <p:nvPr/>
        </p:nvSpPr>
        <p:spPr>
          <a:xfrm>
            <a:off x="3387619" y="3730118"/>
            <a:ext cx="7504451" cy="521087"/>
          </a:xfrm>
          <a:prstGeom prst="rightArrow">
            <a:avLst>
              <a:gd name="adj1" fmla="val 71383"/>
              <a:gd name="adj2" fmla="val 511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t>Estimating avoided costs to the Victorian Government</a:t>
            </a:r>
          </a:p>
        </p:txBody>
      </p:sp>
      <p:sp>
        <p:nvSpPr>
          <p:cNvPr id="21" name="Arrow: Right 20">
            <a:extLst>
              <a:ext uri="{FF2B5EF4-FFF2-40B4-BE49-F238E27FC236}">
                <a16:creationId xmlns:a16="http://schemas.microsoft.com/office/drawing/2014/main" id="{744241DF-209D-0FC8-40A2-1E96B4A4FF57}"/>
              </a:ext>
            </a:extLst>
          </p:cNvPr>
          <p:cNvSpPr/>
          <p:nvPr/>
        </p:nvSpPr>
        <p:spPr>
          <a:xfrm>
            <a:off x="5970460" y="4325354"/>
            <a:ext cx="4921610" cy="521087"/>
          </a:xfrm>
          <a:prstGeom prst="rightArrow">
            <a:avLst>
              <a:gd name="adj1" fmla="val 71383"/>
              <a:gd name="adj2" fmla="val 511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t>Estimating broader economic benefits</a:t>
            </a:r>
          </a:p>
        </p:txBody>
      </p:sp>
      <p:sp>
        <p:nvSpPr>
          <p:cNvPr id="17" name="Title 16">
            <a:extLst>
              <a:ext uri="{FF2B5EF4-FFF2-40B4-BE49-F238E27FC236}">
                <a16:creationId xmlns:a16="http://schemas.microsoft.com/office/drawing/2014/main" id="{48D1A2CC-61A1-8521-EBF6-E97F7540BC0C}"/>
              </a:ext>
            </a:extLst>
          </p:cNvPr>
          <p:cNvSpPr>
            <a:spLocks noGrp="1"/>
          </p:cNvSpPr>
          <p:nvPr>
            <p:ph type="title"/>
          </p:nvPr>
        </p:nvSpPr>
        <p:spPr/>
        <p:txBody>
          <a:bodyPr/>
          <a:lstStyle/>
          <a:p>
            <a:r>
              <a:rPr lang="en-AU" sz="2300" dirty="0"/>
              <a:t>It didn’t happen all at once – continuous improvements progressively led to greater transparency and trust</a:t>
            </a:r>
          </a:p>
        </p:txBody>
      </p:sp>
      <p:sp>
        <p:nvSpPr>
          <p:cNvPr id="2" name="Arrow: Right 1">
            <a:extLst>
              <a:ext uri="{FF2B5EF4-FFF2-40B4-BE49-F238E27FC236}">
                <a16:creationId xmlns:a16="http://schemas.microsoft.com/office/drawing/2014/main" id="{AE6ABD63-194C-AF23-4258-1231EC2E9050}"/>
              </a:ext>
            </a:extLst>
          </p:cNvPr>
          <p:cNvSpPr/>
          <p:nvPr/>
        </p:nvSpPr>
        <p:spPr>
          <a:xfrm>
            <a:off x="8074324" y="4926059"/>
            <a:ext cx="2817745" cy="650967"/>
          </a:xfrm>
          <a:prstGeom prst="rightArrow">
            <a:avLst>
              <a:gd name="adj1" fmla="val 71383"/>
              <a:gd name="adj2" fmla="val 5118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1600" dirty="0"/>
              <a:t>Benefits and costs in budget papers</a:t>
            </a:r>
          </a:p>
        </p:txBody>
      </p:sp>
    </p:spTree>
    <p:extLst>
      <p:ext uri="{BB962C8B-B14F-4D97-AF65-F5344CB8AC3E}">
        <p14:creationId xmlns:p14="http://schemas.microsoft.com/office/powerpoint/2010/main" val="1695348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9B0D-24CA-426C-97FD-3F79F9A04111}"/>
              </a:ext>
            </a:extLst>
          </p:cNvPr>
          <p:cNvSpPr>
            <a:spLocks noGrp="1"/>
          </p:cNvSpPr>
          <p:nvPr>
            <p:ph type="title"/>
          </p:nvPr>
        </p:nvSpPr>
        <p:spPr>
          <a:xfrm>
            <a:off x="712075" y="713517"/>
            <a:ext cx="11139955" cy="1034638"/>
          </a:xfrm>
        </p:spPr>
        <p:txBody>
          <a:bodyPr/>
          <a:lstStyle/>
          <a:p>
            <a:r>
              <a:rPr lang="en-US" sz="2300" b="1" dirty="0">
                <a:latin typeface="+mn-lt"/>
              </a:rPr>
              <a:t>Treasury made ongoing collaboration efforts to strengthen the quality of new EIIF proposals</a:t>
            </a:r>
            <a:endParaRPr lang="en-AU" sz="2300" b="1" dirty="0">
              <a:latin typeface="+mn-lt"/>
            </a:endParaRPr>
          </a:p>
        </p:txBody>
      </p:sp>
      <p:sp>
        <p:nvSpPr>
          <p:cNvPr id="3" name="TextBox 2">
            <a:extLst>
              <a:ext uri="{FF2B5EF4-FFF2-40B4-BE49-F238E27FC236}">
                <a16:creationId xmlns:a16="http://schemas.microsoft.com/office/drawing/2014/main" id="{4FE05366-E09D-2D5D-0921-995E4E0F9954}"/>
              </a:ext>
            </a:extLst>
          </p:cNvPr>
          <p:cNvSpPr txBox="1"/>
          <p:nvPr/>
        </p:nvSpPr>
        <p:spPr>
          <a:xfrm>
            <a:off x="464333" y="2079096"/>
            <a:ext cx="5631667" cy="4278094"/>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AU" sz="1600" dirty="0"/>
              <a:t>Treasury developed its in-house avoided cost model, and supported departments as an </a:t>
            </a:r>
            <a:r>
              <a:rPr lang="en-AU" sz="1600" b="1" dirty="0"/>
              <a:t>internal-to-government technical assistant for last 3 years/budgets</a:t>
            </a:r>
          </a:p>
          <a:p>
            <a:pPr marL="285750" indent="-285750">
              <a:buFont typeface="Wingdings" panose="05000000000000000000" pitchFamily="2" charset="2"/>
              <a:buChar char="Ø"/>
            </a:pPr>
            <a:endParaRPr lang="en-AU" sz="1600" dirty="0"/>
          </a:p>
          <a:p>
            <a:pPr marL="285750" indent="-285750">
              <a:buClr>
                <a:schemeClr val="accent1"/>
              </a:buClr>
              <a:buFont typeface="Wingdings" panose="05000000000000000000" pitchFamily="2" charset="2"/>
              <a:buChar char="Ø"/>
            </a:pPr>
            <a:r>
              <a:rPr lang="en-US" sz="1600" dirty="0">
                <a:latin typeface="+mn-lt"/>
              </a:rPr>
              <a:t>At the same time, </a:t>
            </a:r>
            <a:r>
              <a:rPr lang="en-US" sz="1600" b="1" dirty="0">
                <a:latin typeface="+mn-lt"/>
              </a:rPr>
              <a:t>investments in departments’ own analytics through EIIF </a:t>
            </a:r>
            <a:r>
              <a:rPr lang="en-US" sz="1600" dirty="0"/>
              <a:t>have supported growth in capability</a:t>
            </a:r>
            <a:endParaRPr lang="en-AU" sz="1600" dirty="0"/>
          </a:p>
          <a:p>
            <a:pPr marL="285750" indent="-285750">
              <a:buClr>
                <a:schemeClr val="accent1"/>
              </a:buClr>
              <a:buFont typeface="Wingdings" panose="05000000000000000000" pitchFamily="2" charset="2"/>
              <a:buChar char="Ø"/>
            </a:pPr>
            <a:endParaRPr lang="en-AU" sz="1600" dirty="0"/>
          </a:p>
          <a:p>
            <a:pPr marL="285750" indent="-285750">
              <a:buClr>
                <a:schemeClr val="accent1"/>
              </a:buClr>
              <a:buFont typeface="Wingdings" panose="05000000000000000000" pitchFamily="2" charset="2"/>
              <a:buChar char="Ø"/>
            </a:pPr>
            <a:r>
              <a:rPr lang="en-AU" sz="1600" b="1" dirty="0"/>
              <a:t>Building knowledge base:</a:t>
            </a:r>
            <a:r>
              <a:rPr lang="en-AU" sz="1600" dirty="0"/>
              <a:t> research partnerships with peak bodies, departments and academics; findings made available to all departments</a:t>
            </a:r>
          </a:p>
          <a:p>
            <a:pPr marL="285750" indent="-285750">
              <a:buClr>
                <a:schemeClr val="accent1"/>
              </a:buClr>
              <a:buFont typeface="Wingdings" panose="05000000000000000000" pitchFamily="2" charset="2"/>
              <a:buChar char="Ø"/>
            </a:pPr>
            <a:endParaRPr lang="en-AU" sz="1600" dirty="0"/>
          </a:p>
          <a:p>
            <a:pPr marL="285750" indent="-285750">
              <a:buClr>
                <a:schemeClr val="accent1"/>
              </a:buClr>
              <a:buFont typeface="Wingdings" panose="05000000000000000000" pitchFamily="2" charset="2"/>
              <a:buChar char="Ø"/>
            </a:pPr>
            <a:r>
              <a:rPr lang="en-AU" sz="1600" dirty="0"/>
              <a:t>Continued adherence to the EIIF methodology and to transparency has provided stakeholders constancy and </a:t>
            </a:r>
            <a:r>
              <a:rPr lang="en-AU" sz="1600" b="1" dirty="0"/>
              <a:t>progressively built greater trust in applying methodologies</a:t>
            </a:r>
            <a:endParaRPr lang="en-AU" sz="1600" b="1" dirty="0">
              <a:highlight>
                <a:srgbClr val="FFFF00"/>
              </a:highlight>
            </a:endParaRPr>
          </a:p>
        </p:txBody>
      </p:sp>
      <p:graphicFrame>
        <p:nvGraphicFramePr>
          <p:cNvPr id="6" name="Chart 5">
            <a:extLst>
              <a:ext uri="{FF2B5EF4-FFF2-40B4-BE49-F238E27FC236}">
                <a16:creationId xmlns:a16="http://schemas.microsoft.com/office/drawing/2014/main" id="{9AAA63FE-099D-0D38-3BD5-D3FD18245C2F}"/>
              </a:ext>
            </a:extLst>
          </p:cNvPr>
          <p:cNvGraphicFramePr>
            <a:graphicFrameLocks/>
          </p:cNvGraphicFramePr>
          <p:nvPr>
            <p:extLst>
              <p:ext uri="{D42A27DB-BD31-4B8C-83A1-F6EECF244321}">
                <p14:modId xmlns:p14="http://schemas.microsoft.com/office/powerpoint/2010/main" val="647753112"/>
              </p:ext>
            </p:extLst>
          </p:nvPr>
        </p:nvGraphicFramePr>
        <p:xfrm>
          <a:off x="6411843" y="2272885"/>
          <a:ext cx="4764157" cy="3597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454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392BE90-D94A-4814-A88D-C0A3A3713D7C}"/>
              </a:ext>
            </a:extLst>
          </p:cNvPr>
          <p:cNvSpPr txBox="1">
            <a:spLocks noGrp="1"/>
          </p:cNvSpPr>
          <p:nvPr>
            <p:ph idx="1"/>
          </p:nvPr>
        </p:nvSpPr>
        <p:spPr>
          <a:xfrm>
            <a:off x="739590" y="2093351"/>
            <a:ext cx="5054697" cy="3803650"/>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5"/>
              </a:buClr>
            </a:pPr>
            <a:r>
              <a:rPr lang="en-AU" sz="1800" dirty="0"/>
              <a:t>Delivering the objectives of EIIF relies on strong collaboration between:</a:t>
            </a:r>
          </a:p>
          <a:p>
            <a:pPr marL="285750" lvl="1" indent="-285750">
              <a:spcBef>
                <a:spcPts val="1000"/>
              </a:spcBef>
              <a:buFont typeface="Wingdings" panose="05000000000000000000" pitchFamily="2" charset="2"/>
              <a:buChar char="Ø"/>
            </a:pPr>
            <a:r>
              <a:rPr lang="en-AU" sz="1800" b="1" dirty="0">
                <a:solidFill>
                  <a:schemeClr val="accent3"/>
                </a:solidFill>
              </a:rPr>
              <a:t>Sector partners </a:t>
            </a:r>
            <a:r>
              <a:rPr lang="en-AU" sz="1800" dirty="0"/>
              <a:t>– who deliver services, understand clients, collect data on outcomes</a:t>
            </a:r>
          </a:p>
          <a:p>
            <a:pPr marL="285750" lvl="1" indent="-285750">
              <a:spcBef>
                <a:spcPts val="1000"/>
              </a:spcBef>
              <a:buFont typeface="Wingdings" panose="05000000000000000000" pitchFamily="2" charset="2"/>
              <a:buChar char="Ø"/>
            </a:pPr>
            <a:r>
              <a:rPr lang="en-AU" sz="1800" b="1" dirty="0">
                <a:solidFill>
                  <a:schemeClr val="accent3"/>
                </a:solidFill>
              </a:rPr>
              <a:t>Service departments </a:t>
            </a:r>
            <a:r>
              <a:rPr lang="en-AU" sz="1800" dirty="0"/>
              <a:t>– hold policy expertise, contract managers, data custodians</a:t>
            </a:r>
          </a:p>
          <a:p>
            <a:pPr marL="285750" lvl="1" indent="-285750">
              <a:spcBef>
                <a:spcPts val="1000"/>
              </a:spcBef>
              <a:buFont typeface="Wingdings" panose="05000000000000000000" pitchFamily="2" charset="2"/>
              <a:buChar char="Ø"/>
            </a:pPr>
            <a:r>
              <a:rPr lang="en-AU" sz="1800" b="1" dirty="0">
                <a:solidFill>
                  <a:schemeClr val="accent3"/>
                </a:solidFill>
              </a:rPr>
              <a:t>Central government </a:t>
            </a:r>
            <a:r>
              <a:rPr lang="en-AU" sz="1800" dirty="0"/>
              <a:t>– whole of system view, manage budget process, can incentivise greater early intervention and a greater focus on evidence.</a:t>
            </a:r>
          </a:p>
        </p:txBody>
      </p:sp>
      <p:sp>
        <p:nvSpPr>
          <p:cNvPr id="8" name="Title 7">
            <a:extLst>
              <a:ext uri="{FF2B5EF4-FFF2-40B4-BE49-F238E27FC236}">
                <a16:creationId xmlns:a16="http://schemas.microsoft.com/office/drawing/2014/main" id="{F7ABF5D7-E5ED-F5A4-E8F1-4D25025AC31A}"/>
              </a:ext>
            </a:extLst>
          </p:cNvPr>
          <p:cNvSpPr>
            <a:spLocks noGrp="1"/>
          </p:cNvSpPr>
          <p:nvPr>
            <p:ph type="title"/>
          </p:nvPr>
        </p:nvSpPr>
        <p:spPr/>
        <p:txBody>
          <a:bodyPr/>
          <a:lstStyle/>
          <a:p>
            <a:r>
              <a:rPr lang="en-AU" sz="2800" dirty="0"/>
              <a:t>Collaboration underpins EIIF, it is core and it is necessary!!!</a:t>
            </a:r>
          </a:p>
        </p:txBody>
      </p:sp>
      <p:grpSp>
        <p:nvGrpSpPr>
          <p:cNvPr id="3" name="Group 2">
            <a:extLst>
              <a:ext uri="{FF2B5EF4-FFF2-40B4-BE49-F238E27FC236}">
                <a16:creationId xmlns:a16="http://schemas.microsoft.com/office/drawing/2014/main" id="{D9101592-91F5-75B9-AE0C-0F6A6EA634BA}"/>
              </a:ext>
            </a:extLst>
          </p:cNvPr>
          <p:cNvGrpSpPr/>
          <p:nvPr/>
        </p:nvGrpSpPr>
        <p:grpSpPr>
          <a:xfrm>
            <a:off x="5725193" y="2196950"/>
            <a:ext cx="5899150" cy="3105785"/>
            <a:chOff x="5725193" y="2196950"/>
            <a:chExt cx="5899150" cy="3105785"/>
          </a:xfrm>
        </p:grpSpPr>
        <p:pic>
          <p:nvPicPr>
            <p:cNvPr id="6" name="Graphic 31" descr="Figure 1 shows the key stakeholders  involved in EIIF proposal co-design processes (illustrated through a Ven Diagram of three overlapping circles). the stakeholder include:&#10;Sector partners which deliver social services; collect program data and outcome performance information; understands clients and has practitioner expertise.&#10;Departments which: employ policy experts and contract managers; brings forward EIIF proposals for Budget; hold the strategic vision for service delivery and objectives; manage program data sets at a portfolio level.&#10;The Department of Treasury and Finance, which: advises Government on funding priorities; provides a whole of system view; is the policy holder for EIIF; provides expertise on avoided costs modelling and outcome measures.">
              <a:extLst>
                <a:ext uri="{FF2B5EF4-FFF2-40B4-BE49-F238E27FC236}">
                  <a16:creationId xmlns:a16="http://schemas.microsoft.com/office/drawing/2014/main" id="{4D27B73E-2141-88AD-0365-74EEEEE846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5193" y="2196950"/>
              <a:ext cx="5899150" cy="3105785"/>
            </a:xfrm>
            <a:prstGeom prst="rect">
              <a:avLst/>
            </a:prstGeom>
          </p:spPr>
        </p:pic>
        <p:sp>
          <p:nvSpPr>
            <p:cNvPr id="2" name="TextBox 1">
              <a:extLst>
                <a:ext uri="{FF2B5EF4-FFF2-40B4-BE49-F238E27FC236}">
                  <a16:creationId xmlns:a16="http://schemas.microsoft.com/office/drawing/2014/main" id="{A67C006B-FD3A-11C1-91EA-7C184AA4A097}"/>
                </a:ext>
              </a:extLst>
            </p:cNvPr>
            <p:cNvSpPr txBox="1"/>
            <p:nvPr/>
          </p:nvSpPr>
          <p:spPr>
            <a:xfrm>
              <a:off x="9272105" y="4057020"/>
              <a:ext cx="648000" cy="144000"/>
            </a:xfrm>
            <a:prstGeom prst="rect">
              <a:avLst/>
            </a:prstGeom>
            <a:solidFill>
              <a:srgbClr val="7FB8E6"/>
            </a:solidFill>
          </p:spPr>
          <p:txBody>
            <a:bodyPr wrap="square" rtlCol="0" anchor="t">
              <a:spAutoFit/>
            </a:bodyPr>
            <a:lstStyle/>
            <a:p>
              <a:r>
                <a:rPr lang="en-AU" sz="800" dirty="0">
                  <a:latin typeface="+mj-lt"/>
                </a:rPr>
                <a:t>Treasury</a:t>
              </a:r>
            </a:p>
          </p:txBody>
        </p:sp>
      </p:grpSp>
    </p:spTree>
    <p:extLst>
      <p:ext uri="{BB962C8B-B14F-4D97-AF65-F5344CB8AC3E}">
        <p14:creationId xmlns:p14="http://schemas.microsoft.com/office/powerpoint/2010/main" val="3062325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D6F8-708C-4A72-9965-FEBCD68F3906}"/>
              </a:ext>
            </a:extLst>
          </p:cNvPr>
          <p:cNvSpPr>
            <a:spLocks noGrp="1"/>
          </p:cNvSpPr>
          <p:nvPr>
            <p:ph type="title"/>
          </p:nvPr>
        </p:nvSpPr>
        <p:spPr/>
        <p:txBody>
          <a:bodyPr/>
          <a:lstStyle/>
          <a:p>
            <a:r>
              <a:rPr lang="en-AU" sz="2800" dirty="0"/>
              <a:t>EIIF can support early intervention initiatives of varying scale and maturity </a:t>
            </a:r>
          </a:p>
        </p:txBody>
      </p:sp>
      <p:sp>
        <p:nvSpPr>
          <p:cNvPr id="3" name="Content Placeholder 2">
            <a:extLst>
              <a:ext uri="{FF2B5EF4-FFF2-40B4-BE49-F238E27FC236}">
                <a16:creationId xmlns:a16="http://schemas.microsoft.com/office/drawing/2014/main" id="{6AE4E936-14A9-4D59-AD6A-D542C6C65CC0}"/>
              </a:ext>
            </a:extLst>
          </p:cNvPr>
          <p:cNvSpPr>
            <a:spLocks noGrp="1"/>
          </p:cNvSpPr>
          <p:nvPr>
            <p:ph idx="1"/>
          </p:nvPr>
        </p:nvSpPr>
        <p:spPr>
          <a:xfrm>
            <a:off x="704850" y="1970117"/>
            <a:ext cx="3734146" cy="1137100"/>
          </a:xfrm>
        </p:spPr>
        <p:txBody>
          <a:bodyPr/>
          <a:lstStyle/>
          <a:p>
            <a:pPr lvl="1">
              <a:spcBef>
                <a:spcPts val="1000"/>
              </a:spcBef>
            </a:pPr>
            <a:r>
              <a:rPr lang="en-AU" sz="1600" dirty="0"/>
              <a:t>Over time, initiatives with strong evidence of impact (“those that work”) now have a pathway for scale-up.</a:t>
            </a:r>
          </a:p>
        </p:txBody>
      </p:sp>
      <p:grpSp>
        <p:nvGrpSpPr>
          <p:cNvPr id="6" name="Group 5">
            <a:extLst>
              <a:ext uri="{FF2B5EF4-FFF2-40B4-BE49-F238E27FC236}">
                <a16:creationId xmlns:a16="http://schemas.microsoft.com/office/drawing/2014/main" id="{C895667A-B9AF-F283-6316-218CA1EE2CBA}"/>
              </a:ext>
            </a:extLst>
          </p:cNvPr>
          <p:cNvGrpSpPr/>
          <p:nvPr/>
        </p:nvGrpSpPr>
        <p:grpSpPr>
          <a:xfrm>
            <a:off x="4898226" y="1904411"/>
            <a:ext cx="6453953" cy="3307487"/>
            <a:chOff x="0" y="-451066"/>
            <a:chExt cx="5498155" cy="2818615"/>
          </a:xfrm>
        </p:grpSpPr>
        <p:sp>
          <p:nvSpPr>
            <p:cNvPr id="7" name="Rectangle 6">
              <a:extLst>
                <a:ext uri="{FF2B5EF4-FFF2-40B4-BE49-F238E27FC236}">
                  <a16:creationId xmlns:a16="http://schemas.microsoft.com/office/drawing/2014/main" id="{AC4BD269-67E4-0BC4-2B95-5FB5174A64AA}"/>
                </a:ext>
              </a:extLst>
            </p:cNvPr>
            <p:cNvSpPr/>
            <p:nvPr/>
          </p:nvSpPr>
          <p:spPr>
            <a:xfrm>
              <a:off x="1" y="478412"/>
              <a:ext cx="5385932" cy="716853"/>
            </a:xfrm>
            <a:prstGeom prst="rect">
              <a:avLst/>
            </a:prstGeom>
            <a:solidFill>
              <a:schemeClr val="accent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AU" sz="2800" kern="1200">
                  <a:solidFill>
                    <a:srgbClr val="FFFFFF"/>
                  </a:solidFill>
                  <a:effectLst/>
                  <a:latin typeface="VIC SemiBold" panose="00000700000000000000" pitchFamily="50" charset="0"/>
                  <a:ea typeface="VIC" panose="00000500000000000000" pitchFamily="50" charset="0"/>
                  <a:cs typeface="Times New Roman" panose="02020603050405020304" pitchFamily="18" charset="0"/>
                </a:rPr>
                <a:t>EIIF</a:t>
              </a:r>
              <a:endParaRPr lang="en-AU" sz="1200">
                <a:effectLst/>
                <a:ea typeface="VIC" panose="00000500000000000000" pitchFamily="50" charset="0"/>
                <a:cs typeface="Times New Roman" panose="02020603050405020304" pitchFamily="18" charset="0"/>
              </a:endParaRPr>
            </a:p>
          </p:txBody>
        </p:sp>
        <p:sp>
          <p:nvSpPr>
            <p:cNvPr id="8" name="Rectangle 7">
              <a:extLst>
                <a:ext uri="{FF2B5EF4-FFF2-40B4-BE49-F238E27FC236}">
                  <a16:creationId xmlns:a16="http://schemas.microsoft.com/office/drawing/2014/main" id="{ADF47AE0-F3D6-9854-CE5C-35AA37EC2532}"/>
                </a:ext>
              </a:extLst>
            </p:cNvPr>
            <p:cNvSpPr/>
            <p:nvPr/>
          </p:nvSpPr>
          <p:spPr>
            <a:xfrm>
              <a:off x="1939077" y="573956"/>
              <a:ext cx="1507780" cy="5257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7000"/>
                </a:lnSpc>
                <a:spcAft>
                  <a:spcPts val="800"/>
                </a:spcAft>
              </a:pPr>
              <a:r>
                <a:rPr lang="en-AU" sz="1100" kern="1200" dirty="0">
                  <a:solidFill>
                    <a:srgbClr val="FFFFFF"/>
                  </a:solidFill>
                  <a:effectLst/>
                  <a:ea typeface="VIC" panose="00000500000000000000" pitchFamily="50" charset="0"/>
                  <a:cs typeface="Times New Roman" panose="02020603050405020304" pitchFamily="18" charset="0"/>
                </a:rPr>
                <a:t>Expanded program(s) based on pilots</a:t>
              </a:r>
              <a:endParaRPr lang="en-AU" sz="1200" dirty="0">
                <a:effectLst/>
                <a:ea typeface="VIC" panose="00000500000000000000" pitchFamily="50" charset="0"/>
                <a:cs typeface="Times New Roman" panose="02020603050405020304" pitchFamily="18" charset="0"/>
              </a:endParaRPr>
            </a:p>
          </p:txBody>
        </p:sp>
        <p:sp>
          <p:nvSpPr>
            <p:cNvPr id="9" name="Rectangle 8">
              <a:extLst>
                <a:ext uri="{FF2B5EF4-FFF2-40B4-BE49-F238E27FC236}">
                  <a16:creationId xmlns:a16="http://schemas.microsoft.com/office/drawing/2014/main" id="{2B848470-DE8E-2DD8-8B2B-04A093B64CAD}"/>
                </a:ext>
              </a:extLst>
            </p:cNvPr>
            <p:cNvSpPr/>
            <p:nvPr/>
          </p:nvSpPr>
          <p:spPr>
            <a:xfrm>
              <a:off x="1" y="0"/>
              <a:ext cx="1583010" cy="3929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AU" sz="2800" kern="1200" dirty="0">
                  <a:solidFill>
                    <a:srgbClr val="FFFFFF"/>
                  </a:solidFill>
                  <a:effectLst/>
                  <a:latin typeface="VIC SemiBold" panose="00000700000000000000" pitchFamily="50" charset="0"/>
                  <a:ea typeface="VIC" panose="00000500000000000000" pitchFamily="50" charset="0"/>
                  <a:cs typeface="Times New Roman" panose="02020603050405020304" pitchFamily="18" charset="0"/>
                </a:rPr>
                <a:t>Pilots</a:t>
              </a:r>
              <a:endParaRPr lang="en-AU" sz="1200" dirty="0">
                <a:effectLst/>
                <a:ea typeface="VIC" panose="00000500000000000000" pitchFamily="50" charset="0"/>
                <a:cs typeface="Times New Roman" panose="02020603050405020304" pitchFamily="18" charset="0"/>
              </a:endParaRPr>
            </a:p>
          </p:txBody>
        </p:sp>
        <p:cxnSp>
          <p:nvCxnSpPr>
            <p:cNvPr id="10" name="Straight Connector 26">
              <a:extLst>
                <a:ext uri="{FF2B5EF4-FFF2-40B4-BE49-F238E27FC236}">
                  <a16:creationId xmlns:a16="http://schemas.microsoft.com/office/drawing/2014/main" id="{66F395B9-B2F0-C425-BB3C-A62C1DAB0C88}"/>
                </a:ext>
              </a:extLst>
            </p:cNvPr>
            <p:cNvCxnSpPr>
              <a:cxnSpLocks/>
            </p:cNvCxnSpPr>
            <p:nvPr/>
          </p:nvCxnSpPr>
          <p:spPr>
            <a:xfrm>
              <a:off x="1583011" y="196489"/>
              <a:ext cx="1109956" cy="281923"/>
            </a:xfrm>
            <a:prstGeom prst="bentConnector2">
              <a:avLst/>
            </a:prstGeom>
            <a:ln w="19050">
              <a:solidFill>
                <a:schemeClr val="accent1">
                  <a:lumMod val="20000"/>
                  <a:lumOff val="8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1" name="TextBox 30">
              <a:extLst>
                <a:ext uri="{FF2B5EF4-FFF2-40B4-BE49-F238E27FC236}">
                  <a16:creationId xmlns:a16="http://schemas.microsoft.com/office/drawing/2014/main" id="{C0C2A2A8-D616-9804-7A41-1EE5E135B6E4}"/>
                </a:ext>
              </a:extLst>
            </p:cNvPr>
            <p:cNvSpPr txBox="1"/>
            <p:nvPr/>
          </p:nvSpPr>
          <p:spPr>
            <a:xfrm>
              <a:off x="2801270" y="-451066"/>
              <a:ext cx="2696885" cy="827896"/>
            </a:xfrm>
            <a:prstGeom prst="rect">
              <a:avLst/>
            </a:prstGeom>
            <a:noFill/>
          </p:spPr>
          <p:txBody>
            <a:bodyPr wrap="square" lIns="0" tIns="0" rIns="0" bIns="0" rtlCol="0">
              <a:noAutofit/>
            </a:bodyPr>
            <a:lstStyle/>
            <a:p>
              <a:pPr>
                <a:lnSpc>
                  <a:spcPct val="107000"/>
                </a:lnSpc>
                <a:spcAft>
                  <a:spcPts val="800"/>
                </a:spcAft>
              </a:pPr>
              <a:r>
                <a:rPr lang="en-AU" sz="1100" b="1" kern="120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Where successful, expanded programs based on pilots have the potential to be scaled up through the EIIF. EIIF reporting also gives the opportunity to discontinue or redesign programs that don’t work as </a:t>
              </a:r>
              <a:r>
                <a:rPr lang="en-AU" sz="1100" b="1" dirty="0">
                  <a:solidFill>
                    <a:srgbClr val="232B39"/>
                  </a:solidFill>
                  <a:latin typeface="VIC" panose="00000500000000000000" pitchFamily="50" charset="0"/>
                  <a:ea typeface="VIC" panose="00000500000000000000" pitchFamily="50" charset="0"/>
                  <a:cs typeface="Times New Roman" panose="02020603050405020304" pitchFamily="18" charset="0"/>
                </a:rPr>
                <a:t>expected.</a:t>
              </a:r>
              <a:endParaRPr lang="en-AU" sz="1100" b="1" dirty="0">
                <a:effectLst/>
                <a:latin typeface="VIC" panose="00000500000000000000" pitchFamily="50" charset="0"/>
                <a:ea typeface="VIC" panose="00000500000000000000" pitchFamily="50" charset="0"/>
                <a:cs typeface="Times New Roman" panose="02020603050405020304" pitchFamily="18" charset="0"/>
              </a:endParaRPr>
            </a:p>
          </p:txBody>
        </p:sp>
        <p:sp>
          <p:nvSpPr>
            <p:cNvPr id="12" name="Rectangle 11">
              <a:extLst>
                <a:ext uri="{FF2B5EF4-FFF2-40B4-BE49-F238E27FC236}">
                  <a16:creationId xmlns:a16="http://schemas.microsoft.com/office/drawing/2014/main" id="{A3D4F178-71F6-0204-561D-B9FB8A4B6334}"/>
                </a:ext>
              </a:extLst>
            </p:cNvPr>
            <p:cNvSpPr/>
            <p:nvPr/>
          </p:nvSpPr>
          <p:spPr>
            <a:xfrm>
              <a:off x="0" y="1325761"/>
              <a:ext cx="5385934" cy="1041788"/>
            </a:xfrm>
            <a:prstGeom prst="rect">
              <a:avLst/>
            </a:prstGeom>
            <a:noFill/>
            <a:ln w="31750">
              <a:solidFill>
                <a:schemeClr val="accent3">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00"/>
            </a:p>
          </p:txBody>
        </p:sp>
        <p:sp>
          <p:nvSpPr>
            <p:cNvPr id="13" name="TextBox 6">
              <a:extLst>
                <a:ext uri="{FF2B5EF4-FFF2-40B4-BE49-F238E27FC236}">
                  <a16:creationId xmlns:a16="http://schemas.microsoft.com/office/drawing/2014/main" id="{562DE797-9C5B-106C-C216-C873A21E4A2E}"/>
                </a:ext>
              </a:extLst>
            </p:cNvPr>
            <p:cNvSpPr txBox="1"/>
            <p:nvPr/>
          </p:nvSpPr>
          <p:spPr>
            <a:xfrm>
              <a:off x="88279" y="1306690"/>
              <a:ext cx="2335530" cy="340995"/>
            </a:xfrm>
            <a:prstGeom prst="rect">
              <a:avLst/>
            </a:prstGeom>
            <a:noFill/>
          </p:spPr>
          <p:txBody>
            <a:bodyPr wrap="square" rtlCol="0">
              <a:noAutofit/>
            </a:bodyPr>
            <a:lstStyle/>
            <a:p>
              <a:pPr>
                <a:lnSpc>
                  <a:spcPct val="107000"/>
                </a:lnSpc>
                <a:spcAft>
                  <a:spcPts val="800"/>
                </a:spcAft>
              </a:pPr>
              <a:r>
                <a:rPr lang="en-AU" sz="1050" b="1" i="1" kern="1200" dirty="0">
                  <a:solidFill>
                    <a:srgbClr val="3A3467"/>
                  </a:solidFill>
                  <a:effectLst/>
                  <a:latin typeface="VIC" panose="00000500000000000000" pitchFamily="50" charset="0"/>
                  <a:ea typeface="VIC" panose="00000500000000000000" pitchFamily="50" charset="0"/>
                  <a:cs typeface="Times New Roman" panose="02020603050405020304" pitchFamily="18" charset="0"/>
                </a:rPr>
                <a:t>Process to scale up initiatives</a:t>
              </a:r>
              <a:endParaRPr lang="en-AU" sz="1200" b="1" dirty="0">
                <a:effectLst/>
                <a:latin typeface="VIC" panose="00000500000000000000" pitchFamily="50" charset="0"/>
                <a:ea typeface="VIC" panose="00000500000000000000" pitchFamily="50" charset="0"/>
                <a:cs typeface="Times New Roman" panose="02020603050405020304" pitchFamily="18" charset="0"/>
              </a:endParaRPr>
            </a:p>
          </p:txBody>
        </p:sp>
        <p:grpSp>
          <p:nvGrpSpPr>
            <p:cNvPr id="14" name="Group 13">
              <a:extLst>
                <a:ext uri="{FF2B5EF4-FFF2-40B4-BE49-F238E27FC236}">
                  <a16:creationId xmlns:a16="http://schemas.microsoft.com/office/drawing/2014/main" id="{A8E64F11-67D6-E631-318A-8212C8A67F74}"/>
                </a:ext>
              </a:extLst>
            </p:cNvPr>
            <p:cNvGrpSpPr/>
            <p:nvPr/>
          </p:nvGrpSpPr>
          <p:grpSpPr>
            <a:xfrm>
              <a:off x="74952" y="1506893"/>
              <a:ext cx="5277234" cy="753890"/>
              <a:chOff x="74952" y="1506893"/>
              <a:chExt cx="8123237" cy="1160462"/>
            </a:xfrm>
          </p:grpSpPr>
          <p:grpSp>
            <p:nvGrpSpPr>
              <p:cNvPr id="15" name="Group 14">
                <a:extLst>
                  <a:ext uri="{FF2B5EF4-FFF2-40B4-BE49-F238E27FC236}">
                    <a16:creationId xmlns:a16="http://schemas.microsoft.com/office/drawing/2014/main" id="{1799F092-0E59-D3F8-C402-243C02325DEC}"/>
                  </a:ext>
                </a:extLst>
              </p:cNvPr>
              <p:cNvGrpSpPr/>
              <p:nvPr/>
            </p:nvGrpSpPr>
            <p:grpSpPr>
              <a:xfrm>
                <a:off x="74952" y="1506893"/>
                <a:ext cx="8123237" cy="1160462"/>
                <a:chOff x="74952" y="1506893"/>
                <a:chExt cx="8123237" cy="1160462"/>
              </a:xfrm>
            </p:grpSpPr>
            <p:sp>
              <p:nvSpPr>
                <p:cNvPr id="19" name="Freeform: Shape 18">
                  <a:extLst>
                    <a:ext uri="{FF2B5EF4-FFF2-40B4-BE49-F238E27FC236}">
                      <a16:creationId xmlns:a16="http://schemas.microsoft.com/office/drawing/2014/main" id="{A0D7D1AC-5EC2-C0BE-600F-EE4DFD0EDB75}"/>
                    </a:ext>
                  </a:extLst>
                </p:cNvPr>
                <p:cNvSpPr/>
                <p:nvPr/>
              </p:nvSpPr>
              <p:spPr>
                <a:xfrm>
                  <a:off x="74952" y="1506893"/>
                  <a:ext cx="2901156" cy="116046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8000" tIns="108000" rIns="288000" bIns="29337" numCol="1" spcCol="1270" anchor="t" anchorCtr="0">
                  <a:noAutofit/>
                </a:bodyPr>
                <a:lstStyle/>
                <a:p>
                  <a:pPr algn="ctr">
                    <a:lnSpc>
                      <a:spcPct val="90000"/>
                    </a:lnSpc>
                    <a:spcAft>
                      <a:spcPts val="460"/>
                    </a:spcAft>
                  </a:pPr>
                  <a:r>
                    <a:rPr lang="en-AU" sz="1600" kern="1200">
                      <a:solidFill>
                        <a:srgbClr val="FFFFFF"/>
                      </a:solidFill>
                      <a:effectLst/>
                      <a:ea typeface="VIC" panose="00000500000000000000" pitchFamily="50" charset="0"/>
                      <a:cs typeface="Times New Roman" panose="02020603050405020304" pitchFamily="18" charset="0"/>
                    </a:rPr>
                    <a:t>Proof of concept</a:t>
                  </a:r>
                  <a:endParaRPr lang="en-AU" sz="1200">
                    <a:effectLst/>
                    <a:ea typeface="VIC" panose="00000500000000000000" pitchFamily="50" charset="0"/>
                    <a:cs typeface="Times New Roman" panose="02020603050405020304" pitchFamily="18" charset="0"/>
                  </a:endParaRPr>
                </a:p>
              </p:txBody>
            </p:sp>
            <p:sp>
              <p:nvSpPr>
                <p:cNvPr id="20" name="Freeform: Shape 19">
                  <a:extLst>
                    <a:ext uri="{FF2B5EF4-FFF2-40B4-BE49-F238E27FC236}">
                      <a16:creationId xmlns:a16="http://schemas.microsoft.com/office/drawing/2014/main" id="{FFC2D092-6C99-63AC-31A9-5895790ECEF9}"/>
                    </a:ext>
                  </a:extLst>
                </p:cNvPr>
                <p:cNvSpPr/>
                <p:nvPr/>
              </p:nvSpPr>
              <p:spPr>
                <a:xfrm>
                  <a:off x="2685992" y="1506893"/>
                  <a:ext cx="2901156" cy="116046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8000" tIns="108000" rIns="288000" bIns="29337" numCol="1" spcCol="1270" anchor="t" anchorCtr="0">
                  <a:noAutofit/>
                </a:bodyPr>
                <a:lstStyle/>
                <a:p>
                  <a:pPr algn="ctr">
                    <a:lnSpc>
                      <a:spcPct val="90000"/>
                    </a:lnSpc>
                    <a:spcAft>
                      <a:spcPts val="460"/>
                    </a:spcAft>
                  </a:pPr>
                  <a:r>
                    <a:rPr lang="en-AU" sz="1600" kern="1200">
                      <a:solidFill>
                        <a:srgbClr val="FFFFFF"/>
                      </a:solidFill>
                      <a:effectLst/>
                      <a:ea typeface="VIC" panose="00000500000000000000" pitchFamily="50" charset="0"/>
                      <a:cs typeface="Times New Roman" panose="02020603050405020304" pitchFamily="18" charset="0"/>
                    </a:rPr>
                    <a:t>Scale up</a:t>
                  </a:r>
                  <a:endParaRPr lang="en-AU" sz="1200">
                    <a:effectLst/>
                    <a:ea typeface="VIC" panose="00000500000000000000" pitchFamily="50"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5E3F3E0-B111-8537-BABC-88CB1976845D}"/>
                    </a:ext>
                  </a:extLst>
                </p:cNvPr>
                <p:cNvSpPr/>
                <p:nvPr/>
              </p:nvSpPr>
              <p:spPr>
                <a:xfrm>
                  <a:off x="5297033" y="1506893"/>
                  <a:ext cx="2901156" cy="116046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8000" tIns="108000" rIns="288000" bIns="29337" numCol="1" spcCol="1270" anchor="t" anchorCtr="0">
                  <a:noAutofit/>
                </a:bodyPr>
                <a:lstStyle/>
                <a:p>
                  <a:pPr algn="ctr">
                    <a:lnSpc>
                      <a:spcPct val="90000"/>
                    </a:lnSpc>
                    <a:spcAft>
                      <a:spcPts val="460"/>
                    </a:spcAft>
                  </a:pPr>
                  <a:r>
                    <a:rPr lang="en-AU" sz="1600" kern="1200">
                      <a:solidFill>
                        <a:srgbClr val="FFFFFF"/>
                      </a:solidFill>
                      <a:effectLst/>
                      <a:ea typeface="VIC" panose="00000500000000000000" pitchFamily="50" charset="0"/>
                      <a:cs typeface="Times New Roman" panose="02020603050405020304" pitchFamily="18" charset="0"/>
                    </a:rPr>
                    <a:t>Established</a:t>
                  </a:r>
                  <a:endParaRPr lang="en-AU" sz="1200">
                    <a:effectLst/>
                    <a:ea typeface="VIC" panose="00000500000000000000" pitchFamily="50" charset="0"/>
                    <a:cs typeface="Times New Roman" panose="02020603050405020304" pitchFamily="18" charset="0"/>
                  </a:endParaRPr>
                </a:p>
              </p:txBody>
            </p:sp>
          </p:grpSp>
          <p:pic>
            <p:nvPicPr>
              <p:cNvPr id="16" name="Graphic 8" descr="Gears with solid fill">
                <a:extLst>
                  <a:ext uri="{FF2B5EF4-FFF2-40B4-BE49-F238E27FC236}">
                    <a16:creationId xmlns:a16="http://schemas.microsoft.com/office/drawing/2014/main" id="{ADBE9D45-D981-6079-121D-5D71A250DB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6376" y="2115891"/>
                <a:ext cx="551464" cy="551464"/>
              </a:xfrm>
              <a:prstGeom prst="rect">
                <a:avLst/>
              </a:prstGeom>
            </p:spPr>
          </p:pic>
          <p:pic>
            <p:nvPicPr>
              <p:cNvPr id="17" name="Graphic 23" descr="Exponential Graph with solid fill">
                <a:extLst>
                  <a:ext uri="{FF2B5EF4-FFF2-40B4-BE49-F238E27FC236}">
                    <a16:creationId xmlns:a16="http://schemas.microsoft.com/office/drawing/2014/main" id="{E3C281AF-E74F-3539-6CB6-514CA5F153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841800" y="2087124"/>
                <a:ext cx="551464" cy="551464"/>
              </a:xfrm>
              <a:prstGeom prst="rect">
                <a:avLst/>
              </a:prstGeom>
            </p:spPr>
          </p:pic>
          <p:pic>
            <p:nvPicPr>
              <p:cNvPr id="18" name="Graphic 24" descr="Good Inventory with solid fill">
                <a:extLst>
                  <a:ext uri="{FF2B5EF4-FFF2-40B4-BE49-F238E27FC236}">
                    <a16:creationId xmlns:a16="http://schemas.microsoft.com/office/drawing/2014/main" id="{01AA2A92-0AFC-162D-9F77-1ED6DEE93D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12269" y="2115891"/>
                <a:ext cx="551464" cy="551464"/>
              </a:xfrm>
              <a:prstGeom prst="rect">
                <a:avLst/>
              </a:prstGeom>
            </p:spPr>
          </p:pic>
        </p:grpSp>
      </p:grpSp>
      <p:sp>
        <p:nvSpPr>
          <p:cNvPr id="22" name="Rectangle 21">
            <a:extLst>
              <a:ext uri="{FF2B5EF4-FFF2-40B4-BE49-F238E27FC236}">
                <a16:creationId xmlns:a16="http://schemas.microsoft.com/office/drawing/2014/main" id="{627F6727-E76D-8A5D-A77B-8F8F7C350A7C}"/>
              </a:ext>
            </a:extLst>
          </p:cNvPr>
          <p:cNvSpPr/>
          <p:nvPr/>
        </p:nvSpPr>
        <p:spPr>
          <a:xfrm>
            <a:off x="684729" y="3179534"/>
            <a:ext cx="3668683" cy="247866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AU" sz="1600" b="1" dirty="0"/>
              <a:t>Case study</a:t>
            </a:r>
          </a:p>
          <a:p>
            <a:pPr marL="0" lvl="1"/>
            <a:r>
              <a:rPr lang="en-AU" sz="1600" dirty="0"/>
              <a:t>The Journey to Social Inclusion initiative started out as a small-scale pilot. By demonstrating evidence of impact, it was extended and finally scaled-up through EIIF funding in the budget having proven outcomes were replicable at larger scale.</a:t>
            </a:r>
          </a:p>
        </p:txBody>
      </p:sp>
    </p:spTree>
    <p:extLst>
      <p:ext uri="{BB962C8B-B14F-4D97-AF65-F5344CB8AC3E}">
        <p14:creationId xmlns:p14="http://schemas.microsoft.com/office/powerpoint/2010/main" val="1614121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415636" y="657225"/>
            <a:ext cx="10804814" cy="1034638"/>
          </a:xfrm>
        </p:spPr>
        <p:txBody>
          <a:bodyPr/>
          <a:lstStyle/>
          <a:p>
            <a:r>
              <a:rPr lang="en-AU" sz="2800" dirty="0"/>
              <a:t>Lessons for implementing similar wellbeing approaches in other jurisdictions - toolkit</a:t>
            </a:r>
          </a:p>
        </p:txBody>
      </p:sp>
      <p:sp>
        <p:nvSpPr>
          <p:cNvPr id="7" name="Content Placeholder 6">
            <a:extLst>
              <a:ext uri="{FF2B5EF4-FFF2-40B4-BE49-F238E27FC236}">
                <a16:creationId xmlns:a16="http://schemas.microsoft.com/office/drawing/2014/main" id="{FF4AA65A-C09E-D98C-D31B-2D86BA58AC9D}"/>
              </a:ext>
            </a:extLst>
          </p:cNvPr>
          <p:cNvSpPr>
            <a:spLocks noGrp="1"/>
          </p:cNvSpPr>
          <p:nvPr>
            <p:ph idx="1"/>
          </p:nvPr>
        </p:nvSpPr>
        <p:spPr>
          <a:xfrm>
            <a:off x="415636" y="1862808"/>
            <a:ext cx="11513128" cy="4008437"/>
          </a:xfrm>
        </p:spPr>
        <p:txBody>
          <a:bodyPr/>
          <a:lstStyle/>
          <a:p>
            <a:endParaRPr lang="en-AU" sz="1800" dirty="0">
              <a:latin typeface="+mn-lt"/>
            </a:endParaRPr>
          </a:p>
          <a:p>
            <a:r>
              <a:rPr lang="en-AU" sz="1800" dirty="0">
                <a:latin typeface="+mn-lt"/>
              </a:rPr>
              <a:t>These four domains were:</a:t>
            </a:r>
          </a:p>
          <a:p>
            <a:pPr marL="457200" indent="-457200">
              <a:buFont typeface="Wingdings" panose="05000000000000000000" pitchFamily="2" charset="2"/>
              <a:buChar char="Ø"/>
            </a:pPr>
            <a:r>
              <a:rPr lang="en-AU" sz="1800" dirty="0"/>
              <a:t>Stakeholders external to government – ‘Building partnerships outside of Treasury’</a:t>
            </a:r>
          </a:p>
          <a:p>
            <a:pPr marL="457200" indent="-457200">
              <a:buFont typeface="Wingdings" panose="05000000000000000000" pitchFamily="2" charset="2"/>
              <a:buChar char="Ø"/>
            </a:pPr>
            <a:r>
              <a:rPr lang="en-AU" sz="1800" dirty="0"/>
              <a:t>Cultural shift within government departments – ‘Making EIIF easy and building trust’</a:t>
            </a:r>
          </a:p>
          <a:p>
            <a:pPr marL="457200" indent="-457200">
              <a:buFont typeface="Wingdings" panose="05000000000000000000" pitchFamily="2" charset="2"/>
              <a:buChar char="Ø"/>
            </a:pPr>
            <a:r>
              <a:rPr lang="en-AU" sz="1800" dirty="0"/>
              <a:t>Robust underlying economics and evidence – ‘Upholding integrity in estimation across initiatives’</a:t>
            </a:r>
          </a:p>
          <a:p>
            <a:pPr marL="457200" lvl="1" indent="-457200">
              <a:buFont typeface="Wingdings" panose="05000000000000000000" pitchFamily="2" charset="2"/>
              <a:buChar char="Ø"/>
            </a:pPr>
            <a:r>
              <a:rPr lang="en-AU" sz="1800" dirty="0">
                <a:latin typeface="+mj-lt"/>
              </a:rPr>
              <a:t>Financial incentives – ‘Deliver savings, manage risk and driving positive behaviour’</a:t>
            </a:r>
          </a:p>
          <a:p>
            <a:pPr marL="457200" lvl="1" indent="-457200">
              <a:buFont typeface="Wingdings" panose="05000000000000000000" pitchFamily="2" charset="2"/>
              <a:buChar char="Ø"/>
            </a:pPr>
            <a:endParaRPr lang="en-AU" sz="1800" dirty="0">
              <a:latin typeface="+mj-lt"/>
            </a:endParaRP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8" name="Rectangle 7">
            <a:extLst>
              <a:ext uri="{FF2B5EF4-FFF2-40B4-BE49-F238E27FC236}">
                <a16:creationId xmlns:a16="http://schemas.microsoft.com/office/drawing/2014/main" id="{EF4EEC10-8261-7E1D-0C21-DF391BF58E97}"/>
              </a:ext>
            </a:extLst>
          </p:cNvPr>
          <p:cNvSpPr/>
          <p:nvPr/>
        </p:nvSpPr>
        <p:spPr>
          <a:xfrm>
            <a:off x="263236" y="3473047"/>
            <a:ext cx="11704320" cy="357447"/>
          </a:xfrm>
          <a:prstGeom prst="rect">
            <a:avLst/>
          </a:prstGeom>
          <a:solidFill>
            <a:srgbClr val="0072CE">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6811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704849" y="657225"/>
            <a:ext cx="11255829" cy="1034638"/>
          </a:xfrm>
        </p:spPr>
        <p:txBody>
          <a:bodyPr/>
          <a:lstStyle/>
          <a:p>
            <a:r>
              <a:rPr lang="en-AU" sz="2400" dirty="0"/>
              <a:t>Domain 3: upholding integrity in estimation across budget proposals</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2" name="Content Placeholder 7">
            <a:extLst>
              <a:ext uri="{FF2B5EF4-FFF2-40B4-BE49-F238E27FC236}">
                <a16:creationId xmlns:a16="http://schemas.microsoft.com/office/drawing/2014/main" id="{59E3B18C-E501-E5F0-64C0-040AC1F25209}"/>
              </a:ext>
            </a:extLst>
          </p:cNvPr>
          <p:cNvSpPr txBox="1">
            <a:spLocks/>
          </p:cNvSpPr>
          <p:nvPr/>
        </p:nvSpPr>
        <p:spPr>
          <a:xfrm>
            <a:off x="704850" y="1868561"/>
            <a:ext cx="10515600" cy="3404948"/>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1" dirty="0">
                <a:latin typeface="+mn-lt"/>
              </a:rPr>
              <a:t>A need to focus on consistency and accuracy over political agenda</a:t>
            </a:r>
          </a:p>
          <a:p>
            <a:pPr marL="285750" indent="-285750">
              <a:buFont typeface="Wingdings" panose="05000000000000000000" pitchFamily="2" charset="2"/>
              <a:buChar char="Ø"/>
            </a:pPr>
            <a:endParaRPr lang="en-AU" sz="1600" b="1" dirty="0">
              <a:latin typeface="+mn-lt"/>
            </a:endParaRPr>
          </a:p>
          <a:p>
            <a:pPr marL="285750" indent="-285750">
              <a:buFont typeface="Wingdings" panose="05000000000000000000" pitchFamily="2" charset="2"/>
              <a:buChar char="Ø"/>
            </a:pPr>
            <a:r>
              <a:rPr lang="en-AU" sz="1600" b="1" dirty="0">
                <a:latin typeface="+mn-lt"/>
              </a:rPr>
              <a:t>Consistent approach to quantification and prioritisation of budget proposal in decision making</a:t>
            </a:r>
          </a:p>
          <a:p>
            <a:pPr marL="644525" lvl="2" indent="-285750">
              <a:buFont typeface="Wingdings" panose="05000000000000000000" pitchFamily="2" charset="2"/>
              <a:buChar char="§"/>
            </a:pPr>
            <a:r>
              <a:rPr lang="en-AU" sz="1600" dirty="0"/>
              <a:t>Advice on ranking of proposals grounded in evidence</a:t>
            </a:r>
          </a:p>
          <a:p>
            <a:pPr lvl="2" indent="0">
              <a:buNone/>
            </a:pPr>
            <a:endParaRPr lang="en-AU" sz="1600" dirty="0">
              <a:latin typeface="+mn-lt"/>
            </a:endParaRPr>
          </a:p>
          <a:p>
            <a:pPr marL="285750" indent="-285750">
              <a:buFont typeface="Wingdings" panose="05000000000000000000" pitchFamily="2" charset="2"/>
              <a:buChar char="Ø"/>
            </a:pPr>
            <a:r>
              <a:rPr lang="en-AU" sz="1600" b="1" dirty="0">
                <a:latin typeface="+mn-lt"/>
              </a:rPr>
              <a:t>Cross-review of modelling and assumptions</a:t>
            </a:r>
          </a:p>
          <a:p>
            <a:pPr marL="644525" lvl="2" indent="-285750">
              <a:buFont typeface="Wingdings" panose="05000000000000000000" pitchFamily="2" charset="2"/>
              <a:buChar char="§"/>
            </a:pPr>
            <a:r>
              <a:rPr lang="en-AU" sz="1600" dirty="0"/>
              <a:t>Collaboration resolves most issues, Treasury acts as circuit breaker for impartial review</a:t>
            </a:r>
          </a:p>
          <a:p>
            <a:pPr lvl="2" indent="0">
              <a:buNone/>
            </a:pPr>
            <a:endParaRPr lang="en-AU" sz="1600" dirty="0">
              <a:latin typeface="+mn-lt"/>
            </a:endParaRPr>
          </a:p>
          <a:p>
            <a:pPr marL="285750" indent="-285750">
              <a:buFont typeface="Wingdings" panose="05000000000000000000" pitchFamily="2" charset="2"/>
              <a:buChar char="Ø"/>
            </a:pPr>
            <a:r>
              <a:rPr lang="en-AU" sz="1600" b="1" dirty="0">
                <a:latin typeface="+mn-lt"/>
              </a:rPr>
              <a:t>Design of outcomes reporting</a:t>
            </a:r>
          </a:p>
          <a:p>
            <a:pPr marL="644525" lvl="2" indent="-285750">
              <a:buFont typeface="Wingdings" panose="05000000000000000000" pitchFamily="2" charset="2"/>
              <a:buChar char="§"/>
            </a:pPr>
            <a:r>
              <a:rPr lang="en-AU" sz="1600" dirty="0">
                <a:latin typeface="+mn-lt"/>
              </a:rPr>
              <a:t>Treasury provides </a:t>
            </a:r>
            <a:r>
              <a:rPr lang="en-AU" sz="1600" dirty="0"/>
              <a:t>advice on effectiveness of programs before budget decision making each year</a:t>
            </a:r>
            <a:endParaRPr lang="en-AU" sz="1600" dirty="0">
              <a:latin typeface="+mn-lt"/>
            </a:endParaRPr>
          </a:p>
        </p:txBody>
      </p:sp>
    </p:spTree>
    <p:extLst>
      <p:ext uri="{BB962C8B-B14F-4D97-AF65-F5344CB8AC3E}">
        <p14:creationId xmlns:p14="http://schemas.microsoft.com/office/powerpoint/2010/main" val="1071049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Down 13">
            <a:extLst>
              <a:ext uri="{FF2B5EF4-FFF2-40B4-BE49-F238E27FC236}">
                <a16:creationId xmlns:a16="http://schemas.microsoft.com/office/drawing/2014/main" id="{846CECE2-98A5-4B4C-A2B9-5BAE5A53545D}"/>
              </a:ext>
            </a:extLst>
          </p:cNvPr>
          <p:cNvSpPr/>
          <p:nvPr/>
        </p:nvSpPr>
        <p:spPr>
          <a:xfrm>
            <a:off x="4043805" y="2591649"/>
            <a:ext cx="1634279" cy="3513818"/>
          </a:xfrm>
          <a:prstGeom prst="downArrow">
            <a:avLst>
              <a:gd name="adj1" fmla="val 42634"/>
              <a:gd name="adj2" fmla="val 5020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142F416B-9072-7416-452D-3F9592CA084E}"/>
              </a:ext>
            </a:extLst>
          </p:cNvPr>
          <p:cNvSpPr>
            <a:spLocks noGrp="1"/>
          </p:cNvSpPr>
          <p:nvPr>
            <p:ph type="title"/>
          </p:nvPr>
        </p:nvSpPr>
        <p:spPr/>
        <p:txBody>
          <a:bodyPr/>
          <a:lstStyle/>
          <a:p>
            <a:r>
              <a:rPr lang="en-AU" sz="2800" dirty="0"/>
              <a:t>Treasury collaborates with departments to design outcome measures, and communicate client-focused stories</a:t>
            </a:r>
          </a:p>
        </p:txBody>
      </p:sp>
      <p:sp>
        <p:nvSpPr>
          <p:cNvPr id="4" name="Content Placeholder 4">
            <a:extLst>
              <a:ext uri="{FF2B5EF4-FFF2-40B4-BE49-F238E27FC236}">
                <a16:creationId xmlns:a16="http://schemas.microsoft.com/office/drawing/2014/main" id="{699B83B1-8059-0FA5-E3FD-7F38B6FDDB20}"/>
              </a:ext>
            </a:extLst>
          </p:cNvPr>
          <p:cNvSpPr>
            <a:spLocks noGrp="1"/>
          </p:cNvSpPr>
          <p:nvPr>
            <p:ph idx="1"/>
          </p:nvPr>
        </p:nvSpPr>
        <p:spPr>
          <a:xfrm>
            <a:off x="704850" y="1870036"/>
            <a:ext cx="11068050" cy="625791"/>
          </a:xfrm>
        </p:spPr>
        <p:txBody>
          <a:bodyPr/>
          <a:lstStyle/>
          <a:p>
            <a:r>
              <a:rPr lang="en-AU" sz="1600" dirty="0"/>
              <a:t>Departments have the autonomy to propose outcome measures that are feasible and fit-for-purpose within their EIIF budget proposals, and DTF openly collaborate on design of these measures before budget. </a:t>
            </a:r>
          </a:p>
        </p:txBody>
      </p:sp>
      <p:sp>
        <p:nvSpPr>
          <p:cNvPr id="5" name="Rectangle: Rounded Corners 4">
            <a:extLst>
              <a:ext uri="{FF2B5EF4-FFF2-40B4-BE49-F238E27FC236}">
                <a16:creationId xmlns:a16="http://schemas.microsoft.com/office/drawing/2014/main" id="{59288DA5-D08A-01BC-24DD-9F47D65B835F}"/>
              </a:ext>
            </a:extLst>
          </p:cNvPr>
          <p:cNvSpPr/>
          <p:nvPr/>
        </p:nvSpPr>
        <p:spPr>
          <a:xfrm>
            <a:off x="4895732" y="2591649"/>
            <a:ext cx="5100194" cy="49516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t>Measure relating to a system-wide service impact that underpins an avoided cost estimate</a:t>
            </a:r>
          </a:p>
        </p:txBody>
      </p:sp>
      <p:sp>
        <p:nvSpPr>
          <p:cNvPr id="6" name="Rectangle: Rounded Corners 5">
            <a:extLst>
              <a:ext uri="{FF2B5EF4-FFF2-40B4-BE49-F238E27FC236}">
                <a16:creationId xmlns:a16="http://schemas.microsoft.com/office/drawing/2014/main" id="{54743B73-3837-44B8-EB23-430565F58B7B}"/>
              </a:ext>
            </a:extLst>
          </p:cNvPr>
          <p:cNvSpPr/>
          <p:nvPr/>
        </p:nvSpPr>
        <p:spPr>
          <a:xfrm>
            <a:off x="4895732" y="3164647"/>
            <a:ext cx="5100194" cy="49516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t>Measure that captures the service users’ experience and what they gain through the program</a:t>
            </a:r>
          </a:p>
        </p:txBody>
      </p:sp>
      <p:sp>
        <p:nvSpPr>
          <p:cNvPr id="7" name="Rectangle: Rounded Corners 6">
            <a:extLst>
              <a:ext uri="{FF2B5EF4-FFF2-40B4-BE49-F238E27FC236}">
                <a16:creationId xmlns:a16="http://schemas.microsoft.com/office/drawing/2014/main" id="{1133C915-1214-9625-612F-AB17656EE2DB}"/>
              </a:ext>
            </a:extLst>
          </p:cNvPr>
          <p:cNvSpPr/>
          <p:nvPr/>
        </p:nvSpPr>
        <p:spPr>
          <a:xfrm>
            <a:off x="4895732" y="5077477"/>
            <a:ext cx="1533466" cy="102799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rPr>
              <a:t>Well defined measures</a:t>
            </a:r>
          </a:p>
        </p:txBody>
      </p:sp>
      <p:sp>
        <p:nvSpPr>
          <p:cNvPr id="8" name="Rectangle: Rounded Corners 7">
            <a:extLst>
              <a:ext uri="{FF2B5EF4-FFF2-40B4-BE49-F238E27FC236}">
                <a16:creationId xmlns:a16="http://schemas.microsoft.com/office/drawing/2014/main" id="{CFBD5C3E-9FF9-AC32-A5B0-1307AEE1D011}"/>
              </a:ext>
            </a:extLst>
          </p:cNvPr>
          <p:cNvSpPr/>
          <p:nvPr/>
        </p:nvSpPr>
        <p:spPr>
          <a:xfrm>
            <a:off x="6679096" y="5077477"/>
            <a:ext cx="1533466" cy="102799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rPr>
              <a:t>Provided baselines and targets</a:t>
            </a:r>
          </a:p>
        </p:txBody>
      </p:sp>
      <p:sp>
        <p:nvSpPr>
          <p:cNvPr id="11" name="Rectangle: Rounded Corners 10">
            <a:extLst>
              <a:ext uri="{FF2B5EF4-FFF2-40B4-BE49-F238E27FC236}">
                <a16:creationId xmlns:a16="http://schemas.microsoft.com/office/drawing/2014/main" id="{8A1D1D4B-FE73-1FC4-37A8-9C318C5C8883}"/>
              </a:ext>
            </a:extLst>
          </p:cNvPr>
          <p:cNvSpPr/>
          <p:nvPr/>
        </p:nvSpPr>
        <p:spPr>
          <a:xfrm>
            <a:off x="8462461" y="5077477"/>
            <a:ext cx="1533465" cy="102799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rPr>
              <a:t>Supported by evidence</a:t>
            </a:r>
          </a:p>
        </p:txBody>
      </p:sp>
      <p:sp>
        <p:nvSpPr>
          <p:cNvPr id="12" name="Rectangle: Rounded Corners 11">
            <a:extLst>
              <a:ext uri="{FF2B5EF4-FFF2-40B4-BE49-F238E27FC236}">
                <a16:creationId xmlns:a16="http://schemas.microsoft.com/office/drawing/2014/main" id="{7DA22E12-364A-85F3-154B-68391DFA0C0F}"/>
              </a:ext>
            </a:extLst>
          </p:cNvPr>
          <p:cNvSpPr/>
          <p:nvPr/>
        </p:nvSpPr>
        <p:spPr>
          <a:xfrm>
            <a:off x="4895731" y="3965714"/>
            <a:ext cx="2385392" cy="77525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t>Build evidence space where existing literature space is lacking</a:t>
            </a:r>
          </a:p>
        </p:txBody>
      </p:sp>
      <p:sp>
        <p:nvSpPr>
          <p:cNvPr id="13" name="Rectangle: Rounded Corners 12">
            <a:extLst>
              <a:ext uri="{FF2B5EF4-FFF2-40B4-BE49-F238E27FC236}">
                <a16:creationId xmlns:a16="http://schemas.microsoft.com/office/drawing/2014/main" id="{6581AFFC-64EE-6DCB-CA38-196C8D29C141}"/>
              </a:ext>
            </a:extLst>
          </p:cNvPr>
          <p:cNvSpPr/>
          <p:nvPr/>
        </p:nvSpPr>
        <p:spPr>
          <a:xfrm>
            <a:off x="7610535" y="3965712"/>
            <a:ext cx="2385391" cy="77525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b="1" dirty="0"/>
              <a:t>Benchmark against another program</a:t>
            </a:r>
          </a:p>
        </p:txBody>
      </p:sp>
      <p:sp>
        <p:nvSpPr>
          <p:cNvPr id="16" name="TextBox 15">
            <a:extLst>
              <a:ext uri="{FF2B5EF4-FFF2-40B4-BE49-F238E27FC236}">
                <a16:creationId xmlns:a16="http://schemas.microsoft.com/office/drawing/2014/main" id="{D3C386F2-1D0E-1B90-40F5-188650CC0043}"/>
              </a:ext>
            </a:extLst>
          </p:cNvPr>
          <p:cNvSpPr txBox="1"/>
          <p:nvPr/>
        </p:nvSpPr>
        <p:spPr>
          <a:xfrm>
            <a:off x="704850" y="2769510"/>
            <a:ext cx="3242992" cy="738664"/>
          </a:xfrm>
          <a:prstGeom prst="rect">
            <a:avLst/>
          </a:prstGeom>
          <a:noFill/>
          <a:ln w="28575">
            <a:solidFill>
              <a:schemeClr val="accent5"/>
            </a:solidFill>
            <a:prstDash val="lgDash"/>
          </a:ln>
        </p:spPr>
        <p:txBody>
          <a:bodyPr wrap="square" rtlCol="0">
            <a:spAutoFit/>
          </a:bodyPr>
          <a:lstStyle/>
          <a:p>
            <a:r>
              <a:rPr lang="en-AU" sz="1400" b="1" dirty="0"/>
              <a:t>Treasury guideline highlights two key dimensions that should be included:</a:t>
            </a:r>
          </a:p>
        </p:txBody>
      </p:sp>
      <p:sp>
        <p:nvSpPr>
          <p:cNvPr id="17" name="TextBox 16">
            <a:extLst>
              <a:ext uri="{FF2B5EF4-FFF2-40B4-BE49-F238E27FC236}">
                <a16:creationId xmlns:a16="http://schemas.microsoft.com/office/drawing/2014/main" id="{AE979987-E6FA-BB21-0EBE-4BCB33E660AB}"/>
              </a:ext>
            </a:extLst>
          </p:cNvPr>
          <p:cNvSpPr txBox="1"/>
          <p:nvPr/>
        </p:nvSpPr>
        <p:spPr>
          <a:xfrm>
            <a:off x="704850" y="3979226"/>
            <a:ext cx="3242992" cy="738664"/>
          </a:xfrm>
          <a:prstGeom prst="rect">
            <a:avLst/>
          </a:prstGeom>
          <a:noFill/>
          <a:ln w="28575">
            <a:solidFill>
              <a:schemeClr val="accent5"/>
            </a:solidFill>
            <a:prstDash val="lgDash"/>
          </a:ln>
        </p:spPr>
        <p:txBody>
          <a:bodyPr wrap="square" rtlCol="0">
            <a:spAutoFit/>
          </a:bodyPr>
          <a:lstStyle/>
          <a:p>
            <a:r>
              <a:rPr lang="en-AU" sz="1400" b="1" dirty="0"/>
              <a:t>Treasury then access the outcome measures proposed based on whether they have:</a:t>
            </a:r>
          </a:p>
        </p:txBody>
      </p:sp>
      <p:sp>
        <p:nvSpPr>
          <p:cNvPr id="18" name="TextBox 17">
            <a:extLst>
              <a:ext uri="{FF2B5EF4-FFF2-40B4-BE49-F238E27FC236}">
                <a16:creationId xmlns:a16="http://schemas.microsoft.com/office/drawing/2014/main" id="{65F0E1E1-A9E9-2A33-C178-022EC5053E57}"/>
              </a:ext>
            </a:extLst>
          </p:cNvPr>
          <p:cNvSpPr txBox="1"/>
          <p:nvPr/>
        </p:nvSpPr>
        <p:spPr>
          <a:xfrm>
            <a:off x="704850" y="5222140"/>
            <a:ext cx="3242992" cy="738664"/>
          </a:xfrm>
          <a:prstGeom prst="rect">
            <a:avLst/>
          </a:prstGeom>
          <a:noFill/>
          <a:ln w="28575">
            <a:solidFill>
              <a:schemeClr val="accent5"/>
            </a:solidFill>
            <a:prstDash val="lgDash"/>
          </a:ln>
        </p:spPr>
        <p:txBody>
          <a:bodyPr wrap="square" rtlCol="0">
            <a:spAutoFit/>
          </a:bodyPr>
          <a:lstStyle/>
          <a:p>
            <a:r>
              <a:rPr lang="en-AU" sz="1400" b="1" dirty="0"/>
              <a:t>Other considerations for good outcome measures include whether they can help:</a:t>
            </a:r>
          </a:p>
        </p:txBody>
      </p:sp>
      <p:cxnSp>
        <p:nvCxnSpPr>
          <p:cNvPr id="20" name="Straight Arrow Connector 19">
            <a:extLst>
              <a:ext uri="{FF2B5EF4-FFF2-40B4-BE49-F238E27FC236}">
                <a16:creationId xmlns:a16="http://schemas.microsoft.com/office/drawing/2014/main" id="{F1E9EE84-107F-00BF-A193-34ACC4B814D0}"/>
              </a:ext>
            </a:extLst>
          </p:cNvPr>
          <p:cNvCxnSpPr>
            <a:stCxn id="16" idx="3"/>
          </p:cNvCxnSpPr>
          <p:nvPr/>
        </p:nvCxnSpPr>
        <p:spPr>
          <a:xfrm>
            <a:off x="3947842" y="3138842"/>
            <a:ext cx="803065" cy="0"/>
          </a:xfrm>
          <a:prstGeom prst="straightConnector1">
            <a:avLst/>
          </a:prstGeom>
          <a:ln w="285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3DE73D-D914-8F51-E7D4-3CBA1EDC47ED}"/>
              </a:ext>
            </a:extLst>
          </p:cNvPr>
          <p:cNvCxnSpPr>
            <a:cxnSpLocks/>
            <a:stCxn id="17" idx="3"/>
          </p:cNvCxnSpPr>
          <p:nvPr/>
        </p:nvCxnSpPr>
        <p:spPr>
          <a:xfrm>
            <a:off x="3947842" y="4348558"/>
            <a:ext cx="803065" cy="0"/>
          </a:xfrm>
          <a:prstGeom prst="straightConnector1">
            <a:avLst/>
          </a:prstGeom>
          <a:ln w="285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C7A8F8-569E-4930-3CC2-D4314838F80D}"/>
              </a:ext>
            </a:extLst>
          </p:cNvPr>
          <p:cNvCxnSpPr>
            <a:cxnSpLocks/>
            <a:stCxn id="18" idx="3"/>
          </p:cNvCxnSpPr>
          <p:nvPr/>
        </p:nvCxnSpPr>
        <p:spPr>
          <a:xfrm>
            <a:off x="3947842" y="5591472"/>
            <a:ext cx="803065" cy="0"/>
          </a:xfrm>
          <a:prstGeom prst="straightConnector1">
            <a:avLst/>
          </a:prstGeom>
          <a:ln w="285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414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Bent 21">
            <a:extLst>
              <a:ext uri="{FF2B5EF4-FFF2-40B4-BE49-F238E27FC236}">
                <a16:creationId xmlns:a16="http://schemas.microsoft.com/office/drawing/2014/main" id="{F1140F80-99EA-1AFF-64EE-7D113B3D7383}"/>
              </a:ext>
            </a:extLst>
          </p:cNvPr>
          <p:cNvSpPr/>
          <p:nvPr/>
        </p:nvSpPr>
        <p:spPr>
          <a:xfrm rot="10800000" flipH="1">
            <a:off x="1084565" y="3198387"/>
            <a:ext cx="880450" cy="3066757"/>
          </a:xfrm>
          <a:prstGeom prst="ben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le 1">
            <a:extLst>
              <a:ext uri="{FF2B5EF4-FFF2-40B4-BE49-F238E27FC236}">
                <a16:creationId xmlns:a16="http://schemas.microsoft.com/office/drawing/2014/main" id="{F98A9502-A83B-48CC-6544-A852D0E42855}"/>
              </a:ext>
            </a:extLst>
          </p:cNvPr>
          <p:cNvSpPr>
            <a:spLocks noGrp="1"/>
          </p:cNvSpPr>
          <p:nvPr>
            <p:ph type="title"/>
          </p:nvPr>
        </p:nvSpPr>
        <p:spPr/>
        <p:txBody>
          <a:bodyPr/>
          <a:lstStyle/>
          <a:p>
            <a:r>
              <a:rPr lang="en-AU" sz="2800" dirty="0"/>
              <a:t>Outcomes reporting can start as early as immediately after Budget and informs upcoming Budget considerations</a:t>
            </a:r>
          </a:p>
        </p:txBody>
      </p:sp>
      <p:sp>
        <p:nvSpPr>
          <p:cNvPr id="6" name="Content Placeholder 7">
            <a:extLst>
              <a:ext uri="{FF2B5EF4-FFF2-40B4-BE49-F238E27FC236}">
                <a16:creationId xmlns:a16="http://schemas.microsoft.com/office/drawing/2014/main" id="{4DABEF04-1E80-A249-61A8-528C42931865}"/>
              </a:ext>
            </a:extLst>
          </p:cNvPr>
          <p:cNvSpPr txBox="1">
            <a:spLocks/>
          </p:cNvSpPr>
          <p:nvPr/>
        </p:nvSpPr>
        <p:spPr>
          <a:xfrm>
            <a:off x="704850" y="1869978"/>
            <a:ext cx="10515600" cy="734543"/>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AU" sz="1600" i="0" u="none" strike="noStrike" baseline="0" dirty="0">
                <a:latin typeface="VIC-Regular" panose="00000500000000000000" pitchFamily="50" charset="0"/>
              </a:rPr>
              <a:t>EIIF </a:t>
            </a:r>
            <a:r>
              <a:rPr lang="en-AU" sz="1600" dirty="0">
                <a:latin typeface="VIC-Regular" panose="00000500000000000000" pitchFamily="50" charset="0"/>
              </a:rPr>
              <a:t>A</a:t>
            </a:r>
            <a:r>
              <a:rPr lang="en-AU" sz="1600" i="0" u="none" strike="noStrike" baseline="0" dirty="0">
                <a:latin typeface="VIC-Regular" panose="00000500000000000000" pitchFamily="50" charset="0"/>
              </a:rPr>
              <a:t>nnual </a:t>
            </a:r>
            <a:r>
              <a:rPr lang="en-AU" sz="1600" dirty="0">
                <a:latin typeface="VIC-Regular" panose="00000500000000000000" pitchFamily="50" charset="0"/>
              </a:rPr>
              <a:t>R</a:t>
            </a:r>
            <a:r>
              <a:rPr lang="en-AU" sz="1600" i="0" u="none" strike="noStrike" baseline="0" dirty="0">
                <a:latin typeface="VIC-Regular" panose="00000500000000000000" pitchFamily="50" charset="0"/>
              </a:rPr>
              <a:t>eports provides the Government with evidence on the impacts being achieved by funded programs. It can inform future investment decisions by offering </a:t>
            </a:r>
            <a:r>
              <a:rPr lang="en-AU" sz="1600" dirty="0">
                <a:latin typeface="VIC-Regular" panose="00000500000000000000" pitchFamily="50" charset="0"/>
              </a:rPr>
              <a:t>a space to highlight initiatives with evidence of high impact or emerging evidence</a:t>
            </a:r>
            <a:r>
              <a:rPr lang="en-AU" sz="1600" i="0" u="none" strike="noStrike" baseline="0" dirty="0">
                <a:latin typeface="VIC-Regular" panose="00000500000000000000" pitchFamily="50" charset="0"/>
              </a:rPr>
              <a:t> to help strengthen the case for further funding.</a:t>
            </a:r>
          </a:p>
        </p:txBody>
      </p:sp>
      <p:sp>
        <p:nvSpPr>
          <p:cNvPr id="11" name="Rectangle: Rounded Corners 10">
            <a:extLst>
              <a:ext uri="{FF2B5EF4-FFF2-40B4-BE49-F238E27FC236}">
                <a16:creationId xmlns:a16="http://schemas.microsoft.com/office/drawing/2014/main" id="{77BF7094-97B9-A5FD-2DC5-95FD3FA2408E}"/>
              </a:ext>
            </a:extLst>
          </p:cNvPr>
          <p:cNvSpPr/>
          <p:nvPr/>
        </p:nvSpPr>
        <p:spPr>
          <a:xfrm>
            <a:off x="704850" y="2791450"/>
            <a:ext cx="4838345" cy="54814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b="1" dirty="0">
                <a:solidFill>
                  <a:schemeClr val="tx1"/>
                </a:solidFill>
              </a:rPr>
              <a:t>Information request to departments</a:t>
            </a:r>
          </a:p>
        </p:txBody>
      </p:sp>
      <p:sp>
        <p:nvSpPr>
          <p:cNvPr id="12" name="Rectangle: Rounded Corners 11">
            <a:extLst>
              <a:ext uri="{FF2B5EF4-FFF2-40B4-BE49-F238E27FC236}">
                <a16:creationId xmlns:a16="http://schemas.microsoft.com/office/drawing/2014/main" id="{B1458646-1196-3BCD-11EB-2A1F84F749DB}"/>
              </a:ext>
            </a:extLst>
          </p:cNvPr>
          <p:cNvSpPr/>
          <p:nvPr/>
        </p:nvSpPr>
        <p:spPr>
          <a:xfrm>
            <a:off x="704849" y="3551148"/>
            <a:ext cx="5696961" cy="54814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b="1" dirty="0">
                <a:solidFill>
                  <a:schemeClr val="tx1"/>
                </a:solidFill>
              </a:rPr>
              <a:t>Departments provide outcomes data to Treasury</a:t>
            </a:r>
          </a:p>
        </p:txBody>
      </p:sp>
      <p:sp>
        <p:nvSpPr>
          <p:cNvPr id="13" name="Rectangle: Rounded Corners 12">
            <a:extLst>
              <a:ext uri="{FF2B5EF4-FFF2-40B4-BE49-F238E27FC236}">
                <a16:creationId xmlns:a16="http://schemas.microsoft.com/office/drawing/2014/main" id="{4DA18FF7-689E-4E7A-32AF-B2E1C6B186DA}"/>
              </a:ext>
            </a:extLst>
          </p:cNvPr>
          <p:cNvSpPr/>
          <p:nvPr/>
        </p:nvSpPr>
        <p:spPr>
          <a:xfrm>
            <a:off x="704849" y="4310847"/>
            <a:ext cx="6740980" cy="548145"/>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b="1" dirty="0">
                <a:solidFill>
                  <a:schemeClr val="tx1"/>
                </a:solidFill>
              </a:rPr>
              <a:t>Treasury collaborates with departments to refine draft report</a:t>
            </a:r>
          </a:p>
        </p:txBody>
      </p:sp>
      <p:sp>
        <p:nvSpPr>
          <p:cNvPr id="14" name="Rectangle: Rounded Corners 13">
            <a:extLst>
              <a:ext uri="{FF2B5EF4-FFF2-40B4-BE49-F238E27FC236}">
                <a16:creationId xmlns:a16="http://schemas.microsoft.com/office/drawing/2014/main" id="{E9E51570-4E84-0215-0466-24C53528AD99}"/>
              </a:ext>
            </a:extLst>
          </p:cNvPr>
          <p:cNvSpPr/>
          <p:nvPr/>
        </p:nvSpPr>
        <p:spPr>
          <a:xfrm>
            <a:off x="704849" y="5070547"/>
            <a:ext cx="7564508" cy="54814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400" b="1" dirty="0"/>
              <a:t>Final Outcomes Report provided to Government before budget deliberations</a:t>
            </a:r>
          </a:p>
        </p:txBody>
      </p:sp>
      <p:sp>
        <p:nvSpPr>
          <p:cNvPr id="16" name="TextBox 15">
            <a:extLst>
              <a:ext uri="{FF2B5EF4-FFF2-40B4-BE49-F238E27FC236}">
                <a16:creationId xmlns:a16="http://schemas.microsoft.com/office/drawing/2014/main" id="{89C13D78-8640-C15E-2264-DD742BFBDB02}"/>
              </a:ext>
            </a:extLst>
          </p:cNvPr>
          <p:cNvSpPr txBox="1"/>
          <p:nvPr/>
        </p:nvSpPr>
        <p:spPr>
          <a:xfrm>
            <a:off x="5558204" y="2874775"/>
            <a:ext cx="808892" cy="369332"/>
          </a:xfrm>
          <a:prstGeom prst="rect">
            <a:avLst/>
          </a:prstGeom>
          <a:noFill/>
        </p:spPr>
        <p:txBody>
          <a:bodyPr wrap="square" rtlCol="0">
            <a:spAutoFit/>
          </a:bodyPr>
          <a:lstStyle/>
          <a:p>
            <a:r>
              <a:rPr lang="en-AU" b="1" dirty="0">
                <a:solidFill>
                  <a:schemeClr val="accent1"/>
                </a:solidFill>
              </a:rPr>
              <a:t>July</a:t>
            </a:r>
          </a:p>
        </p:txBody>
      </p:sp>
      <p:sp>
        <p:nvSpPr>
          <p:cNvPr id="18" name="TextBox 17">
            <a:extLst>
              <a:ext uri="{FF2B5EF4-FFF2-40B4-BE49-F238E27FC236}">
                <a16:creationId xmlns:a16="http://schemas.microsoft.com/office/drawing/2014/main" id="{0BC0CA6B-9716-7A7D-76B9-AF33F8F18E11}"/>
              </a:ext>
            </a:extLst>
          </p:cNvPr>
          <p:cNvSpPr txBox="1"/>
          <p:nvPr/>
        </p:nvSpPr>
        <p:spPr>
          <a:xfrm>
            <a:off x="6414881" y="3638776"/>
            <a:ext cx="1957867" cy="369332"/>
          </a:xfrm>
          <a:prstGeom prst="rect">
            <a:avLst/>
          </a:prstGeom>
          <a:noFill/>
        </p:spPr>
        <p:txBody>
          <a:bodyPr wrap="square" rtlCol="0">
            <a:spAutoFit/>
          </a:bodyPr>
          <a:lstStyle/>
          <a:p>
            <a:r>
              <a:rPr lang="en-AU" b="1" dirty="0">
                <a:solidFill>
                  <a:schemeClr val="accent1"/>
                </a:solidFill>
              </a:rPr>
              <a:t>July - October</a:t>
            </a:r>
          </a:p>
        </p:txBody>
      </p:sp>
      <p:sp>
        <p:nvSpPr>
          <p:cNvPr id="19" name="TextBox 18">
            <a:extLst>
              <a:ext uri="{FF2B5EF4-FFF2-40B4-BE49-F238E27FC236}">
                <a16:creationId xmlns:a16="http://schemas.microsoft.com/office/drawing/2014/main" id="{6B01831D-5930-7A6B-2D82-94BD64475136}"/>
              </a:ext>
            </a:extLst>
          </p:cNvPr>
          <p:cNvSpPr txBox="1"/>
          <p:nvPr/>
        </p:nvSpPr>
        <p:spPr>
          <a:xfrm>
            <a:off x="7445829" y="4400253"/>
            <a:ext cx="2705800" cy="369332"/>
          </a:xfrm>
          <a:prstGeom prst="rect">
            <a:avLst/>
          </a:prstGeom>
          <a:noFill/>
        </p:spPr>
        <p:txBody>
          <a:bodyPr wrap="square" rtlCol="0">
            <a:spAutoFit/>
          </a:bodyPr>
          <a:lstStyle/>
          <a:p>
            <a:r>
              <a:rPr lang="en-AU" b="1" dirty="0">
                <a:solidFill>
                  <a:schemeClr val="accent1"/>
                </a:solidFill>
              </a:rPr>
              <a:t>October - November</a:t>
            </a:r>
          </a:p>
        </p:txBody>
      </p:sp>
      <p:sp>
        <p:nvSpPr>
          <p:cNvPr id="20" name="TextBox 19">
            <a:extLst>
              <a:ext uri="{FF2B5EF4-FFF2-40B4-BE49-F238E27FC236}">
                <a16:creationId xmlns:a16="http://schemas.microsoft.com/office/drawing/2014/main" id="{D946939B-0C7A-A204-2478-ACA18311679F}"/>
              </a:ext>
            </a:extLst>
          </p:cNvPr>
          <p:cNvSpPr txBox="1"/>
          <p:nvPr/>
        </p:nvSpPr>
        <p:spPr>
          <a:xfrm>
            <a:off x="8269357" y="5159954"/>
            <a:ext cx="1519424" cy="369332"/>
          </a:xfrm>
          <a:prstGeom prst="rect">
            <a:avLst/>
          </a:prstGeom>
          <a:noFill/>
        </p:spPr>
        <p:txBody>
          <a:bodyPr wrap="square" rtlCol="0">
            <a:spAutoFit/>
          </a:bodyPr>
          <a:lstStyle/>
          <a:p>
            <a:r>
              <a:rPr lang="en-AU" b="1" dirty="0">
                <a:solidFill>
                  <a:schemeClr val="accent1"/>
                </a:solidFill>
              </a:rPr>
              <a:t>December</a:t>
            </a:r>
          </a:p>
        </p:txBody>
      </p:sp>
      <p:sp>
        <p:nvSpPr>
          <p:cNvPr id="23" name="TextBox 22">
            <a:extLst>
              <a:ext uri="{FF2B5EF4-FFF2-40B4-BE49-F238E27FC236}">
                <a16:creationId xmlns:a16="http://schemas.microsoft.com/office/drawing/2014/main" id="{C54B8426-8993-084A-8900-B98C477DB0B1}"/>
              </a:ext>
            </a:extLst>
          </p:cNvPr>
          <p:cNvSpPr txBox="1"/>
          <p:nvPr/>
        </p:nvSpPr>
        <p:spPr>
          <a:xfrm>
            <a:off x="2065898" y="5799433"/>
            <a:ext cx="9154551" cy="584775"/>
          </a:xfrm>
          <a:prstGeom prst="rect">
            <a:avLst/>
          </a:prstGeom>
          <a:noFill/>
          <a:ln w="28575">
            <a:solidFill>
              <a:schemeClr val="accent1"/>
            </a:solidFill>
            <a:prstDash val="lgDash"/>
          </a:ln>
        </p:spPr>
        <p:txBody>
          <a:bodyPr wrap="square" rtlCol="0">
            <a:spAutoFit/>
          </a:bodyPr>
          <a:lstStyle/>
          <a:p>
            <a:r>
              <a:rPr lang="en-AU" sz="1600" dirty="0"/>
              <a:t>Treasury uses report findings to inform advice on prioritisation of EIIF proposals in the upcoming budget and shares final report with all departments after providing to Ministers</a:t>
            </a:r>
          </a:p>
        </p:txBody>
      </p:sp>
    </p:spTree>
    <p:extLst>
      <p:ext uri="{BB962C8B-B14F-4D97-AF65-F5344CB8AC3E}">
        <p14:creationId xmlns:p14="http://schemas.microsoft.com/office/powerpoint/2010/main" val="135104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F8A86-45ED-4A0F-E00B-9495BD65EE18}"/>
              </a:ext>
            </a:extLst>
          </p:cNvPr>
          <p:cNvSpPr>
            <a:spLocks noGrp="1"/>
          </p:cNvSpPr>
          <p:nvPr>
            <p:ph type="title"/>
          </p:nvPr>
        </p:nvSpPr>
        <p:spPr/>
        <p:txBody>
          <a:bodyPr/>
          <a:lstStyle/>
          <a:p>
            <a:r>
              <a:rPr lang="en-AU" sz="2800" dirty="0"/>
              <a:t>Data plays a critical role in evidence-based decision making under EIIF</a:t>
            </a:r>
          </a:p>
        </p:txBody>
      </p:sp>
      <p:graphicFrame>
        <p:nvGraphicFramePr>
          <p:cNvPr id="2" name="Content Placeholder 1">
            <a:extLst>
              <a:ext uri="{FF2B5EF4-FFF2-40B4-BE49-F238E27FC236}">
                <a16:creationId xmlns:a16="http://schemas.microsoft.com/office/drawing/2014/main" id="{4297D580-65FA-E5B6-DEA7-B61B3EAD4582}"/>
              </a:ext>
            </a:extLst>
          </p:cNvPr>
          <p:cNvGraphicFramePr>
            <a:graphicFrameLocks noGrp="1"/>
          </p:cNvGraphicFramePr>
          <p:nvPr>
            <p:ph idx="1"/>
            <p:extLst>
              <p:ext uri="{D42A27DB-BD31-4B8C-83A1-F6EECF244321}">
                <p14:modId xmlns:p14="http://schemas.microsoft.com/office/powerpoint/2010/main" val="2421352956"/>
              </p:ext>
            </p:extLst>
          </p:nvPr>
        </p:nvGraphicFramePr>
        <p:xfrm>
          <a:off x="704849" y="2436529"/>
          <a:ext cx="10515601" cy="4170680"/>
        </p:xfrm>
        <a:graphic>
          <a:graphicData uri="http://schemas.openxmlformats.org/drawingml/2006/table">
            <a:tbl>
              <a:tblPr firstRow="1" bandRow="1">
                <a:tableStyleId>{5C22544A-7EE6-4342-B048-85BDC9FD1C3A}</a:tableStyleId>
              </a:tblPr>
              <a:tblGrid>
                <a:gridCol w="1425577">
                  <a:extLst>
                    <a:ext uri="{9D8B030D-6E8A-4147-A177-3AD203B41FA5}">
                      <a16:colId xmlns:a16="http://schemas.microsoft.com/office/drawing/2014/main" val="1845823534"/>
                    </a:ext>
                  </a:extLst>
                </a:gridCol>
                <a:gridCol w="2249550">
                  <a:extLst>
                    <a:ext uri="{9D8B030D-6E8A-4147-A177-3AD203B41FA5}">
                      <a16:colId xmlns:a16="http://schemas.microsoft.com/office/drawing/2014/main" val="2948541737"/>
                    </a:ext>
                  </a:extLst>
                </a:gridCol>
                <a:gridCol w="3420237">
                  <a:extLst>
                    <a:ext uri="{9D8B030D-6E8A-4147-A177-3AD203B41FA5}">
                      <a16:colId xmlns:a16="http://schemas.microsoft.com/office/drawing/2014/main" val="1087007228"/>
                    </a:ext>
                  </a:extLst>
                </a:gridCol>
                <a:gridCol w="3420237">
                  <a:extLst>
                    <a:ext uri="{9D8B030D-6E8A-4147-A177-3AD203B41FA5}">
                      <a16:colId xmlns:a16="http://schemas.microsoft.com/office/drawing/2014/main" val="783530905"/>
                    </a:ext>
                  </a:extLst>
                </a:gridCol>
              </a:tblGrid>
              <a:tr h="370840">
                <a:tc>
                  <a:txBody>
                    <a:bodyPr/>
                    <a:lstStyle/>
                    <a:p>
                      <a:r>
                        <a:rPr lang="en-AU" sz="1200" dirty="0"/>
                        <a:t>Types of data</a:t>
                      </a:r>
                    </a:p>
                  </a:txBody>
                  <a:tcPr/>
                </a:tc>
                <a:tc>
                  <a:txBody>
                    <a:bodyPr/>
                    <a:lstStyle/>
                    <a:p>
                      <a:r>
                        <a:rPr lang="en-AU" sz="1200" dirty="0"/>
                        <a:t>Data sources</a:t>
                      </a:r>
                    </a:p>
                  </a:txBody>
                  <a:tcPr/>
                </a:tc>
                <a:tc>
                  <a:txBody>
                    <a:bodyPr/>
                    <a:lstStyle/>
                    <a:p>
                      <a:r>
                        <a:rPr lang="en-AU" sz="1200" dirty="0"/>
                        <a:t>How does Treasury access the data</a:t>
                      </a:r>
                    </a:p>
                  </a:txBody>
                  <a:tcPr/>
                </a:tc>
                <a:tc>
                  <a:txBody>
                    <a:bodyPr/>
                    <a:lstStyle/>
                    <a:p>
                      <a:r>
                        <a:rPr lang="en-AU" sz="1200" dirty="0"/>
                        <a:t>How Treasury uses the data</a:t>
                      </a:r>
                    </a:p>
                  </a:txBody>
                  <a:tcPr/>
                </a:tc>
                <a:extLst>
                  <a:ext uri="{0D108BD9-81ED-4DB2-BD59-A6C34878D82A}">
                    <a16:rowId xmlns:a16="http://schemas.microsoft.com/office/drawing/2014/main" val="2732201374"/>
                  </a:ext>
                </a:extLst>
              </a:tr>
              <a:tr h="370840">
                <a:tc>
                  <a:txBody>
                    <a:bodyPr/>
                    <a:lstStyle/>
                    <a:p>
                      <a:r>
                        <a:rPr lang="en-AU" sz="1200" dirty="0"/>
                        <a:t>Government linked data</a:t>
                      </a:r>
                    </a:p>
                  </a:txBody>
                  <a:tcPr/>
                </a:tc>
                <a:tc>
                  <a:txBody>
                    <a:bodyPr/>
                    <a:lstStyle/>
                    <a:p>
                      <a:pPr marL="171450" indent="-171450">
                        <a:buFont typeface="Arial" panose="020B0604020202020204" pitchFamily="34" charset="0"/>
                        <a:buChar char="•"/>
                      </a:pPr>
                      <a:r>
                        <a:rPr lang="en-AU" sz="1200" dirty="0"/>
                        <a:t>Victorian linked data resource</a:t>
                      </a:r>
                    </a:p>
                  </a:txBody>
                  <a:tcPr/>
                </a:tc>
                <a:tc>
                  <a:txBody>
                    <a:bodyPr/>
                    <a:lstStyle/>
                    <a:p>
                      <a:pPr marL="171450" indent="-171450">
                        <a:buFont typeface="Arial" panose="020B0604020202020204" pitchFamily="34" charset="0"/>
                        <a:buChar char="•"/>
                      </a:pPr>
                      <a:r>
                        <a:rPr lang="en-AU" sz="1200" dirty="0"/>
                        <a:t>Seek approval to access data through whole-of-government governance process</a:t>
                      </a:r>
                    </a:p>
                  </a:txBody>
                  <a:tcPr/>
                </a:tc>
                <a:tc>
                  <a:txBody>
                    <a:bodyPr/>
                    <a:lstStyle/>
                    <a:p>
                      <a:pPr marL="171450" indent="-171450">
                        <a:buFont typeface="Arial" panose="020B0604020202020204" pitchFamily="34" charset="0"/>
                        <a:buChar char="•"/>
                      </a:pPr>
                      <a:r>
                        <a:rPr lang="en-AU" sz="1200" dirty="0"/>
                        <a:t>Avoided cost modelling</a:t>
                      </a:r>
                    </a:p>
                    <a:p>
                      <a:pPr marL="171450" indent="-171450">
                        <a:buFont typeface="Arial" panose="020B0604020202020204" pitchFamily="34" charset="0"/>
                        <a:buChar char="•"/>
                      </a:pPr>
                      <a:r>
                        <a:rPr lang="en-AU" sz="1200" dirty="0"/>
                        <a:t>Inform the setting of outcome measures and baselines </a:t>
                      </a:r>
                    </a:p>
                  </a:txBody>
                  <a:tcPr/>
                </a:tc>
                <a:extLst>
                  <a:ext uri="{0D108BD9-81ED-4DB2-BD59-A6C34878D82A}">
                    <a16:rowId xmlns:a16="http://schemas.microsoft.com/office/drawing/2014/main" val="1330463572"/>
                  </a:ext>
                </a:extLst>
              </a:tr>
              <a:tr h="370840">
                <a:tc>
                  <a:txBody>
                    <a:bodyPr/>
                    <a:lstStyle/>
                    <a:p>
                      <a:r>
                        <a:rPr lang="en-AU" sz="1200" dirty="0"/>
                        <a:t>Program area data</a:t>
                      </a:r>
                    </a:p>
                  </a:txBody>
                  <a:tcPr/>
                </a:tc>
                <a:tc>
                  <a:txBody>
                    <a:bodyPr/>
                    <a:lstStyle/>
                    <a:p>
                      <a:pPr marL="171450" indent="-171450">
                        <a:buFont typeface="Arial" panose="020B0604020202020204" pitchFamily="34" charset="0"/>
                        <a:buChar char="•"/>
                      </a:pPr>
                      <a:r>
                        <a:rPr lang="en-AU" sz="1200" dirty="0"/>
                        <a:t>Client surveys</a:t>
                      </a:r>
                    </a:p>
                    <a:p>
                      <a:pPr marL="171450" indent="-171450">
                        <a:buFont typeface="Arial" panose="020B0604020202020204" pitchFamily="34" charset="0"/>
                        <a:buChar char="•"/>
                      </a:pPr>
                      <a:r>
                        <a:rPr lang="en-AU" sz="1200" dirty="0"/>
                        <a:t>Data collected from implementation</a:t>
                      </a:r>
                    </a:p>
                  </a:txBody>
                  <a:tcPr/>
                </a:tc>
                <a:tc>
                  <a:txBody>
                    <a:bodyPr/>
                    <a:lstStyle/>
                    <a:p>
                      <a:pPr marL="171450" indent="-171450">
                        <a:buFont typeface="Arial" panose="020B0604020202020204" pitchFamily="34" charset="0"/>
                        <a:buChar char="•"/>
                      </a:pPr>
                      <a:r>
                        <a:rPr lang="en-AU" sz="1200" dirty="0"/>
                        <a:t>Provided by departments as part of budget proposal collaboration and/or outcomes reporting processes</a:t>
                      </a:r>
                    </a:p>
                    <a:p>
                      <a:pPr marL="171450" indent="-171450">
                        <a:buFont typeface="Arial" panose="020B0604020202020204" pitchFamily="34" charset="0"/>
                        <a:buChar char="•"/>
                      </a:pPr>
                      <a:r>
                        <a:rPr lang="en-AU" sz="1200" dirty="0"/>
                        <a:t>Lapsing program evaluation</a:t>
                      </a:r>
                    </a:p>
                  </a:txBody>
                  <a:tcPr/>
                </a:tc>
                <a:tc rowSpan="2">
                  <a:txBody>
                    <a:bodyPr/>
                    <a:lstStyle/>
                    <a:p>
                      <a:pPr marL="171450" indent="-171450">
                        <a:buFont typeface="Arial" panose="020B0604020202020204" pitchFamily="34" charset="0"/>
                        <a:buChar char="•"/>
                      </a:pPr>
                      <a:r>
                        <a:rPr lang="en-AU" sz="1200" dirty="0"/>
                        <a:t>Avoided cost modelling</a:t>
                      </a:r>
                    </a:p>
                    <a:p>
                      <a:pPr marL="171450" indent="-171450">
                        <a:buFont typeface="Arial" panose="020B0604020202020204" pitchFamily="34" charset="0"/>
                        <a:buChar char="•"/>
                      </a:pPr>
                      <a:r>
                        <a:rPr lang="en-AU" sz="1200" dirty="0"/>
                        <a:t>Inform outcomes reporting</a:t>
                      </a:r>
                    </a:p>
                    <a:p>
                      <a:pPr marL="171450" indent="-171450">
                        <a:buFont typeface="Arial" panose="020B0604020202020204" pitchFamily="34" charset="0"/>
                        <a:buChar char="•"/>
                      </a:pPr>
                      <a:r>
                        <a:rPr lang="en-AU" sz="1200" dirty="0"/>
                        <a:t>Inform broader economic benefit calculations</a:t>
                      </a:r>
                    </a:p>
                    <a:p>
                      <a:pPr marL="171450" indent="-171450">
                        <a:buFont typeface="Arial" panose="020B0604020202020204" pitchFamily="34" charset="0"/>
                        <a:buChar char="•"/>
                      </a:pPr>
                      <a:r>
                        <a:rPr lang="en-AU" sz="1200" dirty="0"/>
                        <a:t>Assess evidence base for program effectiveness</a:t>
                      </a:r>
                    </a:p>
                    <a:p>
                      <a:pPr marL="171450" indent="-171450">
                        <a:buFont typeface="Arial" panose="020B0604020202020204" pitchFamily="34" charset="0"/>
                        <a:buChar char="•"/>
                      </a:pPr>
                      <a:endParaRPr lang="en-AU" sz="1200" dirty="0"/>
                    </a:p>
                  </a:txBody>
                  <a:tcPr/>
                </a:tc>
                <a:extLst>
                  <a:ext uri="{0D108BD9-81ED-4DB2-BD59-A6C34878D82A}">
                    <a16:rowId xmlns:a16="http://schemas.microsoft.com/office/drawing/2014/main" val="965127172"/>
                  </a:ext>
                </a:extLst>
              </a:tr>
              <a:tr h="370840">
                <a:tc>
                  <a:txBody>
                    <a:bodyPr/>
                    <a:lstStyle/>
                    <a:p>
                      <a:r>
                        <a:rPr lang="en-AU" sz="1200" dirty="0"/>
                        <a:t>Publicly available data</a:t>
                      </a:r>
                    </a:p>
                  </a:txBody>
                  <a:tcPr/>
                </a:tc>
                <a:tc>
                  <a:txBody>
                    <a:bodyPr/>
                    <a:lstStyle/>
                    <a:p>
                      <a:pPr marL="171450" indent="-171450">
                        <a:buFont typeface="Arial" panose="020B0604020202020204" pitchFamily="34" charset="0"/>
                        <a:buChar char="•"/>
                      </a:pPr>
                      <a:r>
                        <a:rPr lang="en-AU" sz="1200" dirty="0"/>
                        <a:t>Population data </a:t>
                      </a:r>
                    </a:p>
                    <a:p>
                      <a:pPr marL="171450" indent="-171450">
                        <a:buFont typeface="Arial" panose="020B0604020202020204" pitchFamily="34" charset="0"/>
                        <a:buChar char="•"/>
                      </a:pPr>
                      <a:r>
                        <a:rPr lang="en-AU" sz="1200" dirty="0"/>
                        <a:t>Census</a:t>
                      </a:r>
                    </a:p>
                    <a:p>
                      <a:pPr marL="171450" indent="-171450">
                        <a:buFont typeface="Arial" panose="020B0604020202020204" pitchFamily="34" charset="0"/>
                        <a:buChar char="•"/>
                      </a:pPr>
                      <a:r>
                        <a:rPr lang="en-AU" sz="1200" dirty="0"/>
                        <a:t>Public evaluation reports</a:t>
                      </a:r>
                    </a:p>
                  </a:txBody>
                  <a:tcPr/>
                </a:tc>
                <a:tc>
                  <a:txBody>
                    <a:bodyPr/>
                    <a:lstStyle/>
                    <a:p>
                      <a:pPr marL="171450" indent="-171450">
                        <a:buFont typeface="Arial" panose="020B0604020202020204" pitchFamily="34" charset="0"/>
                        <a:buChar char="•"/>
                      </a:pPr>
                      <a:r>
                        <a:rPr lang="en-AU" sz="1200" dirty="0"/>
                        <a:t>Online</a:t>
                      </a:r>
                    </a:p>
                    <a:p>
                      <a:pPr marL="171450" indent="-171450">
                        <a:buFont typeface="Arial" panose="020B0604020202020204" pitchFamily="34" charset="0"/>
                        <a:buChar char="•"/>
                      </a:pPr>
                      <a:r>
                        <a:rPr lang="en-AU" sz="1200" dirty="0"/>
                        <a:t>Research partnerships with the sector</a:t>
                      </a:r>
                    </a:p>
                  </a:txBody>
                  <a:tcPr/>
                </a:tc>
                <a:tc vMerge="1">
                  <a:txBody>
                    <a:bodyPr/>
                    <a:lstStyle/>
                    <a:p>
                      <a:pPr marL="0" indent="0">
                        <a:buFont typeface="Arial" panose="020B0604020202020204" pitchFamily="34" charset="0"/>
                        <a:buNone/>
                      </a:pPr>
                      <a:endParaRPr lang="en-AU" sz="1200" dirty="0"/>
                    </a:p>
                  </a:txBody>
                  <a:tcPr/>
                </a:tc>
                <a:extLst>
                  <a:ext uri="{0D108BD9-81ED-4DB2-BD59-A6C34878D82A}">
                    <a16:rowId xmlns:a16="http://schemas.microsoft.com/office/drawing/2014/main" val="3438366010"/>
                  </a:ext>
                </a:extLst>
              </a:tr>
              <a:tr h="370840">
                <a:tc gridSpan="4">
                  <a:txBody>
                    <a:bodyPr/>
                    <a:lstStyle/>
                    <a:p>
                      <a:r>
                        <a:rPr lang="en-AU" sz="1200" b="1" dirty="0">
                          <a:solidFill>
                            <a:schemeClr val="bg1"/>
                          </a:solidFill>
                        </a:rPr>
                        <a:t>What to do when data is unavailable</a:t>
                      </a:r>
                    </a:p>
                  </a:txBody>
                  <a:tcPr>
                    <a:solidFill>
                      <a:srgbClr val="0072CE"/>
                    </a:solidFill>
                  </a:tcPr>
                </a:tc>
                <a:tc hMerge="1">
                  <a:txBody>
                    <a:bodyPr/>
                    <a:lstStyle/>
                    <a:p>
                      <a:pPr marL="171450" indent="-171450">
                        <a:buFont typeface="Arial" panose="020B0604020202020204" pitchFamily="34" charset="0"/>
                        <a:buChar char="•"/>
                      </a:pPr>
                      <a:endParaRPr lang="en-AU" sz="1200" dirty="0"/>
                    </a:p>
                  </a:txBody>
                  <a:tcPr/>
                </a:tc>
                <a:tc hMerge="1">
                  <a:txBody>
                    <a:bodyPr/>
                    <a:lstStyle/>
                    <a:p>
                      <a:pPr marL="171450" indent="-171450">
                        <a:buFont typeface="Arial" panose="020B0604020202020204" pitchFamily="34" charset="0"/>
                        <a:buChar char="•"/>
                      </a:pPr>
                      <a:endParaRPr lang="en-AU" sz="1200" dirty="0"/>
                    </a:p>
                  </a:txBody>
                  <a:tcPr/>
                </a:tc>
                <a:tc hMerge="1">
                  <a:txBody>
                    <a:bodyPr/>
                    <a:lstStyle/>
                    <a:p>
                      <a:pPr marL="171450" indent="-171450">
                        <a:buFont typeface="Arial" panose="020B0604020202020204" pitchFamily="34" charset="0"/>
                        <a:buChar char="•"/>
                      </a:pPr>
                      <a:endParaRPr lang="en-AU" sz="1200" dirty="0"/>
                    </a:p>
                  </a:txBody>
                  <a:tcPr/>
                </a:tc>
                <a:extLst>
                  <a:ext uri="{0D108BD9-81ED-4DB2-BD59-A6C34878D82A}">
                    <a16:rowId xmlns:a16="http://schemas.microsoft.com/office/drawing/2014/main" val="3890498326"/>
                  </a:ext>
                </a:extLst>
              </a:tr>
              <a:tr h="370840">
                <a:tc gridSpan="4">
                  <a:txBody>
                    <a:bodyPr/>
                    <a:lstStyle/>
                    <a:p>
                      <a:r>
                        <a:rPr lang="en-AU" sz="900" dirty="0"/>
                        <a:t>When data is not available, Treasury uses publicly available information or existing programs that are ‘best proxies’ and revise estimates when actual outcomes data are reported as part of the outcomes reporting. </a:t>
                      </a:r>
                    </a:p>
                    <a:p>
                      <a:endParaRPr lang="en-AU" sz="900" dirty="0"/>
                    </a:p>
                    <a:p>
                      <a:r>
                        <a:rPr lang="en-AU" sz="900" dirty="0"/>
                        <a:t>While not applied in our jurisdiction, if there was insufficient linked data available to drive detailed modelling, note that at one stage we considered multipliers to estimate program benefits (e.g. avoided costs) but noting we’d likely need to manage greater estimation risk via actuals tracking of outcomes if that approach had been taken.</a:t>
                      </a:r>
                    </a:p>
                    <a:p>
                      <a:endParaRPr lang="en-AU" sz="900" dirty="0"/>
                    </a:p>
                    <a:p>
                      <a:r>
                        <a:rPr lang="en-AU" sz="900" dirty="0"/>
                        <a:t>Less data or less collaboration inherently increases estimation risk, which will require ways to manage this risk as part of decision-making process and subsequent tracking/evaluation. As the size of scope of proposal increases, this also needs consideration in advice – for example, if limited information on program to begin with, then start with a small or existing services level and track further data over time to support potential scale-up opportunities. </a:t>
                      </a:r>
                    </a:p>
                  </a:txBody>
                  <a:tcPr/>
                </a:tc>
                <a:tc hMerge="1">
                  <a:txBody>
                    <a:bodyPr/>
                    <a:lstStyle/>
                    <a:p>
                      <a:pPr marL="171450" indent="-171450">
                        <a:buFont typeface="Arial" panose="020B0604020202020204" pitchFamily="34" charset="0"/>
                        <a:buChar char="•"/>
                      </a:pPr>
                      <a:endParaRPr lang="en-AU" sz="1200" dirty="0"/>
                    </a:p>
                  </a:txBody>
                  <a:tcPr/>
                </a:tc>
                <a:tc hMerge="1">
                  <a:txBody>
                    <a:bodyPr/>
                    <a:lstStyle/>
                    <a:p>
                      <a:pPr marL="171450" indent="-171450">
                        <a:buFont typeface="Arial" panose="020B0604020202020204" pitchFamily="34" charset="0"/>
                        <a:buChar char="•"/>
                      </a:pPr>
                      <a:endParaRPr lang="en-AU" sz="1200" dirty="0"/>
                    </a:p>
                  </a:txBody>
                  <a:tcPr/>
                </a:tc>
                <a:tc hMerge="1">
                  <a:txBody>
                    <a:bodyPr/>
                    <a:lstStyle/>
                    <a:p>
                      <a:pPr marL="171450" indent="-171450">
                        <a:buFont typeface="Arial" panose="020B0604020202020204" pitchFamily="34" charset="0"/>
                        <a:buChar char="•"/>
                      </a:pPr>
                      <a:endParaRPr lang="en-AU" sz="1200" dirty="0"/>
                    </a:p>
                  </a:txBody>
                  <a:tcPr/>
                </a:tc>
                <a:extLst>
                  <a:ext uri="{0D108BD9-81ED-4DB2-BD59-A6C34878D82A}">
                    <a16:rowId xmlns:a16="http://schemas.microsoft.com/office/drawing/2014/main" val="3106265320"/>
                  </a:ext>
                </a:extLst>
              </a:tr>
            </a:tbl>
          </a:graphicData>
        </a:graphic>
      </p:graphicFrame>
      <p:sp>
        <p:nvSpPr>
          <p:cNvPr id="3" name="Content Placeholder 7">
            <a:extLst>
              <a:ext uri="{FF2B5EF4-FFF2-40B4-BE49-F238E27FC236}">
                <a16:creationId xmlns:a16="http://schemas.microsoft.com/office/drawing/2014/main" id="{C72B0B3D-2E00-0B9A-D841-84F581636E07}"/>
              </a:ext>
            </a:extLst>
          </p:cNvPr>
          <p:cNvSpPr txBox="1">
            <a:spLocks/>
          </p:cNvSpPr>
          <p:nvPr/>
        </p:nvSpPr>
        <p:spPr>
          <a:xfrm>
            <a:off x="704850" y="1852023"/>
            <a:ext cx="10515600" cy="584506"/>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1" dirty="0">
                <a:latin typeface="+mn-lt"/>
              </a:rPr>
              <a:t>Treasury uses data in all phases of EIIF analysis and decision making. Below is a list of key data that Treasury currently has access to and is utilised as part of EIIF budget process:</a:t>
            </a:r>
          </a:p>
        </p:txBody>
      </p:sp>
    </p:spTree>
    <p:extLst>
      <p:ext uri="{BB962C8B-B14F-4D97-AF65-F5344CB8AC3E}">
        <p14:creationId xmlns:p14="http://schemas.microsoft.com/office/powerpoint/2010/main" val="1136297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7964-B4B2-4AEF-BDA8-A9D0AAA84AEC}"/>
              </a:ext>
            </a:extLst>
          </p:cNvPr>
          <p:cNvSpPr>
            <a:spLocks noGrp="1"/>
          </p:cNvSpPr>
          <p:nvPr>
            <p:ph type="title"/>
          </p:nvPr>
        </p:nvSpPr>
        <p:spPr>
          <a:xfrm>
            <a:off x="686337" y="939209"/>
            <a:ext cx="10515600" cy="774867"/>
          </a:xfrm>
        </p:spPr>
        <p:txBody>
          <a:bodyPr/>
          <a:lstStyle/>
          <a:p>
            <a:r>
              <a:rPr lang="en-US" sz="2800" dirty="0"/>
              <a:t>Approach to calculating avoided costs</a:t>
            </a:r>
            <a:endParaRPr lang="en-AU" sz="2800" dirty="0"/>
          </a:p>
        </p:txBody>
      </p:sp>
      <p:grpSp>
        <p:nvGrpSpPr>
          <p:cNvPr id="3" name="Group 2">
            <a:extLst>
              <a:ext uri="{FF2B5EF4-FFF2-40B4-BE49-F238E27FC236}">
                <a16:creationId xmlns:a16="http://schemas.microsoft.com/office/drawing/2014/main" id="{FB88F191-C81F-4756-B3C2-DA8526C06DFE}"/>
              </a:ext>
            </a:extLst>
          </p:cNvPr>
          <p:cNvGrpSpPr/>
          <p:nvPr/>
        </p:nvGrpSpPr>
        <p:grpSpPr>
          <a:xfrm>
            <a:off x="6013368" y="2000510"/>
            <a:ext cx="5382588" cy="3957782"/>
            <a:chOff x="6027245" y="2064771"/>
            <a:chExt cx="5556601" cy="4153521"/>
          </a:xfrm>
        </p:grpSpPr>
        <p:grpSp>
          <p:nvGrpSpPr>
            <p:cNvPr id="5" name="Group 4">
              <a:extLst>
                <a:ext uri="{FF2B5EF4-FFF2-40B4-BE49-F238E27FC236}">
                  <a16:creationId xmlns:a16="http://schemas.microsoft.com/office/drawing/2014/main" id="{6F2C073D-5BFD-4C90-9392-8BEA58F19C58}"/>
                </a:ext>
              </a:extLst>
            </p:cNvPr>
            <p:cNvGrpSpPr/>
            <p:nvPr/>
          </p:nvGrpSpPr>
          <p:grpSpPr>
            <a:xfrm>
              <a:off x="6027245" y="2425037"/>
              <a:ext cx="5556601" cy="774908"/>
              <a:chOff x="782935" y="2520531"/>
              <a:chExt cx="5556601" cy="774908"/>
            </a:xfrm>
          </p:grpSpPr>
          <p:pic>
            <p:nvPicPr>
              <p:cNvPr id="6" name="Graphic 5" descr="Group with solid fill">
                <a:extLst>
                  <a:ext uri="{FF2B5EF4-FFF2-40B4-BE49-F238E27FC236}">
                    <a16:creationId xmlns:a16="http://schemas.microsoft.com/office/drawing/2014/main" id="{54915670-2CE7-444B-A8A3-B326B4336D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935" y="2520531"/>
                <a:ext cx="623058" cy="618514"/>
              </a:xfrm>
              <a:prstGeom prst="rect">
                <a:avLst/>
              </a:prstGeom>
            </p:spPr>
          </p:pic>
          <p:sp>
            <p:nvSpPr>
              <p:cNvPr id="7" name="TextBox 6">
                <a:extLst>
                  <a:ext uri="{FF2B5EF4-FFF2-40B4-BE49-F238E27FC236}">
                    <a16:creationId xmlns:a16="http://schemas.microsoft.com/office/drawing/2014/main" id="{7886C38A-D365-4949-97C5-E93B5FB73106}"/>
                  </a:ext>
                </a:extLst>
              </p:cNvPr>
              <p:cNvSpPr txBox="1"/>
              <p:nvPr/>
            </p:nvSpPr>
            <p:spPr>
              <a:xfrm>
                <a:off x="1519428" y="2556775"/>
                <a:ext cx="4820108" cy="738664"/>
              </a:xfrm>
              <a:prstGeom prst="rect">
                <a:avLst/>
              </a:prstGeom>
              <a:ln w="25400">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32B39"/>
                    </a:solidFill>
                    <a:effectLst/>
                    <a:uLnTx/>
                    <a:uFillTx/>
                    <a:latin typeface="VIC"/>
                    <a:ea typeface="+mn-ea"/>
                    <a:cs typeface="+mn-cs"/>
                  </a:rPr>
                  <a:t>1.</a:t>
                </a:r>
                <a:r>
                  <a:rPr kumimoji="0" lang="en-AU" sz="1400" b="1"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 Define the proposed cohort</a:t>
                </a:r>
                <a:r>
                  <a:rPr kumimoji="0" lang="en-AU" sz="1400" b="0"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(s) being targeted – scale and characteristics (including the nature and extent to which they use acute services)</a:t>
                </a:r>
                <a:endParaRPr kumimoji="0" lang="en-AU" sz="1400" b="0" i="0" u="none" strike="noStrike" kern="1200" cap="none" spc="0" normalizeH="0" baseline="0" noProof="0" dirty="0">
                  <a:ln>
                    <a:noFill/>
                  </a:ln>
                  <a:solidFill>
                    <a:srgbClr val="232B39"/>
                  </a:solidFill>
                  <a:effectLst/>
                  <a:uLnTx/>
                  <a:uFillTx/>
                  <a:latin typeface="VIC"/>
                  <a:ea typeface="+mn-ea"/>
                  <a:cs typeface="+mn-cs"/>
                </a:endParaRPr>
              </a:p>
            </p:txBody>
          </p:sp>
        </p:grpSp>
        <p:grpSp>
          <p:nvGrpSpPr>
            <p:cNvPr id="8" name="Group 7">
              <a:extLst>
                <a:ext uri="{FF2B5EF4-FFF2-40B4-BE49-F238E27FC236}">
                  <a16:creationId xmlns:a16="http://schemas.microsoft.com/office/drawing/2014/main" id="{462E313C-26EF-4784-9646-CC7A48B0810A}"/>
                </a:ext>
              </a:extLst>
            </p:cNvPr>
            <p:cNvGrpSpPr/>
            <p:nvPr/>
          </p:nvGrpSpPr>
          <p:grpSpPr>
            <a:xfrm>
              <a:off x="6027245" y="3237855"/>
              <a:ext cx="5556601" cy="809435"/>
              <a:chOff x="782935" y="3291342"/>
              <a:chExt cx="5556601" cy="809435"/>
            </a:xfrm>
          </p:grpSpPr>
          <p:pic>
            <p:nvPicPr>
              <p:cNvPr id="9" name="Graphic 8" descr="Cycle with people with solid fill">
                <a:extLst>
                  <a:ext uri="{FF2B5EF4-FFF2-40B4-BE49-F238E27FC236}">
                    <a16:creationId xmlns:a16="http://schemas.microsoft.com/office/drawing/2014/main" id="{4ACD7FE1-1D61-4956-9BD8-DA96218B43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935" y="3291342"/>
                <a:ext cx="623058" cy="630721"/>
              </a:xfrm>
              <a:prstGeom prst="rect">
                <a:avLst/>
              </a:prstGeom>
            </p:spPr>
          </p:pic>
          <p:sp>
            <p:nvSpPr>
              <p:cNvPr id="10" name="TextBox 9">
                <a:extLst>
                  <a:ext uri="{FF2B5EF4-FFF2-40B4-BE49-F238E27FC236}">
                    <a16:creationId xmlns:a16="http://schemas.microsoft.com/office/drawing/2014/main" id="{5500C01B-0463-4EA9-8589-618B3EB441BF}"/>
                  </a:ext>
                </a:extLst>
              </p:cNvPr>
              <p:cNvSpPr txBox="1"/>
              <p:nvPr/>
            </p:nvSpPr>
            <p:spPr>
              <a:xfrm>
                <a:off x="1519428" y="3362113"/>
                <a:ext cx="4820108" cy="738664"/>
              </a:xfrm>
              <a:prstGeom prst="rect">
                <a:avLst/>
              </a:prstGeom>
              <a:noFill/>
              <a:ln w="25400">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32B39"/>
                    </a:solidFill>
                    <a:effectLst/>
                    <a:uLnTx/>
                    <a:uFillTx/>
                    <a:latin typeface="VIC"/>
                    <a:ea typeface="+mn-ea"/>
                    <a:cs typeface="+mn-cs"/>
                  </a:rPr>
                  <a:t>2. Specify how the initiative works </a:t>
                </a:r>
                <a:r>
                  <a:rPr kumimoji="0" lang="en-AU" sz="1400" b="0" i="0" u="none" strike="noStrike" kern="1200" cap="none" spc="0" normalizeH="0" baseline="0" noProof="0" dirty="0">
                    <a:ln>
                      <a:noFill/>
                    </a:ln>
                    <a:solidFill>
                      <a:srgbClr val="232B39"/>
                    </a:solidFill>
                    <a:effectLst/>
                    <a:uLnTx/>
                    <a:uFillTx/>
                    <a:latin typeface="VIC"/>
                    <a:ea typeface="+mn-ea"/>
                    <a:cs typeface="+mn-cs"/>
                  </a:rPr>
                  <a:t>and how it will impact the cohort’s service use (i.e. the theory of change)</a:t>
                </a:r>
              </a:p>
            </p:txBody>
          </p:sp>
        </p:grpSp>
        <p:grpSp>
          <p:nvGrpSpPr>
            <p:cNvPr id="11" name="Group 10">
              <a:extLst>
                <a:ext uri="{FF2B5EF4-FFF2-40B4-BE49-F238E27FC236}">
                  <a16:creationId xmlns:a16="http://schemas.microsoft.com/office/drawing/2014/main" id="{05D8A0EC-6FE6-4F2E-9F44-5C6B3D09CB1E}"/>
                </a:ext>
              </a:extLst>
            </p:cNvPr>
            <p:cNvGrpSpPr/>
            <p:nvPr/>
          </p:nvGrpSpPr>
          <p:grpSpPr>
            <a:xfrm>
              <a:off x="6027245" y="4066282"/>
              <a:ext cx="5556601" cy="670098"/>
              <a:chOff x="782935" y="4116444"/>
              <a:chExt cx="5556601" cy="670098"/>
            </a:xfrm>
          </p:grpSpPr>
          <p:pic>
            <p:nvPicPr>
              <p:cNvPr id="12" name="Graphic 11" descr="Downward trend graph with solid fill">
                <a:extLst>
                  <a:ext uri="{FF2B5EF4-FFF2-40B4-BE49-F238E27FC236}">
                    <a16:creationId xmlns:a16="http://schemas.microsoft.com/office/drawing/2014/main" id="{8B236FDB-24CF-44C1-B1F9-0031DD39F4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935" y="4116444"/>
                <a:ext cx="623058" cy="545661"/>
              </a:xfrm>
              <a:prstGeom prst="rect">
                <a:avLst/>
              </a:prstGeom>
            </p:spPr>
          </p:pic>
          <p:sp>
            <p:nvSpPr>
              <p:cNvPr id="13" name="TextBox 12">
                <a:extLst>
                  <a:ext uri="{FF2B5EF4-FFF2-40B4-BE49-F238E27FC236}">
                    <a16:creationId xmlns:a16="http://schemas.microsoft.com/office/drawing/2014/main" id="{31E519DC-07F0-4F77-B87B-54345BC3D691}"/>
                  </a:ext>
                </a:extLst>
              </p:cNvPr>
              <p:cNvSpPr txBox="1"/>
              <p:nvPr/>
            </p:nvSpPr>
            <p:spPr>
              <a:xfrm>
                <a:off x="1519428" y="4206768"/>
                <a:ext cx="4820108" cy="579774"/>
              </a:xfrm>
              <a:prstGeom prst="rect">
                <a:avLst/>
              </a:prstGeom>
              <a:noFill/>
              <a:ln w="25400">
                <a:solidFill>
                  <a:schemeClr val="accent1">
                    <a:lumMod val="75000"/>
                  </a:schemeClr>
                </a:solidFill>
              </a:ln>
            </p:spPr>
            <p:txBody>
              <a:bodyPr wrap="square" rtlCol="0">
                <a:spAutoFit/>
              </a:bodyPr>
              <a:lstStyle/>
              <a:p>
                <a:pPr marL="0" marR="0" lvl="0" indent="0" algn="l" defTabSz="914400" rtl="0" eaLnBrk="1" fontAlgn="auto" latinLnBrk="0" hangingPunct="1">
                  <a:lnSpc>
                    <a:spcPct val="115000"/>
                  </a:lnSpc>
                  <a:spcBef>
                    <a:spcPts val="600"/>
                  </a:spcBef>
                  <a:spcAft>
                    <a:spcPts val="500"/>
                  </a:spcAft>
                  <a:buClrTx/>
                  <a:buSzTx/>
                  <a:buFontTx/>
                  <a:buNone/>
                  <a:tabLst/>
                  <a:defRPr/>
                </a:pPr>
                <a:r>
                  <a:rPr kumimoji="0" lang="en-AU" sz="1400" b="1"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3. Estimate the reduction in acute service use </a:t>
                </a:r>
                <a:r>
                  <a:rPr kumimoji="0" lang="en-AU" sz="1400" b="0"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(including initial and downstream services) </a:t>
                </a:r>
              </a:p>
            </p:txBody>
          </p:sp>
        </p:grpSp>
        <p:grpSp>
          <p:nvGrpSpPr>
            <p:cNvPr id="14" name="Group 13">
              <a:extLst>
                <a:ext uri="{FF2B5EF4-FFF2-40B4-BE49-F238E27FC236}">
                  <a16:creationId xmlns:a16="http://schemas.microsoft.com/office/drawing/2014/main" id="{F6D1EC9C-9E89-4FEB-AA60-8E5320E9E716}"/>
                </a:ext>
              </a:extLst>
            </p:cNvPr>
            <p:cNvGrpSpPr/>
            <p:nvPr/>
          </p:nvGrpSpPr>
          <p:grpSpPr>
            <a:xfrm>
              <a:off x="6027245" y="4806248"/>
              <a:ext cx="5556601" cy="569264"/>
              <a:chOff x="782935" y="4865742"/>
              <a:chExt cx="5556601" cy="569264"/>
            </a:xfrm>
          </p:grpSpPr>
          <p:pic>
            <p:nvPicPr>
              <p:cNvPr id="15" name="Graphic 14" descr="Dollar with solid fill">
                <a:extLst>
                  <a:ext uri="{FF2B5EF4-FFF2-40B4-BE49-F238E27FC236}">
                    <a16:creationId xmlns:a16="http://schemas.microsoft.com/office/drawing/2014/main" id="{1CA7679F-4845-4EC9-A3DE-B8ACCD5596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935" y="4865742"/>
                <a:ext cx="623058" cy="523220"/>
              </a:xfrm>
              <a:prstGeom prst="rect">
                <a:avLst/>
              </a:prstGeom>
            </p:spPr>
          </p:pic>
          <p:sp>
            <p:nvSpPr>
              <p:cNvPr id="16" name="TextBox 15">
                <a:extLst>
                  <a:ext uri="{FF2B5EF4-FFF2-40B4-BE49-F238E27FC236}">
                    <a16:creationId xmlns:a16="http://schemas.microsoft.com/office/drawing/2014/main" id="{635B6D8D-14B2-48E1-8F05-110F8C4BD0F2}"/>
                  </a:ext>
                </a:extLst>
              </p:cNvPr>
              <p:cNvSpPr txBox="1"/>
              <p:nvPr/>
            </p:nvSpPr>
            <p:spPr>
              <a:xfrm>
                <a:off x="1519428" y="4911786"/>
                <a:ext cx="4820108" cy="523220"/>
              </a:xfrm>
              <a:prstGeom prst="rect">
                <a:avLst/>
              </a:prstGeom>
              <a:noFill/>
              <a:ln w="2540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4. Estimate unit costs </a:t>
                </a:r>
                <a:r>
                  <a:rPr kumimoji="0" lang="en-AU" sz="1400" b="0"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for affected services using departmental or public cost information</a:t>
                </a:r>
                <a:endParaRPr kumimoji="0" lang="en-AU" sz="1400" b="0" i="0" u="none" strike="noStrike" kern="1200" cap="none" spc="0" normalizeH="0" baseline="0" noProof="0" dirty="0">
                  <a:ln>
                    <a:noFill/>
                  </a:ln>
                  <a:solidFill>
                    <a:srgbClr val="232B39"/>
                  </a:solidFill>
                  <a:effectLst/>
                  <a:uLnTx/>
                  <a:uFillTx/>
                  <a:latin typeface="VIC"/>
                  <a:ea typeface="+mn-ea"/>
                  <a:cs typeface="+mn-cs"/>
                </a:endParaRPr>
              </a:p>
            </p:txBody>
          </p:sp>
        </p:grpSp>
        <p:grpSp>
          <p:nvGrpSpPr>
            <p:cNvPr id="17" name="Group 16">
              <a:extLst>
                <a:ext uri="{FF2B5EF4-FFF2-40B4-BE49-F238E27FC236}">
                  <a16:creationId xmlns:a16="http://schemas.microsoft.com/office/drawing/2014/main" id="{E2E1E399-C141-4CC1-B9E3-180B83247D94}"/>
                </a:ext>
              </a:extLst>
            </p:cNvPr>
            <p:cNvGrpSpPr/>
            <p:nvPr/>
          </p:nvGrpSpPr>
          <p:grpSpPr>
            <a:xfrm>
              <a:off x="6027245" y="5479628"/>
              <a:ext cx="5556601" cy="738664"/>
              <a:chOff x="782935" y="5575122"/>
              <a:chExt cx="5556601" cy="738664"/>
            </a:xfrm>
          </p:grpSpPr>
          <p:pic>
            <p:nvPicPr>
              <p:cNvPr id="18" name="Graphic 17" descr="Calculator with solid fill">
                <a:extLst>
                  <a:ext uri="{FF2B5EF4-FFF2-40B4-BE49-F238E27FC236}">
                    <a16:creationId xmlns:a16="http://schemas.microsoft.com/office/drawing/2014/main" id="{3C440900-96CA-48F0-B072-CB2188593F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2935" y="5681436"/>
                <a:ext cx="623058" cy="523220"/>
              </a:xfrm>
              <a:prstGeom prst="rect">
                <a:avLst/>
              </a:prstGeom>
            </p:spPr>
          </p:pic>
          <p:sp>
            <p:nvSpPr>
              <p:cNvPr id="19" name="TextBox 18">
                <a:extLst>
                  <a:ext uri="{FF2B5EF4-FFF2-40B4-BE49-F238E27FC236}">
                    <a16:creationId xmlns:a16="http://schemas.microsoft.com/office/drawing/2014/main" id="{034AC15B-A044-4D8F-9F81-F467E0063307}"/>
                  </a:ext>
                </a:extLst>
              </p:cNvPr>
              <p:cNvSpPr txBox="1"/>
              <p:nvPr/>
            </p:nvSpPr>
            <p:spPr>
              <a:xfrm>
                <a:off x="1519428" y="5575122"/>
                <a:ext cx="4820108" cy="738664"/>
              </a:xfrm>
              <a:prstGeom prst="rect">
                <a:avLst/>
              </a:prstGeom>
              <a:noFill/>
              <a:ln w="25400">
                <a:solidFill>
                  <a:schemeClr val="accent3">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5. Estimate avoided costs </a:t>
                </a:r>
                <a:r>
                  <a:rPr kumimoji="0" lang="en-AU" sz="1400" b="0"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by combining the change in acute service use with the unit costs for specified cohorts.</a:t>
                </a:r>
              </a:p>
            </p:txBody>
          </p:sp>
        </p:grpSp>
        <p:sp>
          <p:nvSpPr>
            <p:cNvPr id="20" name="TextBox 19">
              <a:extLst>
                <a:ext uri="{FF2B5EF4-FFF2-40B4-BE49-F238E27FC236}">
                  <a16:creationId xmlns:a16="http://schemas.microsoft.com/office/drawing/2014/main" id="{CB3FCB0E-09CD-4865-87E2-0A7331CFE9F2}"/>
                </a:ext>
              </a:extLst>
            </p:cNvPr>
            <p:cNvSpPr txBox="1"/>
            <p:nvPr/>
          </p:nvSpPr>
          <p:spPr>
            <a:xfrm>
              <a:off x="6862520" y="2064771"/>
              <a:ext cx="46225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32B39"/>
                  </a:solidFill>
                  <a:effectLst/>
                  <a:uLnTx/>
                  <a:uFillTx/>
                  <a:latin typeface="VIC"/>
                  <a:ea typeface="+mn-ea"/>
                  <a:cs typeface="+mn-cs"/>
                </a:rPr>
                <a:t>Steps to estimating avoided costs</a:t>
              </a:r>
            </a:p>
          </p:txBody>
        </p:sp>
      </p:grpSp>
      <p:grpSp>
        <p:nvGrpSpPr>
          <p:cNvPr id="25" name="Group 24">
            <a:extLst>
              <a:ext uri="{FF2B5EF4-FFF2-40B4-BE49-F238E27FC236}">
                <a16:creationId xmlns:a16="http://schemas.microsoft.com/office/drawing/2014/main" id="{F508EA99-7928-48E9-B05C-1ADB3C6AB8A0}"/>
              </a:ext>
            </a:extLst>
          </p:cNvPr>
          <p:cNvGrpSpPr/>
          <p:nvPr/>
        </p:nvGrpSpPr>
        <p:grpSpPr>
          <a:xfrm>
            <a:off x="515541" y="3401844"/>
            <a:ext cx="5580459" cy="2920457"/>
            <a:chOff x="153352" y="2220172"/>
            <a:chExt cx="7116542" cy="4245428"/>
          </a:xfrm>
        </p:grpSpPr>
        <p:sp>
          <p:nvSpPr>
            <p:cNvPr id="26" name="Freeform: Shape 25">
              <a:extLst>
                <a:ext uri="{FF2B5EF4-FFF2-40B4-BE49-F238E27FC236}">
                  <a16:creationId xmlns:a16="http://schemas.microsoft.com/office/drawing/2014/main" id="{8C6DD98C-879B-4680-A94A-729A09534AF1}"/>
                </a:ext>
              </a:extLst>
            </p:cNvPr>
            <p:cNvSpPr/>
            <p:nvPr/>
          </p:nvSpPr>
          <p:spPr>
            <a:xfrm>
              <a:off x="2284338" y="3831741"/>
              <a:ext cx="3010714" cy="868680"/>
            </a:xfrm>
            <a:custGeom>
              <a:avLst/>
              <a:gdLst>
                <a:gd name="connsiteX0" fmla="*/ 3009207 w 3013364"/>
                <a:gd name="connsiteY0" fmla="*/ 0 h 868680"/>
                <a:gd name="connsiteX1" fmla="*/ 3013364 w 3013364"/>
                <a:gd name="connsiteY1" fmla="*/ 423949 h 868680"/>
                <a:gd name="connsiteX2" fmla="*/ 2223655 w 3013364"/>
                <a:gd name="connsiteY2" fmla="*/ 511233 h 868680"/>
                <a:gd name="connsiteX3" fmla="*/ 1400695 w 3013364"/>
                <a:gd name="connsiteY3" fmla="*/ 602673 h 868680"/>
                <a:gd name="connsiteX4" fmla="*/ 822960 w 3013364"/>
                <a:gd name="connsiteY4" fmla="*/ 677487 h 868680"/>
                <a:gd name="connsiteX5" fmla="*/ 282633 w 3013364"/>
                <a:gd name="connsiteY5" fmla="*/ 798022 h 868680"/>
                <a:gd name="connsiteX6" fmla="*/ 0 w 3013364"/>
                <a:gd name="connsiteY6" fmla="*/ 868680 h 868680"/>
                <a:gd name="connsiteX7" fmla="*/ 577735 w 3013364"/>
                <a:gd name="connsiteY7" fmla="*/ 623454 h 868680"/>
                <a:gd name="connsiteX8" fmla="*/ 889462 w 3013364"/>
                <a:gd name="connsiteY8" fmla="*/ 482138 h 868680"/>
                <a:gd name="connsiteX9" fmla="*/ 1122218 w 3013364"/>
                <a:gd name="connsiteY9" fmla="*/ 411480 h 868680"/>
                <a:gd name="connsiteX10" fmla="*/ 1400695 w 3013364"/>
                <a:gd name="connsiteY10" fmla="*/ 320040 h 868680"/>
                <a:gd name="connsiteX11" fmla="*/ 1832957 w 3013364"/>
                <a:gd name="connsiteY11" fmla="*/ 232756 h 868680"/>
                <a:gd name="connsiteX12" fmla="*/ 2281844 w 3013364"/>
                <a:gd name="connsiteY12" fmla="*/ 137160 h 868680"/>
                <a:gd name="connsiteX13" fmla="*/ 3009207 w 3013364"/>
                <a:gd name="connsiteY13"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3364" h="868680">
                  <a:moveTo>
                    <a:pt x="3009207" y="0"/>
                  </a:moveTo>
                  <a:cubicBezTo>
                    <a:pt x="3010593" y="141316"/>
                    <a:pt x="3011978" y="282633"/>
                    <a:pt x="3013364" y="423949"/>
                  </a:cubicBezTo>
                  <a:lnTo>
                    <a:pt x="2223655" y="511233"/>
                  </a:lnTo>
                  <a:lnTo>
                    <a:pt x="1400695" y="602673"/>
                  </a:lnTo>
                  <a:lnTo>
                    <a:pt x="822960" y="677487"/>
                  </a:lnTo>
                  <a:lnTo>
                    <a:pt x="282633" y="798022"/>
                  </a:lnTo>
                  <a:lnTo>
                    <a:pt x="0" y="868680"/>
                  </a:lnTo>
                  <a:lnTo>
                    <a:pt x="577735" y="623454"/>
                  </a:lnTo>
                  <a:lnTo>
                    <a:pt x="889462" y="482138"/>
                  </a:lnTo>
                  <a:lnTo>
                    <a:pt x="1122218" y="411480"/>
                  </a:lnTo>
                  <a:lnTo>
                    <a:pt x="1400695" y="320040"/>
                  </a:lnTo>
                  <a:lnTo>
                    <a:pt x="1832957" y="232756"/>
                  </a:lnTo>
                  <a:lnTo>
                    <a:pt x="2281844" y="137160"/>
                  </a:lnTo>
                  <a:lnTo>
                    <a:pt x="3009207"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VIC"/>
                <a:ea typeface="+mn-ea"/>
                <a:cs typeface="+mn-cs"/>
              </a:endParaRPr>
            </a:p>
          </p:txBody>
        </p:sp>
        <p:sp>
          <p:nvSpPr>
            <p:cNvPr id="27" name="Freeform: Shape 26">
              <a:extLst>
                <a:ext uri="{FF2B5EF4-FFF2-40B4-BE49-F238E27FC236}">
                  <a16:creationId xmlns:a16="http://schemas.microsoft.com/office/drawing/2014/main" id="{729A60CB-FE3C-4930-9379-01664090B365}"/>
                </a:ext>
              </a:extLst>
            </p:cNvPr>
            <p:cNvSpPr/>
            <p:nvPr/>
          </p:nvSpPr>
          <p:spPr>
            <a:xfrm>
              <a:off x="1601710" y="3313676"/>
              <a:ext cx="3693342" cy="1638176"/>
            </a:xfrm>
            <a:custGeom>
              <a:avLst/>
              <a:gdLst>
                <a:gd name="connsiteX0" fmla="*/ 3693342 w 3693342"/>
                <a:gd name="connsiteY0" fmla="*/ 0 h 1638176"/>
                <a:gd name="connsiteX1" fmla="*/ 3690364 w 3693342"/>
                <a:gd name="connsiteY1" fmla="*/ 539108 h 1638176"/>
                <a:gd name="connsiteX2" fmla="*/ 2656824 w 3693342"/>
                <a:gd name="connsiteY2" fmla="*/ 735690 h 1638176"/>
                <a:gd name="connsiteX3" fmla="*/ 2117715 w 3693342"/>
                <a:gd name="connsiteY3" fmla="*/ 848873 h 1638176"/>
                <a:gd name="connsiteX4" fmla="*/ 1766252 w 3693342"/>
                <a:gd name="connsiteY4" fmla="*/ 950142 h 1638176"/>
                <a:gd name="connsiteX5" fmla="*/ 1542864 w 3693342"/>
                <a:gd name="connsiteY5" fmla="*/ 1030561 h 1638176"/>
                <a:gd name="connsiteX6" fmla="*/ 1140766 w 3693342"/>
                <a:gd name="connsiteY6" fmla="*/ 1206293 h 1638176"/>
                <a:gd name="connsiteX7" fmla="*/ 813131 w 3693342"/>
                <a:gd name="connsiteY7" fmla="*/ 1337347 h 1638176"/>
                <a:gd name="connsiteX8" fmla="*/ 613571 w 3693342"/>
                <a:gd name="connsiteY8" fmla="*/ 1423723 h 1638176"/>
                <a:gd name="connsiteX9" fmla="*/ 0 w 3693342"/>
                <a:gd name="connsiteY9" fmla="*/ 1638176 h 1638176"/>
                <a:gd name="connsiteX10" fmla="*/ 1090132 w 3693342"/>
                <a:gd name="connsiteY10" fmla="*/ 1128852 h 1638176"/>
                <a:gd name="connsiteX11" fmla="*/ 1712639 w 3693342"/>
                <a:gd name="connsiteY11" fmla="*/ 798238 h 1638176"/>
                <a:gd name="connsiteX12" fmla="*/ 2213027 w 3693342"/>
                <a:gd name="connsiteY12" fmla="*/ 533151 h 1638176"/>
                <a:gd name="connsiteX13" fmla="*/ 2490027 w 3693342"/>
                <a:gd name="connsiteY13" fmla="*/ 396140 h 1638176"/>
                <a:gd name="connsiteX14" fmla="*/ 2638953 w 3693342"/>
                <a:gd name="connsiteY14" fmla="*/ 330613 h 1638176"/>
                <a:gd name="connsiteX15" fmla="*/ 2880211 w 3693342"/>
                <a:gd name="connsiteY15" fmla="*/ 241258 h 1638176"/>
                <a:gd name="connsiteX16" fmla="*/ 3279330 w 3693342"/>
                <a:gd name="connsiteY16" fmla="*/ 122118 h 1638176"/>
                <a:gd name="connsiteX17" fmla="*/ 3395492 w 3693342"/>
                <a:gd name="connsiteY17" fmla="*/ 83398 h 1638176"/>
                <a:gd name="connsiteX18" fmla="*/ 3693342 w 3693342"/>
                <a:gd name="connsiteY18" fmla="*/ 0 h 163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3342" h="1638176">
                  <a:moveTo>
                    <a:pt x="3693342" y="0"/>
                  </a:moveTo>
                  <a:cubicBezTo>
                    <a:pt x="3692349" y="179703"/>
                    <a:pt x="3691357" y="359405"/>
                    <a:pt x="3690364" y="539108"/>
                  </a:cubicBezTo>
                  <a:lnTo>
                    <a:pt x="2656824" y="735690"/>
                  </a:lnTo>
                  <a:lnTo>
                    <a:pt x="2117715" y="848873"/>
                  </a:lnTo>
                  <a:lnTo>
                    <a:pt x="1766252" y="950142"/>
                  </a:lnTo>
                  <a:lnTo>
                    <a:pt x="1542864" y="1030561"/>
                  </a:lnTo>
                  <a:lnTo>
                    <a:pt x="1140766" y="1206293"/>
                  </a:lnTo>
                  <a:lnTo>
                    <a:pt x="813131" y="1337347"/>
                  </a:lnTo>
                  <a:lnTo>
                    <a:pt x="613571" y="1423723"/>
                  </a:lnTo>
                  <a:lnTo>
                    <a:pt x="0" y="1638176"/>
                  </a:lnTo>
                  <a:lnTo>
                    <a:pt x="1090132" y="1128852"/>
                  </a:lnTo>
                  <a:lnTo>
                    <a:pt x="1712639" y="798238"/>
                  </a:lnTo>
                  <a:lnTo>
                    <a:pt x="2213027" y="533151"/>
                  </a:lnTo>
                  <a:lnTo>
                    <a:pt x="2490027" y="396140"/>
                  </a:lnTo>
                  <a:lnTo>
                    <a:pt x="2638953" y="330613"/>
                  </a:lnTo>
                  <a:lnTo>
                    <a:pt x="2880211" y="241258"/>
                  </a:lnTo>
                  <a:lnTo>
                    <a:pt x="3279330" y="122118"/>
                  </a:lnTo>
                  <a:lnTo>
                    <a:pt x="3395492" y="83398"/>
                  </a:lnTo>
                  <a:lnTo>
                    <a:pt x="3693342"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VIC"/>
                <a:ea typeface="+mn-ea"/>
                <a:cs typeface="+mn-cs"/>
              </a:endParaRPr>
            </a:p>
          </p:txBody>
        </p:sp>
        <p:sp>
          <p:nvSpPr>
            <p:cNvPr id="28" name="Rectangle 27">
              <a:extLst>
                <a:ext uri="{FF2B5EF4-FFF2-40B4-BE49-F238E27FC236}">
                  <a16:creationId xmlns:a16="http://schemas.microsoft.com/office/drawing/2014/main" id="{EACA301A-343E-4A1C-BF38-86FC375C2180}"/>
                </a:ext>
              </a:extLst>
            </p:cNvPr>
            <p:cNvSpPr/>
            <p:nvPr/>
          </p:nvSpPr>
          <p:spPr>
            <a:xfrm>
              <a:off x="5320751" y="3264379"/>
              <a:ext cx="356428" cy="55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VIC"/>
                <a:ea typeface="+mn-ea"/>
                <a:cs typeface="+mn-cs"/>
              </a:endParaRPr>
            </a:p>
          </p:txBody>
        </p:sp>
        <p:cxnSp>
          <p:nvCxnSpPr>
            <p:cNvPr id="29" name="Straight Arrow Connector 28">
              <a:extLst>
                <a:ext uri="{FF2B5EF4-FFF2-40B4-BE49-F238E27FC236}">
                  <a16:creationId xmlns:a16="http://schemas.microsoft.com/office/drawing/2014/main" id="{E4F9EFBF-09DB-418C-93E5-1623C774B101}"/>
                </a:ext>
              </a:extLst>
            </p:cNvPr>
            <p:cNvCxnSpPr>
              <a:cxnSpLocks/>
            </p:cNvCxnSpPr>
            <p:nvPr/>
          </p:nvCxnSpPr>
          <p:spPr>
            <a:xfrm flipH="1" flipV="1">
              <a:off x="938759" y="2665010"/>
              <a:ext cx="0" cy="30726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1EE7507-CC81-4651-859B-D15E597AE8A9}"/>
                </a:ext>
              </a:extLst>
            </p:cNvPr>
            <p:cNvCxnSpPr>
              <a:cxnSpLocks/>
            </p:cNvCxnSpPr>
            <p:nvPr/>
          </p:nvCxnSpPr>
          <p:spPr>
            <a:xfrm>
              <a:off x="938757" y="5737692"/>
              <a:ext cx="51572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643EDE3F-61A4-42D4-B4EA-1F959B81F5A4}"/>
                </a:ext>
              </a:extLst>
            </p:cNvPr>
            <p:cNvSpPr/>
            <p:nvPr/>
          </p:nvSpPr>
          <p:spPr>
            <a:xfrm>
              <a:off x="938754" y="3291025"/>
              <a:ext cx="4391751" cy="1903063"/>
            </a:xfrm>
            <a:custGeom>
              <a:avLst/>
              <a:gdLst>
                <a:gd name="connsiteX0" fmla="*/ 0 w 1892808"/>
                <a:gd name="connsiteY0" fmla="*/ 832104 h 832104"/>
                <a:gd name="connsiteX1" fmla="*/ 228600 w 1892808"/>
                <a:gd name="connsiteY1" fmla="*/ 740664 h 832104"/>
                <a:gd name="connsiteX2" fmla="*/ 777240 w 1892808"/>
                <a:gd name="connsiteY2" fmla="*/ 512064 h 832104"/>
                <a:gd name="connsiteX3" fmla="*/ 1399032 w 1892808"/>
                <a:gd name="connsiteY3" fmla="*/ 155448 h 832104"/>
                <a:gd name="connsiteX4" fmla="*/ 1892808 w 1892808"/>
                <a:gd name="connsiteY4" fmla="*/ 0 h 832104"/>
                <a:gd name="connsiteX5" fmla="*/ 1892808 w 1892808"/>
                <a:gd name="connsiteY5" fmla="*/ 0 h 832104"/>
                <a:gd name="connsiteX0" fmla="*/ 0 w 1892808"/>
                <a:gd name="connsiteY0" fmla="*/ 832104 h 832104"/>
                <a:gd name="connsiteX1" fmla="*/ 228600 w 1892808"/>
                <a:gd name="connsiteY1" fmla="*/ 740664 h 832104"/>
                <a:gd name="connsiteX2" fmla="*/ 732028 w 1892808"/>
                <a:gd name="connsiteY2" fmla="*/ 507463 h 832104"/>
                <a:gd name="connsiteX3" fmla="*/ 1399032 w 1892808"/>
                <a:gd name="connsiteY3" fmla="*/ 155448 h 832104"/>
                <a:gd name="connsiteX4" fmla="*/ 1892808 w 1892808"/>
                <a:gd name="connsiteY4" fmla="*/ 0 h 832104"/>
                <a:gd name="connsiteX5" fmla="*/ 1892808 w 1892808"/>
                <a:gd name="connsiteY5" fmla="*/ 0 h 83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808" h="832104">
                  <a:moveTo>
                    <a:pt x="0" y="832104"/>
                  </a:moveTo>
                  <a:cubicBezTo>
                    <a:pt x="49530" y="813054"/>
                    <a:pt x="106595" y="794771"/>
                    <a:pt x="228600" y="740664"/>
                  </a:cubicBezTo>
                  <a:cubicBezTo>
                    <a:pt x="350605" y="686557"/>
                    <a:pt x="536956" y="604999"/>
                    <a:pt x="732028" y="507463"/>
                  </a:cubicBezTo>
                  <a:cubicBezTo>
                    <a:pt x="927100" y="409927"/>
                    <a:pt x="1205569" y="240025"/>
                    <a:pt x="1399032" y="155448"/>
                  </a:cubicBezTo>
                  <a:cubicBezTo>
                    <a:pt x="1592495" y="70871"/>
                    <a:pt x="1892808" y="0"/>
                    <a:pt x="1892808" y="0"/>
                  </a:cubicBezTo>
                  <a:lnTo>
                    <a:pt x="1892808"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B6209859-386E-4990-97E2-9C8179044124}"/>
                </a:ext>
              </a:extLst>
            </p:cNvPr>
            <p:cNvSpPr/>
            <p:nvPr/>
          </p:nvSpPr>
          <p:spPr>
            <a:xfrm>
              <a:off x="1434667" y="4268176"/>
              <a:ext cx="3895739" cy="727295"/>
            </a:xfrm>
            <a:custGeom>
              <a:avLst/>
              <a:gdLst>
                <a:gd name="connsiteX0" fmla="*/ 0 w 1892808"/>
                <a:gd name="connsiteY0" fmla="*/ 832104 h 832104"/>
                <a:gd name="connsiteX1" fmla="*/ 228600 w 1892808"/>
                <a:gd name="connsiteY1" fmla="*/ 740664 h 832104"/>
                <a:gd name="connsiteX2" fmla="*/ 777240 w 1892808"/>
                <a:gd name="connsiteY2" fmla="*/ 512064 h 832104"/>
                <a:gd name="connsiteX3" fmla="*/ 1399032 w 1892808"/>
                <a:gd name="connsiteY3" fmla="*/ 155448 h 832104"/>
                <a:gd name="connsiteX4" fmla="*/ 1892808 w 1892808"/>
                <a:gd name="connsiteY4" fmla="*/ 0 h 832104"/>
                <a:gd name="connsiteX5" fmla="*/ 1892808 w 1892808"/>
                <a:gd name="connsiteY5" fmla="*/ 0 h 832104"/>
                <a:gd name="connsiteX0" fmla="*/ 0 w 1892808"/>
                <a:gd name="connsiteY0" fmla="*/ 832104 h 832104"/>
                <a:gd name="connsiteX1" fmla="*/ 228600 w 1892808"/>
                <a:gd name="connsiteY1" fmla="*/ 740664 h 832104"/>
                <a:gd name="connsiteX2" fmla="*/ 785216 w 1892808"/>
                <a:gd name="connsiteY2" fmla="*/ 403154 h 832104"/>
                <a:gd name="connsiteX3" fmla="*/ 1399032 w 1892808"/>
                <a:gd name="connsiteY3" fmla="*/ 155448 h 832104"/>
                <a:gd name="connsiteX4" fmla="*/ 1892808 w 1892808"/>
                <a:gd name="connsiteY4" fmla="*/ 0 h 832104"/>
                <a:gd name="connsiteX5" fmla="*/ 1892808 w 1892808"/>
                <a:gd name="connsiteY5" fmla="*/ 0 h 832104"/>
                <a:gd name="connsiteX0" fmla="*/ 0 w 1892808"/>
                <a:gd name="connsiteY0" fmla="*/ 832104 h 832104"/>
                <a:gd name="connsiteX1" fmla="*/ 276451 w 1892808"/>
                <a:gd name="connsiteY1" fmla="*/ 658979 h 832104"/>
                <a:gd name="connsiteX2" fmla="*/ 785216 w 1892808"/>
                <a:gd name="connsiteY2" fmla="*/ 403154 h 832104"/>
                <a:gd name="connsiteX3" fmla="*/ 1399032 w 1892808"/>
                <a:gd name="connsiteY3" fmla="*/ 155448 h 832104"/>
                <a:gd name="connsiteX4" fmla="*/ 1892808 w 1892808"/>
                <a:gd name="connsiteY4" fmla="*/ 0 h 832104"/>
                <a:gd name="connsiteX5" fmla="*/ 1892808 w 1892808"/>
                <a:gd name="connsiteY5" fmla="*/ 0 h 832104"/>
                <a:gd name="connsiteX0" fmla="*/ 0 w 2028386"/>
                <a:gd name="connsiteY0" fmla="*/ 941015 h 941015"/>
                <a:gd name="connsiteX1" fmla="*/ 412029 w 2028386"/>
                <a:gd name="connsiteY1" fmla="*/ 658979 h 941015"/>
                <a:gd name="connsiteX2" fmla="*/ 920794 w 2028386"/>
                <a:gd name="connsiteY2" fmla="*/ 403154 h 941015"/>
                <a:gd name="connsiteX3" fmla="*/ 1534610 w 2028386"/>
                <a:gd name="connsiteY3" fmla="*/ 155448 h 941015"/>
                <a:gd name="connsiteX4" fmla="*/ 2028386 w 2028386"/>
                <a:gd name="connsiteY4" fmla="*/ 0 h 941015"/>
                <a:gd name="connsiteX5" fmla="*/ 2028386 w 2028386"/>
                <a:gd name="connsiteY5" fmla="*/ 0 h 941015"/>
                <a:gd name="connsiteX0" fmla="*/ 0 w 2028386"/>
                <a:gd name="connsiteY0" fmla="*/ 941015 h 941015"/>
                <a:gd name="connsiteX1" fmla="*/ 475830 w 2028386"/>
                <a:gd name="connsiteY1" fmla="*/ 563683 h 941015"/>
                <a:gd name="connsiteX2" fmla="*/ 920794 w 2028386"/>
                <a:gd name="connsiteY2" fmla="*/ 403154 h 941015"/>
                <a:gd name="connsiteX3" fmla="*/ 1534610 w 2028386"/>
                <a:gd name="connsiteY3" fmla="*/ 155448 h 941015"/>
                <a:gd name="connsiteX4" fmla="*/ 2028386 w 2028386"/>
                <a:gd name="connsiteY4" fmla="*/ 0 h 941015"/>
                <a:gd name="connsiteX5" fmla="*/ 2028386 w 2028386"/>
                <a:gd name="connsiteY5" fmla="*/ 0 h 941015"/>
                <a:gd name="connsiteX0" fmla="*/ 0 w 2028386"/>
                <a:gd name="connsiteY0" fmla="*/ 941015 h 941015"/>
                <a:gd name="connsiteX1" fmla="*/ 475830 w 2028386"/>
                <a:gd name="connsiteY1" fmla="*/ 563683 h 941015"/>
                <a:gd name="connsiteX2" fmla="*/ 944719 w 2028386"/>
                <a:gd name="connsiteY2" fmla="*/ 307855 h 941015"/>
                <a:gd name="connsiteX3" fmla="*/ 1534610 w 2028386"/>
                <a:gd name="connsiteY3" fmla="*/ 155448 h 941015"/>
                <a:gd name="connsiteX4" fmla="*/ 2028386 w 2028386"/>
                <a:gd name="connsiteY4" fmla="*/ 0 h 941015"/>
                <a:gd name="connsiteX5" fmla="*/ 2028386 w 2028386"/>
                <a:gd name="connsiteY5" fmla="*/ 0 h 941015"/>
                <a:gd name="connsiteX0" fmla="*/ 0 w 2028386"/>
                <a:gd name="connsiteY0" fmla="*/ 941015 h 941015"/>
                <a:gd name="connsiteX1" fmla="*/ 475830 w 2028386"/>
                <a:gd name="connsiteY1" fmla="*/ 563683 h 941015"/>
                <a:gd name="connsiteX2" fmla="*/ 944719 w 2028386"/>
                <a:gd name="connsiteY2" fmla="*/ 307855 h 941015"/>
                <a:gd name="connsiteX3" fmla="*/ 1542585 w 2028386"/>
                <a:gd name="connsiteY3" fmla="*/ 128220 h 941015"/>
                <a:gd name="connsiteX4" fmla="*/ 2028386 w 2028386"/>
                <a:gd name="connsiteY4" fmla="*/ 0 h 941015"/>
                <a:gd name="connsiteX5" fmla="*/ 2028386 w 2028386"/>
                <a:gd name="connsiteY5" fmla="*/ 0 h 9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386" h="941015">
                  <a:moveTo>
                    <a:pt x="0" y="941015"/>
                  </a:moveTo>
                  <a:cubicBezTo>
                    <a:pt x="49530" y="921965"/>
                    <a:pt x="318377" y="669210"/>
                    <a:pt x="475830" y="563683"/>
                  </a:cubicBezTo>
                  <a:cubicBezTo>
                    <a:pt x="633283" y="458156"/>
                    <a:pt x="766927" y="380432"/>
                    <a:pt x="944719" y="307855"/>
                  </a:cubicBezTo>
                  <a:cubicBezTo>
                    <a:pt x="1122511" y="235278"/>
                    <a:pt x="1361974" y="179529"/>
                    <a:pt x="1542585" y="128220"/>
                  </a:cubicBezTo>
                  <a:cubicBezTo>
                    <a:pt x="1723196" y="76911"/>
                    <a:pt x="2028386" y="0"/>
                    <a:pt x="2028386" y="0"/>
                  </a:cubicBezTo>
                  <a:lnTo>
                    <a:pt x="2028386" y="0"/>
                  </a:lnTo>
                </a:path>
              </a:pathLst>
            </a:cu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97F63059-F5DA-4A21-B0D5-25B7CB3AF4F2}"/>
                </a:ext>
              </a:extLst>
            </p:cNvPr>
            <p:cNvSpPr txBox="1"/>
            <p:nvPr/>
          </p:nvSpPr>
          <p:spPr>
            <a:xfrm>
              <a:off x="346916" y="2589992"/>
              <a:ext cx="651017"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VIC"/>
                  <a:ea typeface="+mn-ea"/>
                  <a:cs typeface="+mn-cs"/>
                </a:rPr>
                <a:t>Cost</a:t>
              </a:r>
            </a:p>
          </p:txBody>
        </p:sp>
        <p:sp>
          <p:nvSpPr>
            <p:cNvPr id="34" name="TextBox 33">
              <a:extLst>
                <a:ext uri="{FF2B5EF4-FFF2-40B4-BE49-F238E27FC236}">
                  <a16:creationId xmlns:a16="http://schemas.microsoft.com/office/drawing/2014/main" id="{E7118E73-D661-4679-9A61-D84A7D02DF4C}"/>
                </a:ext>
              </a:extLst>
            </p:cNvPr>
            <p:cNvSpPr txBox="1"/>
            <p:nvPr/>
          </p:nvSpPr>
          <p:spPr>
            <a:xfrm>
              <a:off x="5869584" y="5762166"/>
              <a:ext cx="1400310" cy="261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VIC"/>
                  <a:ea typeface="+mn-ea"/>
                  <a:cs typeface="+mn-cs"/>
                </a:rPr>
                <a:t>Time</a:t>
              </a:r>
            </a:p>
          </p:txBody>
        </p:sp>
        <p:sp>
          <p:nvSpPr>
            <p:cNvPr id="35" name="TextBox 34">
              <a:extLst>
                <a:ext uri="{FF2B5EF4-FFF2-40B4-BE49-F238E27FC236}">
                  <a16:creationId xmlns:a16="http://schemas.microsoft.com/office/drawing/2014/main" id="{8484BFC1-4AFC-4A5A-B61F-ADDE4112A1DF}"/>
                </a:ext>
              </a:extLst>
            </p:cNvPr>
            <p:cNvSpPr txBox="1"/>
            <p:nvPr/>
          </p:nvSpPr>
          <p:spPr>
            <a:xfrm>
              <a:off x="2542956" y="2725194"/>
              <a:ext cx="37150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232B39"/>
                  </a:solidFill>
                  <a:effectLst/>
                  <a:uLnTx/>
                  <a:uFillTx/>
                  <a:latin typeface="VIC"/>
                  <a:ea typeface="+mn-ea"/>
                  <a:cs typeface="+mn-cs"/>
                </a:rPr>
                <a:t>Acute service use – </a:t>
              </a:r>
              <a:br>
                <a:rPr kumimoji="0" lang="en-AU" sz="1100" b="0" i="0" u="none" strike="noStrike" kern="1200" cap="none" spc="0" normalizeH="0" baseline="0" noProof="0" dirty="0">
                  <a:ln>
                    <a:noFill/>
                  </a:ln>
                  <a:solidFill>
                    <a:srgbClr val="232B39"/>
                  </a:solidFill>
                  <a:effectLst/>
                  <a:uLnTx/>
                  <a:uFillTx/>
                  <a:latin typeface="VIC"/>
                  <a:ea typeface="+mn-ea"/>
                  <a:cs typeface="+mn-cs"/>
                </a:rPr>
              </a:br>
              <a:r>
                <a:rPr kumimoji="0" lang="en-AU" sz="1100" b="0" i="0" u="none" strike="noStrike" kern="1200" cap="none" spc="0" normalizeH="0" baseline="0" noProof="0" dirty="0">
                  <a:ln>
                    <a:noFill/>
                  </a:ln>
                  <a:solidFill>
                    <a:srgbClr val="232B39"/>
                  </a:solidFill>
                  <a:effectLst/>
                  <a:uLnTx/>
                  <a:uFillTx/>
                  <a:latin typeface="VIC"/>
                  <a:ea typeface="+mn-ea"/>
                  <a:cs typeface="+mn-cs"/>
                </a:rPr>
                <a:t>BAU trajectory</a:t>
              </a:r>
            </a:p>
          </p:txBody>
        </p:sp>
        <p:cxnSp>
          <p:nvCxnSpPr>
            <p:cNvPr id="36" name="Straight Arrow Connector 35">
              <a:extLst>
                <a:ext uri="{FF2B5EF4-FFF2-40B4-BE49-F238E27FC236}">
                  <a16:creationId xmlns:a16="http://schemas.microsoft.com/office/drawing/2014/main" id="{1C922ACE-AF84-4813-B08D-3C8E65E42F15}"/>
                </a:ext>
              </a:extLst>
            </p:cNvPr>
            <p:cNvCxnSpPr>
              <a:cxnSpLocks/>
            </p:cNvCxnSpPr>
            <p:nvPr/>
          </p:nvCxnSpPr>
          <p:spPr>
            <a:xfrm>
              <a:off x="4400488" y="3136831"/>
              <a:ext cx="4198" cy="4244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FE066F43-C936-40D0-8025-965145467EFC}"/>
                </a:ext>
              </a:extLst>
            </p:cNvPr>
            <p:cNvSpPr txBox="1"/>
            <p:nvPr/>
          </p:nvSpPr>
          <p:spPr>
            <a:xfrm>
              <a:off x="3387100" y="4677783"/>
              <a:ext cx="205123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232B39"/>
                  </a:solidFill>
                  <a:effectLst/>
                  <a:uLnTx/>
                  <a:uFillTx/>
                  <a:latin typeface="VIC"/>
                  <a:ea typeface="+mn-ea"/>
                  <a:cs typeface="+mn-cs"/>
                </a:rPr>
                <a:t>Acute service use – </a:t>
              </a:r>
              <a:br>
                <a:rPr kumimoji="0" lang="en-AU" sz="1100" b="0" i="0" u="none" strike="noStrike" kern="1200" cap="none" spc="0" normalizeH="0" baseline="0" noProof="0" dirty="0">
                  <a:ln>
                    <a:noFill/>
                  </a:ln>
                  <a:solidFill>
                    <a:srgbClr val="232B39"/>
                  </a:solidFill>
                  <a:effectLst/>
                  <a:uLnTx/>
                  <a:uFillTx/>
                  <a:latin typeface="VIC"/>
                  <a:ea typeface="+mn-ea"/>
                  <a:cs typeface="+mn-cs"/>
                </a:rPr>
              </a:br>
              <a:r>
                <a:rPr kumimoji="0" lang="en-AU" sz="1100" b="0" i="0" u="none" strike="noStrike" kern="1200" cap="none" spc="0" normalizeH="0" baseline="0" noProof="0" dirty="0">
                  <a:ln>
                    <a:noFill/>
                  </a:ln>
                  <a:solidFill>
                    <a:srgbClr val="232B39"/>
                  </a:solidFill>
                  <a:effectLst/>
                  <a:uLnTx/>
                  <a:uFillTx/>
                  <a:latin typeface="VIC"/>
                  <a:ea typeface="+mn-ea"/>
                  <a:cs typeface="+mn-cs"/>
                </a:rPr>
                <a:t>EIIF trajectory</a:t>
              </a:r>
            </a:p>
          </p:txBody>
        </p:sp>
        <p:cxnSp>
          <p:nvCxnSpPr>
            <p:cNvPr id="38" name="Straight Arrow Connector 37">
              <a:extLst>
                <a:ext uri="{FF2B5EF4-FFF2-40B4-BE49-F238E27FC236}">
                  <a16:creationId xmlns:a16="http://schemas.microsoft.com/office/drawing/2014/main" id="{AA13E641-2E51-40EF-905C-6AD1F3298881}"/>
                </a:ext>
              </a:extLst>
            </p:cNvPr>
            <p:cNvCxnSpPr>
              <a:cxnSpLocks/>
              <a:endCxn id="32" idx="3"/>
            </p:cNvCxnSpPr>
            <p:nvPr/>
          </p:nvCxnSpPr>
          <p:spPr>
            <a:xfrm flipH="1" flipV="1">
              <a:off x="4397372" y="4367275"/>
              <a:ext cx="2" cy="389852"/>
            </a:xfrm>
            <a:prstGeom prst="straightConnector1">
              <a:avLst/>
            </a:prstGeom>
            <a:ln>
              <a:solidFill>
                <a:schemeClr val="accent5">
                  <a:lumMod val="5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B1D10712-9B8A-476C-BCCD-F3CAD6506463}"/>
                </a:ext>
              </a:extLst>
            </p:cNvPr>
            <p:cNvCxnSpPr>
              <a:cxnSpLocks/>
            </p:cNvCxnSpPr>
            <p:nvPr/>
          </p:nvCxnSpPr>
          <p:spPr>
            <a:xfrm flipV="1">
              <a:off x="5451047" y="3280927"/>
              <a:ext cx="0" cy="951531"/>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945C2BA-BD6E-4F83-9AFE-C32B29415B92}"/>
                </a:ext>
              </a:extLst>
            </p:cNvPr>
            <p:cNvSpPr txBox="1"/>
            <p:nvPr/>
          </p:nvSpPr>
          <p:spPr>
            <a:xfrm>
              <a:off x="5469187" y="3541249"/>
              <a:ext cx="132410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232B39"/>
                  </a:solidFill>
                  <a:effectLst/>
                  <a:uLnTx/>
                  <a:uFillTx/>
                  <a:latin typeface="VIC"/>
                  <a:ea typeface="+mn-ea"/>
                  <a:cs typeface="+mn-cs"/>
                </a:rPr>
                <a:t>Estimated avoided costs</a:t>
              </a:r>
            </a:p>
          </p:txBody>
        </p:sp>
        <p:sp>
          <p:nvSpPr>
            <p:cNvPr id="41" name="TextBox 40">
              <a:extLst>
                <a:ext uri="{FF2B5EF4-FFF2-40B4-BE49-F238E27FC236}">
                  <a16:creationId xmlns:a16="http://schemas.microsoft.com/office/drawing/2014/main" id="{32049078-9F20-4239-9399-596F7346603B}"/>
                </a:ext>
              </a:extLst>
            </p:cNvPr>
            <p:cNvSpPr txBox="1"/>
            <p:nvPr/>
          </p:nvSpPr>
          <p:spPr>
            <a:xfrm>
              <a:off x="153352" y="6034713"/>
              <a:ext cx="175676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232B39"/>
                  </a:solidFill>
                  <a:effectLst/>
                  <a:uLnTx/>
                  <a:uFillTx/>
                  <a:latin typeface="VIC"/>
                  <a:ea typeface="+mn-ea"/>
                  <a:cs typeface="+mn-cs"/>
                </a:rPr>
                <a:t>Service delivery </a:t>
              </a:r>
              <a:br>
                <a:rPr kumimoji="0" lang="en-AU" sz="1100" b="0" i="0" u="none" strike="noStrike" kern="1200" cap="none" spc="0" normalizeH="0" baseline="0" noProof="0" dirty="0">
                  <a:ln>
                    <a:noFill/>
                  </a:ln>
                  <a:solidFill>
                    <a:srgbClr val="232B39"/>
                  </a:solidFill>
                  <a:effectLst/>
                  <a:uLnTx/>
                  <a:uFillTx/>
                  <a:latin typeface="VIC"/>
                  <a:ea typeface="+mn-ea"/>
                  <a:cs typeface="+mn-cs"/>
                </a:rPr>
              </a:br>
              <a:r>
                <a:rPr kumimoji="0" lang="en-AU" sz="1100" b="0" i="0" u="none" strike="noStrike" kern="1200" cap="none" spc="0" normalizeH="0" baseline="0" noProof="0" dirty="0">
                  <a:ln>
                    <a:noFill/>
                  </a:ln>
                  <a:solidFill>
                    <a:srgbClr val="232B39"/>
                  </a:solidFill>
                  <a:effectLst/>
                  <a:uLnTx/>
                  <a:uFillTx/>
                  <a:latin typeface="VIC"/>
                  <a:ea typeface="+mn-ea"/>
                  <a:cs typeface="+mn-cs"/>
                </a:rPr>
                <a:t>commences</a:t>
              </a:r>
            </a:p>
          </p:txBody>
        </p:sp>
        <p:cxnSp>
          <p:nvCxnSpPr>
            <p:cNvPr id="42" name="Straight Arrow Connector 41">
              <a:extLst>
                <a:ext uri="{FF2B5EF4-FFF2-40B4-BE49-F238E27FC236}">
                  <a16:creationId xmlns:a16="http://schemas.microsoft.com/office/drawing/2014/main" id="{D2050ADA-1896-4559-9380-8E84A75E13C9}"/>
                </a:ext>
              </a:extLst>
            </p:cNvPr>
            <p:cNvCxnSpPr>
              <a:cxnSpLocks/>
            </p:cNvCxnSpPr>
            <p:nvPr/>
          </p:nvCxnSpPr>
          <p:spPr>
            <a:xfrm flipV="1">
              <a:off x="937151" y="5757402"/>
              <a:ext cx="0" cy="302347"/>
            </a:xfrm>
            <a:prstGeom prst="straightConnector1">
              <a:avLst/>
            </a:prstGeom>
            <a:ln>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43" name="TextBox 42">
              <a:extLst>
                <a:ext uri="{FF2B5EF4-FFF2-40B4-BE49-F238E27FC236}">
                  <a16:creationId xmlns:a16="http://schemas.microsoft.com/office/drawing/2014/main" id="{A2A732B9-854E-4D7C-8BA8-DDED8CFF2641}"/>
                </a:ext>
              </a:extLst>
            </p:cNvPr>
            <p:cNvSpPr txBox="1"/>
            <p:nvPr/>
          </p:nvSpPr>
          <p:spPr>
            <a:xfrm>
              <a:off x="1033147" y="2220172"/>
              <a:ext cx="5365291" cy="465307"/>
            </a:xfrm>
            <a:prstGeom prst="rect">
              <a:avLst/>
            </a:prstGeom>
            <a:noFill/>
          </p:spPr>
          <p:txBody>
            <a:bodyPr wrap="square">
              <a:sp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AU" sz="1600" b="1" i="0" u="none" strike="noStrike" kern="1200" cap="none" spc="0" normalizeH="0" baseline="0" noProof="0" dirty="0">
                  <a:ln>
                    <a:noFill/>
                  </a:ln>
                  <a:solidFill>
                    <a:srgbClr val="232B39"/>
                  </a:solidFill>
                  <a:effectLst/>
                  <a:uLnTx/>
                  <a:uFillTx/>
                  <a:latin typeface="VIC"/>
                  <a:ea typeface="+mn-ea"/>
                  <a:cs typeface="+mn-cs"/>
                </a:rPr>
                <a:t>Avoided Costs for an EIIF initiative </a:t>
              </a:r>
            </a:p>
          </p:txBody>
        </p:sp>
      </p:grpSp>
      <p:sp>
        <p:nvSpPr>
          <p:cNvPr id="23" name="TextBox 22">
            <a:extLst>
              <a:ext uri="{FF2B5EF4-FFF2-40B4-BE49-F238E27FC236}">
                <a16:creationId xmlns:a16="http://schemas.microsoft.com/office/drawing/2014/main" id="{A2C453B6-77E1-4E04-AF62-52627AFE32C6}"/>
              </a:ext>
            </a:extLst>
          </p:cNvPr>
          <p:cNvSpPr txBox="1"/>
          <p:nvPr/>
        </p:nvSpPr>
        <p:spPr>
          <a:xfrm>
            <a:off x="690242" y="2063016"/>
            <a:ext cx="4938608" cy="1151854"/>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1700" b="0" i="0" u="none" strike="noStrike" kern="1200" cap="none" spc="0" normalizeH="0" baseline="0" noProof="0" dirty="0">
                <a:ln>
                  <a:noFill/>
                </a:ln>
                <a:solidFill>
                  <a:srgbClr val="232B39"/>
                </a:solidFill>
                <a:effectLst/>
                <a:uLnTx/>
                <a:uFillTx/>
                <a:latin typeface="VIC"/>
                <a:ea typeface="+mn-ea"/>
                <a:cs typeface="+mn-cs"/>
              </a:rPr>
              <a:t>Avoided costs are </a:t>
            </a:r>
            <a:r>
              <a:rPr kumimoji="0" lang="en-AU" sz="1700" b="0" i="0" u="none" strike="noStrike" kern="1200" cap="none" spc="10"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the monetised value for Government of the expected reduction in future acute service expenditure from an early intervention, compared to business-as-usual. </a:t>
            </a:r>
            <a:endParaRPr kumimoji="0" lang="en-US" sz="1700" b="0" i="0" u="none" strike="noStrike" kern="1200" cap="none" spc="0" normalizeH="0" baseline="0" noProof="0" dirty="0">
              <a:ln>
                <a:noFill/>
              </a:ln>
              <a:solidFill>
                <a:srgbClr val="232B39"/>
              </a:solidFill>
              <a:effectLst/>
              <a:uLnTx/>
              <a:uFillTx/>
              <a:latin typeface="VIC"/>
              <a:ea typeface="+mn-ea"/>
              <a:cs typeface="+mn-cs"/>
            </a:endParaRPr>
          </a:p>
        </p:txBody>
      </p:sp>
    </p:spTree>
    <p:extLst>
      <p:ext uri="{BB962C8B-B14F-4D97-AF65-F5344CB8AC3E}">
        <p14:creationId xmlns:p14="http://schemas.microsoft.com/office/powerpoint/2010/main" val="4140179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460A39-E492-7111-8439-8B936198CF26}"/>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The Early Intervention Investment Framework (EIIF) is focused on evidence-based investment</a:t>
            </a:r>
            <a:endParaRPr lang="en-AU" sz="2800" b="1" dirty="0"/>
          </a:p>
        </p:txBody>
      </p:sp>
      <p:sp>
        <p:nvSpPr>
          <p:cNvPr id="8" name="Content Placeholder 2">
            <a:extLst>
              <a:ext uri="{FF2B5EF4-FFF2-40B4-BE49-F238E27FC236}">
                <a16:creationId xmlns:a16="http://schemas.microsoft.com/office/drawing/2014/main" id="{8B45D248-693F-9681-BE57-0E4EE0A368E0}"/>
              </a:ext>
            </a:extLst>
          </p:cNvPr>
          <p:cNvSpPr txBox="1">
            <a:spLocks/>
          </p:cNvSpPr>
          <p:nvPr/>
        </p:nvSpPr>
        <p:spPr>
          <a:xfrm>
            <a:off x="257696" y="5463725"/>
            <a:ext cx="11396592" cy="877455"/>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200" dirty="0">
                <a:effectLst/>
                <a:latin typeface="VIC" panose="00000500000000000000" pitchFamily="50" charset="0"/>
                <a:ea typeface="VIC" panose="00000500000000000000" pitchFamily="50" charset="0"/>
                <a:cs typeface="Times New Roman" panose="02020603050405020304" pitchFamily="18" charset="0"/>
              </a:rPr>
              <a:t>EIIF is an organised and rigorous approach to early intervention investment, reforming budget processes and outcome by quantifying wellbeing impacts for people</a:t>
            </a:r>
            <a:endParaRPr lang="en-AU" sz="2200" dirty="0"/>
          </a:p>
        </p:txBody>
      </p:sp>
      <p:pic>
        <p:nvPicPr>
          <p:cNvPr id="11" name="Picture 10">
            <a:extLst>
              <a:ext uri="{FF2B5EF4-FFF2-40B4-BE49-F238E27FC236}">
                <a16:creationId xmlns:a16="http://schemas.microsoft.com/office/drawing/2014/main" id="{272FB766-39A5-628B-08E4-241BADC872D3}"/>
              </a:ext>
            </a:extLst>
          </p:cNvPr>
          <p:cNvPicPr>
            <a:picLocks noChangeAspect="1"/>
          </p:cNvPicPr>
          <p:nvPr/>
        </p:nvPicPr>
        <p:blipFill>
          <a:blip r:embed="rId3"/>
          <a:stretch>
            <a:fillRect/>
          </a:stretch>
        </p:blipFill>
        <p:spPr>
          <a:xfrm>
            <a:off x="704850" y="2069441"/>
            <a:ext cx="6361386" cy="2982153"/>
          </a:xfrm>
          <a:prstGeom prst="rect">
            <a:avLst/>
          </a:prstGeom>
        </p:spPr>
      </p:pic>
      <p:sp>
        <p:nvSpPr>
          <p:cNvPr id="12" name="Content Placeholder 2">
            <a:extLst>
              <a:ext uri="{FF2B5EF4-FFF2-40B4-BE49-F238E27FC236}">
                <a16:creationId xmlns:a16="http://schemas.microsoft.com/office/drawing/2014/main" id="{70FDBF8B-B927-B97F-97D5-3D86A0250363}"/>
              </a:ext>
            </a:extLst>
          </p:cNvPr>
          <p:cNvSpPr txBox="1">
            <a:spLocks/>
          </p:cNvSpPr>
          <p:nvPr/>
        </p:nvSpPr>
        <p:spPr>
          <a:xfrm>
            <a:off x="7410867" y="1885411"/>
            <a:ext cx="3986805" cy="3166183"/>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AU" sz="1600" dirty="0">
                <a:latin typeface="VIC" panose="00000500000000000000" pitchFamily="50" charset="0"/>
                <a:ea typeface="VIC" panose="00000500000000000000" pitchFamily="50" charset="0"/>
                <a:cs typeface="Times New Roman" panose="02020603050405020304" pitchFamily="18" charset="0"/>
              </a:rPr>
              <a:t>Growth in acute expenditure outpacing government revenue</a:t>
            </a:r>
            <a:endParaRPr lang="en-AU" sz="1600" dirty="0">
              <a:effectLst/>
              <a:latin typeface="VIC" panose="00000500000000000000" pitchFamily="50" charset="0"/>
              <a:ea typeface="VIC" panose="00000500000000000000" pitchFamily="50" charset="0"/>
              <a:cs typeface="Times New Roman" panose="02020603050405020304" pitchFamily="18" charset="0"/>
            </a:endParaRPr>
          </a:p>
          <a:p>
            <a:pPr marL="285750" indent="-285750">
              <a:buFont typeface="Wingdings" panose="05000000000000000000" pitchFamily="2" charset="2"/>
              <a:buChar char="Ø"/>
            </a:pPr>
            <a:r>
              <a:rPr lang="en-AU" sz="1600" dirty="0">
                <a:latin typeface="VIC" panose="00000500000000000000" pitchFamily="50" charset="0"/>
                <a:cs typeface="Times New Roman" panose="02020603050405020304" pitchFamily="18" charset="0"/>
              </a:rPr>
              <a:t>Early intervention initiatives made up a smaller share of government funding, despite evidence of their significant outcomes and benefits.</a:t>
            </a:r>
          </a:p>
          <a:p>
            <a:pPr marL="285750" indent="-285750">
              <a:buFont typeface="Wingdings" panose="05000000000000000000" pitchFamily="2" charset="2"/>
              <a:buChar char="Ø"/>
            </a:pPr>
            <a:r>
              <a:rPr lang="en-AU" sz="1600" dirty="0">
                <a:latin typeface="VIC" panose="00000500000000000000" pitchFamily="50" charset="0"/>
                <a:cs typeface="Times New Roman" panose="02020603050405020304" pitchFamily="18" charset="0"/>
              </a:rPr>
              <a:t>Lessons learned from impact investing</a:t>
            </a:r>
          </a:p>
          <a:p>
            <a:pPr marL="285750" indent="-285750">
              <a:buFont typeface="Wingdings" panose="05000000000000000000" pitchFamily="2" charset="2"/>
              <a:buChar char="Ø"/>
            </a:pPr>
            <a:r>
              <a:rPr lang="en-AU" sz="1600" dirty="0">
                <a:latin typeface="VIC" panose="00000500000000000000" pitchFamily="50" charset="0"/>
                <a:cs typeface="Times New Roman" panose="02020603050405020304" pitchFamily="18" charset="0"/>
              </a:rPr>
              <a:t>Clear social services sector feedback for a scale-up pathway of what works.</a:t>
            </a:r>
            <a:endParaRPr lang="en-AU" sz="1600" dirty="0"/>
          </a:p>
        </p:txBody>
      </p:sp>
      <p:graphicFrame>
        <p:nvGraphicFramePr>
          <p:cNvPr id="9" name="Content Placeholder 4">
            <a:extLst>
              <a:ext uri="{FF2B5EF4-FFF2-40B4-BE49-F238E27FC236}">
                <a16:creationId xmlns:a16="http://schemas.microsoft.com/office/drawing/2014/main" id="{C01A1DD1-9B5F-4A7E-6CAC-C8E5A30BA63F}"/>
              </a:ext>
            </a:extLst>
          </p:cNvPr>
          <p:cNvGraphicFramePr>
            <a:graphicFrameLocks/>
          </p:cNvGraphicFramePr>
          <p:nvPr>
            <p:extLst>
              <p:ext uri="{D42A27DB-BD31-4B8C-83A1-F6EECF244321}">
                <p14:modId xmlns:p14="http://schemas.microsoft.com/office/powerpoint/2010/main" val="1572020222"/>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8612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4614-8E17-A542-DFAB-99D3AB7D9ED1}"/>
              </a:ext>
            </a:extLst>
          </p:cNvPr>
          <p:cNvSpPr>
            <a:spLocks noGrp="1"/>
          </p:cNvSpPr>
          <p:nvPr>
            <p:ph type="title"/>
          </p:nvPr>
        </p:nvSpPr>
        <p:spPr>
          <a:xfrm>
            <a:off x="660433" y="1112838"/>
            <a:ext cx="11121640" cy="514065"/>
          </a:xfrm>
        </p:spPr>
        <p:txBody>
          <a:bodyPr/>
          <a:lstStyle/>
          <a:p>
            <a:r>
              <a:rPr lang="en-AU" dirty="0"/>
              <a:t>Estimating economic benefits</a:t>
            </a:r>
          </a:p>
        </p:txBody>
      </p:sp>
      <p:sp>
        <p:nvSpPr>
          <p:cNvPr id="56" name="TextBox 55">
            <a:extLst>
              <a:ext uri="{FF2B5EF4-FFF2-40B4-BE49-F238E27FC236}">
                <a16:creationId xmlns:a16="http://schemas.microsoft.com/office/drawing/2014/main" id="{5CCF4FEE-4796-18EA-BE5D-7B80324A5565}"/>
              </a:ext>
            </a:extLst>
          </p:cNvPr>
          <p:cNvSpPr txBox="1"/>
          <p:nvPr/>
        </p:nvSpPr>
        <p:spPr>
          <a:xfrm>
            <a:off x="7555744" y="1962215"/>
            <a:ext cx="373947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32B39"/>
                </a:solidFill>
                <a:effectLst/>
                <a:uLnTx/>
                <a:uFillTx/>
                <a:latin typeface="VIC"/>
                <a:ea typeface="+mn-ea"/>
                <a:cs typeface="+mn-cs"/>
              </a:rPr>
              <a:t>EIIF economic benefits: the following direct benefits can be estimated for each EIIF initiative</a:t>
            </a:r>
          </a:p>
        </p:txBody>
      </p:sp>
      <p:sp>
        <p:nvSpPr>
          <p:cNvPr id="58" name="TextBox 57">
            <a:extLst>
              <a:ext uri="{FF2B5EF4-FFF2-40B4-BE49-F238E27FC236}">
                <a16:creationId xmlns:a16="http://schemas.microsoft.com/office/drawing/2014/main" id="{D84094C0-E9D9-F087-2B4E-09AC385F2CB6}"/>
              </a:ext>
            </a:extLst>
          </p:cNvPr>
          <p:cNvSpPr txBox="1"/>
          <p:nvPr/>
        </p:nvSpPr>
        <p:spPr>
          <a:xfrm>
            <a:off x="7495739" y="2864981"/>
            <a:ext cx="3759954" cy="577081"/>
          </a:xfrm>
          <a:prstGeom prst="rect">
            <a:avLst/>
          </a:prstGeom>
          <a:solidFill>
            <a:srgbClr val="0070C0">
              <a:alpha val="26000"/>
            </a:srgbClr>
          </a:solid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232B39"/>
                </a:solidFill>
                <a:effectLst/>
                <a:uLnTx/>
                <a:uFillTx/>
                <a:latin typeface="VIC"/>
                <a:ea typeface="+mn-ea"/>
                <a:cs typeface="+mn-cs"/>
              </a:rPr>
              <a:t>1. Avoided expenditure to the Commonwealth Governments: </a:t>
            </a:r>
            <a:r>
              <a:rPr kumimoji="0" lang="en-AU" sz="1050" b="0" i="0" u="none" strike="noStrike" kern="1200" cap="none" spc="0" normalizeH="0" baseline="0" noProof="0" dirty="0">
                <a:ln>
                  <a:noFill/>
                </a:ln>
                <a:solidFill>
                  <a:srgbClr val="232B39"/>
                </a:solidFill>
                <a:effectLst/>
                <a:uLnTx/>
                <a:uFillTx/>
                <a:latin typeface="VIC"/>
                <a:ea typeface="+mn-ea"/>
                <a:cs typeface="+mn-cs"/>
              </a:rPr>
              <a:t>reductions in spending on MBS, PBS and welfare payments</a:t>
            </a:r>
          </a:p>
        </p:txBody>
      </p:sp>
      <p:sp>
        <p:nvSpPr>
          <p:cNvPr id="59" name="TextBox 58">
            <a:extLst>
              <a:ext uri="{FF2B5EF4-FFF2-40B4-BE49-F238E27FC236}">
                <a16:creationId xmlns:a16="http://schemas.microsoft.com/office/drawing/2014/main" id="{BA6F2C91-CAB0-44ED-3368-E8D5C372F6BD}"/>
              </a:ext>
            </a:extLst>
          </p:cNvPr>
          <p:cNvSpPr txBox="1"/>
          <p:nvPr/>
        </p:nvSpPr>
        <p:spPr>
          <a:xfrm>
            <a:off x="7495735" y="4178449"/>
            <a:ext cx="3759954" cy="577081"/>
          </a:xfrm>
          <a:prstGeom prst="rect">
            <a:avLst/>
          </a:prstGeom>
          <a:solidFill>
            <a:srgbClr val="0070C0">
              <a:alpha val="26000"/>
            </a:srgbClr>
          </a:solid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defPPr>
              <a:defRPr lang="en-US"/>
            </a:defPPr>
            <a:lvl1pPr algn="ct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232B39"/>
                </a:solidFill>
                <a:effectLst/>
                <a:uLnTx/>
                <a:uFillTx/>
                <a:latin typeface="VIC"/>
                <a:ea typeface="+mn-ea"/>
                <a:cs typeface="+mn-cs"/>
              </a:rPr>
              <a:t>3. Individual gross earnings (incl tax): </a:t>
            </a:r>
            <a:r>
              <a:rPr kumimoji="0" lang="en-AU" sz="1050" b="0" i="0" u="none" strike="noStrike" kern="1200" cap="none" spc="0" normalizeH="0" baseline="0" noProof="0" dirty="0">
                <a:ln>
                  <a:noFill/>
                </a:ln>
                <a:solidFill>
                  <a:srgbClr val="232B39"/>
                </a:solidFill>
                <a:effectLst/>
                <a:uLnTx/>
                <a:uFillTx/>
                <a:latin typeface="VIC"/>
                <a:ea typeface="+mn-ea"/>
                <a:cs typeface="+mn-cs"/>
              </a:rPr>
              <a:t>additional income from increased labour force participation (from entering employment or avoiding sick days)</a:t>
            </a:r>
          </a:p>
        </p:txBody>
      </p:sp>
      <p:sp>
        <p:nvSpPr>
          <p:cNvPr id="60" name="TextBox 59">
            <a:extLst>
              <a:ext uri="{FF2B5EF4-FFF2-40B4-BE49-F238E27FC236}">
                <a16:creationId xmlns:a16="http://schemas.microsoft.com/office/drawing/2014/main" id="{942B870F-7BE4-6825-A6E8-56559AB5E93A}"/>
              </a:ext>
            </a:extLst>
          </p:cNvPr>
          <p:cNvSpPr txBox="1"/>
          <p:nvPr/>
        </p:nvSpPr>
        <p:spPr>
          <a:xfrm>
            <a:off x="7495735" y="3521715"/>
            <a:ext cx="3759955" cy="577081"/>
          </a:xfrm>
          <a:prstGeom prst="rect">
            <a:avLst/>
          </a:prstGeom>
          <a:solidFill>
            <a:srgbClr val="0070C0">
              <a:alpha val="26000"/>
            </a:srgbClr>
          </a:solid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defPPr>
              <a:defRPr lang="en-US"/>
            </a:defPPr>
            <a:lvl1pP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232B39"/>
                </a:solidFill>
                <a:effectLst/>
                <a:uLnTx/>
                <a:uFillTx/>
                <a:latin typeface="VIC"/>
                <a:ea typeface="+mn-ea"/>
                <a:cs typeface="+mn-cs"/>
              </a:rPr>
              <a:t>2. Avoided expenses to individual/business: </a:t>
            </a:r>
            <a:r>
              <a:rPr kumimoji="0" lang="en-AU" sz="1050" b="0" i="0" u="none" strike="noStrike" kern="1200" cap="none" spc="0" normalizeH="0" baseline="0" noProof="0" dirty="0">
                <a:ln>
                  <a:noFill/>
                </a:ln>
                <a:solidFill>
                  <a:srgbClr val="232B39"/>
                </a:solidFill>
                <a:effectLst/>
                <a:uLnTx/>
                <a:uFillTx/>
                <a:latin typeface="VIC"/>
                <a:ea typeface="+mn-ea"/>
                <a:cs typeface="+mn-cs"/>
              </a:rPr>
              <a:t>avoided medical expenses and victim costs associated with crime and family violence</a:t>
            </a:r>
          </a:p>
        </p:txBody>
      </p:sp>
      <p:sp>
        <p:nvSpPr>
          <p:cNvPr id="74" name="TextBox 73">
            <a:extLst>
              <a:ext uri="{FF2B5EF4-FFF2-40B4-BE49-F238E27FC236}">
                <a16:creationId xmlns:a16="http://schemas.microsoft.com/office/drawing/2014/main" id="{6BA3B54E-91A8-71FD-4D5B-7693E0E4DA5E}"/>
              </a:ext>
            </a:extLst>
          </p:cNvPr>
          <p:cNvSpPr txBox="1"/>
          <p:nvPr/>
        </p:nvSpPr>
        <p:spPr>
          <a:xfrm>
            <a:off x="853472" y="2087469"/>
            <a:ext cx="25212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32B39"/>
                </a:solidFill>
                <a:effectLst/>
                <a:uLnTx/>
                <a:uFillTx/>
                <a:latin typeface="VIC"/>
                <a:ea typeface="+mn-ea"/>
                <a:cs typeface="+mn-cs"/>
              </a:rPr>
              <a:t>Benefits generated by</a:t>
            </a:r>
            <a:br>
              <a:rPr kumimoji="0" lang="en-AU" sz="1400" b="1" i="0" u="none" strike="noStrike" kern="1200" cap="none" spc="0" normalizeH="0" baseline="0" noProof="0" dirty="0">
                <a:ln>
                  <a:noFill/>
                </a:ln>
                <a:solidFill>
                  <a:srgbClr val="232B39"/>
                </a:solidFill>
                <a:effectLst/>
                <a:uLnTx/>
                <a:uFillTx/>
                <a:latin typeface="VIC"/>
                <a:ea typeface="+mn-ea"/>
                <a:cs typeface="+mn-cs"/>
              </a:rPr>
            </a:br>
            <a:r>
              <a:rPr kumimoji="0" lang="en-AU" sz="1400" b="1" i="0" u="none" strike="noStrike" kern="1200" cap="none" spc="0" normalizeH="0" baseline="0" noProof="0" dirty="0">
                <a:ln>
                  <a:noFill/>
                </a:ln>
                <a:solidFill>
                  <a:srgbClr val="232B39"/>
                </a:solidFill>
                <a:effectLst/>
                <a:uLnTx/>
                <a:uFillTx/>
                <a:latin typeface="VIC"/>
                <a:ea typeface="+mn-ea"/>
                <a:cs typeface="+mn-cs"/>
              </a:rPr>
              <a:t>EIIF investment</a:t>
            </a:r>
          </a:p>
        </p:txBody>
      </p:sp>
      <p:sp>
        <p:nvSpPr>
          <p:cNvPr id="75" name="TextBox 74">
            <a:extLst>
              <a:ext uri="{FF2B5EF4-FFF2-40B4-BE49-F238E27FC236}">
                <a16:creationId xmlns:a16="http://schemas.microsoft.com/office/drawing/2014/main" id="{88FAF107-FE58-C495-08B0-153A98739503}"/>
              </a:ext>
            </a:extLst>
          </p:cNvPr>
          <p:cNvSpPr txBox="1"/>
          <p:nvPr/>
        </p:nvSpPr>
        <p:spPr>
          <a:xfrm>
            <a:off x="869631" y="2784650"/>
            <a:ext cx="2521268" cy="461665"/>
          </a:xfrm>
          <a:prstGeom prst="rect">
            <a:avLst/>
          </a:prstGeom>
          <a:ln w="1905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32B39"/>
                </a:solidFill>
                <a:effectLst/>
                <a:uLnTx/>
                <a:uFillTx/>
                <a:latin typeface="VIC"/>
                <a:ea typeface="+mn-ea"/>
                <a:cs typeface="+mn-cs"/>
              </a:rPr>
              <a:t>Avoided expenditure - Victorian Government </a:t>
            </a:r>
          </a:p>
        </p:txBody>
      </p:sp>
      <p:sp>
        <p:nvSpPr>
          <p:cNvPr id="76" name="TextBox 75">
            <a:extLst>
              <a:ext uri="{FF2B5EF4-FFF2-40B4-BE49-F238E27FC236}">
                <a16:creationId xmlns:a16="http://schemas.microsoft.com/office/drawing/2014/main" id="{53B6A10F-5EA6-55AA-6834-B3C583308CC4}"/>
              </a:ext>
            </a:extLst>
          </p:cNvPr>
          <p:cNvSpPr txBox="1"/>
          <p:nvPr/>
        </p:nvSpPr>
        <p:spPr>
          <a:xfrm>
            <a:off x="869631" y="4433242"/>
            <a:ext cx="2521269" cy="461665"/>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32B39"/>
                </a:solidFill>
                <a:effectLst/>
                <a:uLnTx/>
                <a:uFillTx/>
                <a:latin typeface="VIC"/>
                <a:ea typeface="+mn-ea"/>
                <a:cs typeface="+mn-cs"/>
              </a:rPr>
              <a:t>Improved life outcomes - labour market participation </a:t>
            </a:r>
            <a:endParaRPr kumimoji="0" lang="en-AU" sz="1200" b="0" i="0" u="none" strike="noStrike" kern="1200" cap="none" spc="0" normalizeH="0" baseline="0" noProof="0" dirty="0">
              <a:ln>
                <a:noFill/>
              </a:ln>
              <a:solidFill>
                <a:srgbClr val="232B39"/>
              </a:solidFill>
              <a:effectLst/>
              <a:uLnTx/>
              <a:uFillTx/>
              <a:latin typeface="VIC"/>
              <a:ea typeface="+mn-ea"/>
              <a:cs typeface="+mn-cs"/>
            </a:endParaRPr>
          </a:p>
        </p:txBody>
      </p:sp>
      <p:sp>
        <p:nvSpPr>
          <p:cNvPr id="77" name="TextBox 76">
            <a:extLst>
              <a:ext uri="{FF2B5EF4-FFF2-40B4-BE49-F238E27FC236}">
                <a16:creationId xmlns:a16="http://schemas.microsoft.com/office/drawing/2014/main" id="{1E160FCD-3096-4E6C-CE72-5628919D66A7}"/>
              </a:ext>
            </a:extLst>
          </p:cNvPr>
          <p:cNvSpPr txBox="1"/>
          <p:nvPr/>
        </p:nvSpPr>
        <p:spPr>
          <a:xfrm>
            <a:off x="869632" y="4984163"/>
            <a:ext cx="2521269" cy="276999"/>
          </a:xfrm>
          <a:prstGeom prst="rect">
            <a:avLst/>
          </a:prstGeom>
          <a:ln w="19050">
            <a:solidFill>
              <a:srgbClr val="FFC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32B39"/>
                </a:solidFill>
                <a:effectLst/>
                <a:uLnTx/>
                <a:uFillTx/>
                <a:latin typeface="VIC"/>
                <a:ea typeface="+mn-ea"/>
                <a:cs typeface="+mn-cs"/>
              </a:rPr>
              <a:t>Improved life outcomes - other</a:t>
            </a:r>
            <a:endParaRPr kumimoji="0" lang="en-AU" sz="1200" b="0" i="0" u="none" strike="noStrike" kern="1200" cap="none" spc="0" normalizeH="0" baseline="0" noProof="0" dirty="0">
              <a:ln>
                <a:noFill/>
              </a:ln>
              <a:solidFill>
                <a:srgbClr val="232B39"/>
              </a:solidFill>
              <a:effectLst/>
              <a:uLnTx/>
              <a:uFillTx/>
              <a:latin typeface="VIC"/>
              <a:ea typeface="+mn-ea"/>
              <a:cs typeface="+mn-cs"/>
            </a:endParaRPr>
          </a:p>
        </p:txBody>
      </p:sp>
      <p:sp>
        <p:nvSpPr>
          <p:cNvPr id="91" name="TextBox 90">
            <a:extLst>
              <a:ext uri="{FF2B5EF4-FFF2-40B4-BE49-F238E27FC236}">
                <a16:creationId xmlns:a16="http://schemas.microsoft.com/office/drawing/2014/main" id="{27699CE7-F204-E5F6-7DB7-A62D9B011F6B}"/>
              </a:ext>
            </a:extLst>
          </p:cNvPr>
          <p:cNvSpPr txBox="1"/>
          <p:nvPr/>
        </p:nvSpPr>
        <p:spPr>
          <a:xfrm>
            <a:off x="3786579" y="2057584"/>
            <a:ext cx="3158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232B39"/>
                </a:solidFill>
                <a:effectLst/>
                <a:uLnTx/>
                <a:uFillTx/>
                <a:latin typeface="VIC"/>
                <a:ea typeface="+mn-ea"/>
                <a:cs typeface="+mn-cs"/>
              </a:rPr>
              <a:t>EIIF impact quantification: how these benefits are captured</a:t>
            </a:r>
          </a:p>
        </p:txBody>
      </p:sp>
      <p:sp>
        <p:nvSpPr>
          <p:cNvPr id="92" name="TextBox 91">
            <a:extLst>
              <a:ext uri="{FF2B5EF4-FFF2-40B4-BE49-F238E27FC236}">
                <a16:creationId xmlns:a16="http://schemas.microsoft.com/office/drawing/2014/main" id="{091554A1-DA5B-91BB-A03F-5EA0A848A5CA}"/>
              </a:ext>
            </a:extLst>
          </p:cNvPr>
          <p:cNvSpPr txBox="1"/>
          <p:nvPr/>
        </p:nvSpPr>
        <p:spPr>
          <a:xfrm>
            <a:off x="4043573" y="2780085"/>
            <a:ext cx="2505028" cy="769441"/>
          </a:xfrm>
          <a:prstGeom prst="rect">
            <a:avLst/>
          </a:prstGeom>
          <a:ln w="19050"/>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8" normalizeH="0" baseline="0" noProof="0">
              <a:ln>
                <a:noFill/>
              </a:ln>
              <a:solidFill>
                <a:srgbClr val="232B39"/>
              </a:solidFill>
              <a:effectLst/>
              <a:uLnTx/>
              <a:uFillTx/>
              <a:latin typeface="VIC"/>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8" normalizeH="0" baseline="0" noProof="0">
                <a:ln>
                  <a:noFill/>
                </a:ln>
                <a:solidFill>
                  <a:srgbClr val="232B39"/>
                </a:solidFill>
                <a:effectLst/>
                <a:uLnTx/>
                <a:uFillTx/>
                <a:latin typeface="VIC"/>
                <a:ea typeface="Times New Roman" panose="02020603050405020304" pitchFamily="18" charset="0"/>
                <a:cs typeface="Times New Roman" panose="02020603050405020304" pitchFamily="18" charset="0"/>
              </a:rPr>
              <a:t>EIIF avoided costs</a:t>
            </a:r>
          </a:p>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endParaRPr kumimoji="0" lang="en-AU" sz="1600" b="1" i="0" u="none" strike="noStrike" kern="1200" cap="none" spc="8" normalizeH="0" baseline="0" noProof="0">
              <a:ln>
                <a:noFill/>
              </a:ln>
              <a:solidFill>
                <a:srgbClr val="232B39"/>
              </a:solidFill>
              <a:effectLst/>
              <a:uLnTx/>
              <a:uFillTx/>
              <a:latin typeface="VIC"/>
              <a:ea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56DCDF15-F109-C5EA-DF19-C1195F1A9F65}"/>
              </a:ext>
            </a:extLst>
          </p:cNvPr>
          <p:cNvSpPr txBox="1"/>
          <p:nvPr/>
        </p:nvSpPr>
        <p:spPr>
          <a:xfrm>
            <a:off x="4043573" y="4556329"/>
            <a:ext cx="2499282" cy="699404"/>
          </a:xfrm>
          <a:prstGeom prst="rect">
            <a:avLst/>
          </a:prstGeom>
          <a:ln w="19050">
            <a:solidFill>
              <a:srgbClr val="FFC000"/>
            </a:solidFill>
          </a:ln>
        </p:spPr>
        <p:style>
          <a:lnRef idx="2">
            <a:schemeClr val="accent1"/>
          </a:lnRef>
          <a:fillRef idx="1">
            <a:schemeClr val="lt1"/>
          </a:fillRef>
          <a:effectRef idx="0">
            <a:schemeClr val="accent1"/>
          </a:effectRef>
          <a:fontRef idx="minor">
            <a:schemeClr val="dk1"/>
          </a:fontRef>
        </p:style>
        <p:txBody>
          <a:bodyPr wrap="square" tIns="72000" bIns="72000" rtlCol="0">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AU" sz="1200" b="1" i="0" u="none" strike="noStrike" kern="1200" cap="none" spc="8"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EIIF outcome measures </a:t>
            </a:r>
            <a:br>
              <a:rPr kumimoji="0" lang="en-AU" sz="1200" b="1" i="0" u="none" strike="noStrike" kern="1200" cap="none" spc="8"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br>
            <a:r>
              <a:rPr kumimoji="0" lang="en-AU" sz="1200" b="0" i="0" u="none" strike="noStrike" kern="1200" cap="none" spc="8"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(may also capture all other </a:t>
            </a:r>
            <a:br>
              <a:rPr kumimoji="0" lang="en-AU" sz="1200" b="0" i="0" u="none" strike="noStrike" kern="1200" cap="none" spc="8"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br>
            <a:r>
              <a:rPr kumimoji="0" lang="en-AU" sz="1200" b="0" i="0" u="none" strike="noStrike" kern="1200" cap="none" spc="8" normalizeH="0" baseline="0" noProof="0" dirty="0">
                <a:ln>
                  <a:noFill/>
                </a:ln>
                <a:solidFill>
                  <a:srgbClr val="232B39"/>
                </a:solidFill>
                <a:effectLst/>
                <a:uLnTx/>
                <a:uFillTx/>
                <a:latin typeface="VIC"/>
                <a:ea typeface="Times New Roman" panose="02020603050405020304" pitchFamily="18" charset="0"/>
                <a:cs typeface="Times New Roman" panose="02020603050405020304" pitchFamily="18" charset="0"/>
              </a:rPr>
              <a:t>benefit types as well)</a:t>
            </a:r>
            <a:endParaRPr kumimoji="0" lang="en-AU" sz="1200" b="0" i="0" u="none" strike="noStrike" kern="1200" cap="none" spc="0" normalizeH="0" baseline="0" noProof="0" dirty="0">
              <a:ln>
                <a:noFill/>
              </a:ln>
              <a:solidFill>
                <a:srgbClr val="232B39"/>
              </a:solidFill>
              <a:effectLst/>
              <a:uLnTx/>
              <a:uFillTx/>
              <a:latin typeface="VIC"/>
              <a:ea typeface="+mn-ea"/>
              <a:cs typeface="+mn-cs"/>
            </a:endParaRPr>
          </a:p>
        </p:txBody>
      </p:sp>
      <p:sp>
        <p:nvSpPr>
          <p:cNvPr id="94" name="TextBox 93">
            <a:extLst>
              <a:ext uri="{FF2B5EF4-FFF2-40B4-BE49-F238E27FC236}">
                <a16:creationId xmlns:a16="http://schemas.microsoft.com/office/drawing/2014/main" id="{36CBBCD9-591E-C182-B429-81D1E06FE82F}"/>
              </a:ext>
            </a:extLst>
          </p:cNvPr>
          <p:cNvSpPr txBox="1"/>
          <p:nvPr/>
        </p:nvSpPr>
        <p:spPr>
          <a:xfrm>
            <a:off x="4049319" y="3717110"/>
            <a:ext cx="2499282" cy="661720"/>
          </a:xfrm>
          <a:prstGeom prst="rect">
            <a:avLst/>
          </a:prstGeom>
          <a:solidFill>
            <a:srgbClr val="0070C0">
              <a:alpha val="26000"/>
            </a:srgbClr>
          </a:solid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232B39"/>
              </a:solidFill>
              <a:effectLst/>
              <a:uLnTx/>
              <a:uFillTx/>
              <a:latin typeface="V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32B39"/>
                </a:solidFill>
                <a:effectLst/>
                <a:uLnTx/>
                <a:uFillTx/>
                <a:latin typeface="VIC"/>
                <a:ea typeface="+mn-ea"/>
                <a:cs typeface="+mn-cs"/>
              </a:rPr>
              <a:t>EIIF economic benefits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00" b="0" i="0" u="none" strike="noStrike" kern="1200" cap="none" spc="0" normalizeH="0" baseline="0" noProof="0" dirty="0">
              <a:ln>
                <a:noFill/>
              </a:ln>
              <a:solidFill>
                <a:srgbClr val="232B39"/>
              </a:solidFill>
              <a:effectLst/>
              <a:uLnTx/>
              <a:uFillTx/>
              <a:latin typeface="VIC"/>
              <a:ea typeface="+mn-ea"/>
              <a:cs typeface="+mn-cs"/>
            </a:endParaRPr>
          </a:p>
        </p:txBody>
      </p:sp>
      <p:cxnSp>
        <p:nvCxnSpPr>
          <p:cNvPr id="96" name="Straight Arrow Connector 95">
            <a:extLst>
              <a:ext uri="{FF2B5EF4-FFF2-40B4-BE49-F238E27FC236}">
                <a16:creationId xmlns:a16="http://schemas.microsoft.com/office/drawing/2014/main" id="{3F8B0C2E-7C81-9C8B-4EF6-D992DD3253DE}"/>
              </a:ext>
            </a:extLst>
          </p:cNvPr>
          <p:cNvCxnSpPr>
            <a:cxnSpLocks/>
            <a:stCxn id="75" idx="3"/>
            <a:endCxn id="92" idx="1"/>
          </p:cNvCxnSpPr>
          <p:nvPr/>
        </p:nvCxnSpPr>
        <p:spPr>
          <a:xfrm>
            <a:off x="3390899" y="3015483"/>
            <a:ext cx="652674" cy="149323"/>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98" name="Straight Arrow Connector 97">
            <a:extLst>
              <a:ext uri="{FF2B5EF4-FFF2-40B4-BE49-F238E27FC236}">
                <a16:creationId xmlns:a16="http://schemas.microsoft.com/office/drawing/2014/main" id="{32D66157-1D74-713E-4CC0-DD620B628A2C}"/>
              </a:ext>
            </a:extLst>
          </p:cNvPr>
          <p:cNvCxnSpPr>
            <a:cxnSpLocks/>
            <a:stCxn id="77" idx="3"/>
            <a:endCxn id="93" idx="1"/>
          </p:cNvCxnSpPr>
          <p:nvPr/>
        </p:nvCxnSpPr>
        <p:spPr>
          <a:xfrm flipV="1">
            <a:off x="3390901" y="4906031"/>
            <a:ext cx="652672" cy="216632"/>
          </a:xfrm>
          <a:prstGeom prst="straightConnector1">
            <a:avLst/>
          </a:prstGeom>
          <a:ln w="19050">
            <a:solidFill>
              <a:srgbClr val="FFC000"/>
            </a:solidFill>
            <a:tailEnd type="triangle"/>
          </a:ln>
        </p:spPr>
        <p:style>
          <a:lnRef idx="1">
            <a:schemeClr val="accent5"/>
          </a:lnRef>
          <a:fillRef idx="0">
            <a:schemeClr val="accent5"/>
          </a:fillRef>
          <a:effectRef idx="0">
            <a:schemeClr val="accent5"/>
          </a:effectRef>
          <a:fontRef idx="minor">
            <a:schemeClr val="tx1"/>
          </a:fontRef>
        </p:style>
      </p:cxnSp>
      <p:cxnSp>
        <p:nvCxnSpPr>
          <p:cNvPr id="100" name="Straight Arrow Connector 99">
            <a:extLst>
              <a:ext uri="{FF2B5EF4-FFF2-40B4-BE49-F238E27FC236}">
                <a16:creationId xmlns:a16="http://schemas.microsoft.com/office/drawing/2014/main" id="{94BB4AAB-AD6B-09D6-C8FD-59F6A71D03AE}"/>
              </a:ext>
            </a:extLst>
          </p:cNvPr>
          <p:cNvCxnSpPr>
            <a:cxnSpLocks/>
            <a:stCxn id="18" idx="3"/>
            <a:endCxn id="94" idx="1"/>
          </p:cNvCxnSpPr>
          <p:nvPr/>
        </p:nvCxnSpPr>
        <p:spPr>
          <a:xfrm>
            <a:off x="3390899" y="3659803"/>
            <a:ext cx="658420" cy="3881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1" name="Left Brace 100">
            <a:extLst>
              <a:ext uri="{FF2B5EF4-FFF2-40B4-BE49-F238E27FC236}">
                <a16:creationId xmlns:a16="http://schemas.microsoft.com/office/drawing/2014/main" id="{1324271F-A301-DF5A-F559-9ABAAB1C437B}"/>
              </a:ext>
            </a:extLst>
          </p:cNvPr>
          <p:cNvSpPr/>
          <p:nvPr/>
        </p:nvSpPr>
        <p:spPr>
          <a:xfrm>
            <a:off x="6888850" y="2871499"/>
            <a:ext cx="410352" cy="1859664"/>
          </a:xfrm>
          <a:prstGeom prst="leftBrace">
            <a:avLst>
              <a:gd name="adj1" fmla="val 64110"/>
              <a:gd name="adj2" fmla="val 6409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32B39"/>
              </a:solidFill>
              <a:effectLst/>
              <a:uLnTx/>
              <a:uFillTx/>
              <a:latin typeface="VIC"/>
              <a:ea typeface="+mn-ea"/>
              <a:cs typeface="+mn-cs"/>
            </a:endParaRPr>
          </a:p>
        </p:txBody>
      </p:sp>
      <p:sp>
        <p:nvSpPr>
          <p:cNvPr id="18" name="TextBox 17">
            <a:extLst>
              <a:ext uri="{FF2B5EF4-FFF2-40B4-BE49-F238E27FC236}">
                <a16:creationId xmlns:a16="http://schemas.microsoft.com/office/drawing/2014/main" id="{F16FD1B4-33ED-F158-8F04-1001D23BE031}"/>
              </a:ext>
            </a:extLst>
          </p:cNvPr>
          <p:cNvSpPr txBox="1"/>
          <p:nvPr/>
        </p:nvSpPr>
        <p:spPr>
          <a:xfrm>
            <a:off x="869631" y="3336637"/>
            <a:ext cx="2521268" cy="646331"/>
          </a:xfrm>
          <a:prstGeom prst="rect">
            <a:avLst/>
          </a:prstGeom>
          <a:ln w="19050">
            <a:solidFill>
              <a:schemeClr val="accent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32B39"/>
                </a:solidFill>
                <a:effectLst/>
                <a:uLnTx/>
                <a:uFillTx/>
                <a:latin typeface="VIC"/>
                <a:ea typeface="+mn-ea"/>
                <a:cs typeface="+mn-cs"/>
              </a:rPr>
              <a:t>Avoided expenditure - Commonwealth and local governments</a:t>
            </a:r>
          </a:p>
        </p:txBody>
      </p:sp>
      <p:sp>
        <p:nvSpPr>
          <p:cNvPr id="19" name="TextBox 18">
            <a:extLst>
              <a:ext uri="{FF2B5EF4-FFF2-40B4-BE49-F238E27FC236}">
                <a16:creationId xmlns:a16="http://schemas.microsoft.com/office/drawing/2014/main" id="{9A7425B6-A1C4-E3A0-46DD-D414362342D7}"/>
              </a:ext>
            </a:extLst>
          </p:cNvPr>
          <p:cNvSpPr txBox="1"/>
          <p:nvPr/>
        </p:nvSpPr>
        <p:spPr>
          <a:xfrm>
            <a:off x="869631" y="4070519"/>
            <a:ext cx="2521268" cy="276999"/>
          </a:xfrm>
          <a:prstGeom prst="rect">
            <a:avLst/>
          </a:prstGeom>
          <a:ln w="19050">
            <a:solidFill>
              <a:schemeClr val="accent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232B39"/>
                </a:solidFill>
                <a:effectLst/>
                <a:uLnTx/>
                <a:uFillTx/>
                <a:latin typeface="VIC"/>
                <a:ea typeface="+mn-ea"/>
                <a:cs typeface="+mn-cs"/>
              </a:rPr>
              <a:t>Avoided expenditure - private</a:t>
            </a:r>
          </a:p>
        </p:txBody>
      </p:sp>
      <p:cxnSp>
        <p:nvCxnSpPr>
          <p:cNvPr id="33" name="Straight Arrow Connector 32">
            <a:extLst>
              <a:ext uri="{FF2B5EF4-FFF2-40B4-BE49-F238E27FC236}">
                <a16:creationId xmlns:a16="http://schemas.microsoft.com/office/drawing/2014/main" id="{F875E56D-0ADE-5FD0-5385-C620F0C0CA8A}"/>
              </a:ext>
            </a:extLst>
          </p:cNvPr>
          <p:cNvCxnSpPr>
            <a:cxnSpLocks/>
            <a:stCxn id="19" idx="3"/>
            <a:endCxn id="94" idx="1"/>
          </p:cNvCxnSpPr>
          <p:nvPr/>
        </p:nvCxnSpPr>
        <p:spPr>
          <a:xfrm flipV="1">
            <a:off x="3390899" y="4047970"/>
            <a:ext cx="658420" cy="1610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E5ABF9-B326-FA4C-FE0A-BF4483856979}"/>
              </a:ext>
            </a:extLst>
          </p:cNvPr>
          <p:cNvCxnSpPr>
            <a:cxnSpLocks/>
            <a:stCxn id="76" idx="3"/>
            <a:endCxn id="94" idx="1"/>
          </p:cNvCxnSpPr>
          <p:nvPr/>
        </p:nvCxnSpPr>
        <p:spPr>
          <a:xfrm flipV="1">
            <a:off x="3390900" y="4047970"/>
            <a:ext cx="658419" cy="6161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45DF49-3BD8-91A2-8207-523C7E90947C}"/>
              </a:ext>
            </a:extLst>
          </p:cNvPr>
          <p:cNvSpPr txBox="1"/>
          <p:nvPr/>
        </p:nvSpPr>
        <p:spPr>
          <a:xfrm>
            <a:off x="7495735" y="4835183"/>
            <a:ext cx="3759954" cy="577081"/>
          </a:xfrm>
          <a:prstGeom prst="rect">
            <a:avLst/>
          </a:prstGeom>
          <a:solidFill>
            <a:schemeClr val="bg1">
              <a:lumMod val="75000"/>
              <a:alpha val="26000"/>
            </a:schemeClr>
          </a:solidFill>
          <a:ln w="19050">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defPPr>
              <a:defRPr lang="en-US"/>
            </a:defPPr>
            <a:lvl1pPr algn="ctr">
              <a:defRPr sz="12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232B39"/>
                </a:solidFill>
                <a:effectLst/>
                <a:uLnTx/>
                <a:uFillTx/>
                <a:latin typeface="VIC"/>
                <a:ea typeface="+mn-ea"/>
                <a:cs typeface="+mn-cs"/>
              </a:rPr>
              <a:t>Benefits excluded from estimation </a:t>
            </a:r>
            <a:r>
              <a:rPr kumimoji="0" lang="en-AU" sz="1050" b="0" i="0" u="none" strike="noStrike" kern="1200" cap="none" spc="0" normalizeH="0" baseline="0" noProof="0" dirty="0">
                <a:ln>
                  <a:noFill/>
                </a:ln>
                <a:solidFill>
                  <a:srgbClr val="232B39"/>
                </a:solidFill>
                <a:effectLst/>
                <a:uLnTx/>
                <a:uFillTx/>
                <a:latin typeface="VIC"/>
                <a:ea typeface="+mn-ea"/>
                <a:cs typeface="+mn-cs"/>
              </a:rPr>
              <a:t>include the value of a statistical life, worker productivity, macro variables (inflation, GSP, etc) and other indicators (happiness)</a:t>
            </a:r>
          </a:p>
        </p:txBody>
      </p:sp>
    </p:spTree>
    <p:extLst>
      <p:ext uri="{BB962C8B-B14F-4D97-AF65-F5344CB8AC3E}">
        <p14:creationId xmlns:p14="http://schemas.microsoft.com/office/powerpoint/2010/main" val="4259675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413C0-EBE8-8E71-BDFF-45F72DF353C9}"/>
              </a:ext>
            </a:extLst>
          </p:cNvPr>
          <p:cNvPicPr>
            <a:picLocks noChangeAspect="1"/>
          </p:cNvPicPr>
          <p:nvPr/>
        </p:nvPicPr>
        <p:blipFill>
          <a:blip r:embed="rId3"/>
          <a:stretch>
            <a:fillRect/>
          </a:stretch>
        </p:blipFill>
        <p:spPr>
          <a:xfrm>
            <a:off x="7437093" y="1983753"/>
            <a:ext cx="4353203" cy="2506158"/>
          </a:xfrm>
          <a:prstGeom prst="rect">
            <a:avLst/>
          </a:prstGeom>
        </p:spPr>
      </p:pic>
      <p:sp>
        <p:nvSpPr>
          <p:cNvPr id="6" name="Content Placeholder 10">
            <a:extLst>
              <a:ext uri="{FF2B5EF4-FFF2-40B4-BE49-F238E27FC236}">
                <a16:creationId xmlns:a16="http://schemas.microsoft.com/office/drawing/2014/main" id="{50F9209D-AF14-9EB3-885C-5B7E29B9E190}"/>
              </a:ext>
            </a:extLst>
          </p:cNvPr>
          <p:cNvSpPr txBox="1">
            <a:spLocks/>
          </p:cNvSpPr>
          <p:nvPr/>
        </p:nvSpPr>
        <p:spPr>
          <a:xfrm>
            <a:off x="699368" y="2036314"/>
            <a:ext cx="6482142" cy="2106947"/>
          </a:xfrm>
          <a:prstGeom prst="rect">
            <a:avLst/>
          </a:prstGeom>
          <a:solidFill>
            <a:schemeClr val="tx2">
              <a:lumMod val="20000"/>
              <a:lumOff val="80000"/>
            </a:schemeClr>
          </a:solidFill>
          <a:ln w="38100">
            <a:solidFill>
              <a:schemeClr val="bg1">
                <a:lumMod val="65000"/>
              </a:schemeClr>
            </a:solidFill>
          </a:ln>
        </p:spPr>
        <p:txBody>
          <a:bodyPr>
            <a:normAutofit lnSpcReduction="10000"/>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5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u="sng" dirty="0">
                <a:latin typeface="VIC" panose="00000500000000000000" pitchFamily="50" charset="0"/>
              </a:rPr>
              <a:t>Outcomes tracking remains non-public</a:t>
            </a:r>
          </a:p>
          <a:p>
            <a:r>
              <a:rPr lang="en-AU" sz="1400" dirty="0">
                <a:latin typeface="VIC" panose="00000500000000000000" pitchFamily="50" charset="0"/>
              </a:rPr>
              <a:t>DTF works with Departments to track outcomes against agreed targets and baselines.</a:t>
            </a:r>
          </a:p>
          <a:p>
            <a:r>
              <a:rPr lang="en-AU" sz="1400" dirty="0">
                <a:latin typeface="VIC" panose="00000500000000000000" pitchFamily="50" charset="0"/>
              </a:rPr>
              <a:t>Descriptions/outputs for each initiative outlined publicly, but outcomes reporting remains non-public to ensure we maintain a dialogue on ‘what works’ (not just accountability).</a:t>
            </a:r>
          </a:p>
          <a:p>
            <a:r>
              <a:rPr lang="en-AU" sz="1400" dirty="0">
                <a:latin typeface="VIC" panose="00000500000000000000" pitchFamily="50" charset="0"/>
              </a:rPr>
              <a:t>DTF provides outcomes tracking advice to Government prior to budget each year.</a:t>
            </a:r>
          </a:p>
        </p:txBody>
      </p:sp>
      <p:sp>
        <p:nvSpPr>
          <p:cNvPr id="7" name="Rectangle 6">
            <a:extLst>
              <a:ext uri="{FF2B5EF4-FFF2-40B4-BE49-F238E27FC236}">
                <a16:creationId xmlns:a16="http://schemas.microsoft.com/office/drawing/2014/main" id="{12ED30FA-16E1-49A4-7637-BFA8EC4FFFAD}"/>
              </a:ext>
            </a:extLst>
          </p:cNvPr>
          <p:cNvSpPr/>
          <p:nvPr/>
        </p:nvSpPr>
        <p:spPr>
          <a:xfrm>
            <a:off x="10883186" y="1996954"/>
            <a:ext cx="428625" cy="2506156"/>
          </a:xfrm>
          <a:prstGeom prst="rect">
            <a:avLst/>
          </a:prstGeom>
          <a:solidFill>
            <a:srgbClr val="00B0F0">
              <a:alpha val="10000"/>
            </a:srgbClr>
          </a:solid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19B8E30-5F68-63F6-A0B1-0C4CB9E9038B}"/>
              </a:ext>
            </a:extLst>
          </p:cNvPr>
          <p:cNvSpPr/>
          <p:nvPr/>
        </p:nvSpPr>
        <p:spPr>
          <a:xfrm>
            <a:off x="10454561" y="1996953"/>
            <a:ext cx="428625" cy="2506156"/>
          </a:xfrm>
          <a:prstGeom prst="rect">
            <a:avLst/>
          </a:prstGeom>
          <a:solidFill>
            <a:srgbClr val="FFC000">
              <a:alpha val="10196"/>
            </a:srgb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BBFFF7-5C45-12F8-52F8-8B7C8824C025}"/>
              </a:ext>
            </a:extLst>
          </p:cNvPr>
          <p:cNvSpPr/>
          <p:nvPr/>
        </p:nvSpPr>
        <p:spPr>
          <a:xfrm>
            <a:off x="7464233" y="4615186"/>
            <a:ext cx="1480636" cy="295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sng" strike="noStrike" kern="1200" cap="none" spc="0" normalizeH="0" baseline="0" noProof="0" dirty="0">
                <a:ln>
                  <a:noFill/>
                </a:ln>
                <a:solidFill>
                  <a:srgbClr val="0070C0"/>
                </a:solidFill>
                <a:effectLst/>
                <a:uLnTx/>
                <a:uFillTx/>
                <a:latin typeface="Calibri" panose="020F0502020204030204"/>
                <a:ea typeface="+mn-ea"/>
                <a:cs typeface="+mn-cs"/>
              </a:rPr>
              <a:t>Benefits</a:t>
            </a:r>
          </a:p>
        </p:txBody>
      </p:sp>
      <p:sp>
        <p:nvSpPr>
          <p:cNvPr id="10" name="Rectangle 9">
            <a:extLst>
              <a:ext uri="{FF2B5EF4-FFF2-40B4-BE49-F238E27FC236}">
                <a16:creationId xmlns:a16="http://schemas.microsoft.com/office/drawing/2014/main" id="{07BC6D61-1121-8F70-0F47-40B9F8A05C90}"/>
              </a:ext>
            </a:extLst>
          </p:cNvPr>
          <p:cNvSpPr/>
          <p:nvPr/>
        </p:nvSpPr>
        <p:spPr>
          <a:xfrm>
            <a:off x="3380332" y="4690921"/>
            <a:ext cx="1120214" cy="295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sng" strike="noStrike" kern="1200" cap="none" spc="0" normalizeH="0" baseline="0" noProof="0" dirty="0">
                <a:ln>
                  <a:noFill/>
                </a:ln>
                <a:solidFill>
                  <a:srgbClr val="FFC000"/>
                </a:solidFill>
                <a:effectLst/>
                <a:uLnTx/>
                <a:uFillTx/>
                <a:latin typeface="Calibri" panose="020F0502020204030204"/>
                <a:ea typeface="+mn-ea"/>
                <a:cs typeface="+mn-cs"/>
              </a:rPr>
              <a:t>Cost</a:t>
            </a:r>
          </a:p>
        </p:txBody>
      </p:sp>
      <p:sp>
        <p:nvSpPr>
          <p:cNvPr id="11" name="Rectangle 10">
            <a:extLst>
              <a:ext uri="{FF2B5EF4-FFF2-40B4-BE49-F238E27FC236}">
                <a16:creationId xmlns:a16="http://schemas.microsoft.com/office/drawing/2014/main" id="{9E725E10-4584-13E3-AE03-A1987B262881}"/>
              </a:ext>
            </a:extLst>
          </p:cNvPr>
          <p:cNvSpPr/>
          <p:nvPr/>
        </p:nvSpPr>
        <p:spPr>
          <a:xfrm>
            <a:off x="11294227" y="1996953"/>
            <a:ext cx="446210" cy="2506156"/>
          </a:xfrm>
          <a:prstGeom prst="rect">
            <a:avLst/>
          </a:prstGeom>
          <a:noFill/>
          <a:ln w="381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D8F483-8D69-BC3B-36C7-52DCEC6408C0}"/>
              </a:ext>
            </a:extLst>
          </p:cNvPr>
          <p:cNvSpPr/>
          <p:nvPr/>
        </p:nvSpPr>
        <p:spPr>
          <a:xfrm>
            <a:off x="7368182" y="5259109"/>
            <a:ext cx="1620078" cy="1115435"/>
          </a:xfrm>
          <a:prstGeom prst="rect">
            <a:avLst/>
          </a:prstGeom>
          <a:solidFill>
            <a:srgbClr val="00B0F0">
              <a:alpha val="10000"/>
            </a:srgbClr>
          </a:solid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Calibri" panose="020F0502020204030204"/>
                <a:ea typeface="+mn-ea"/>
                <a:cs typeface="+mn-cs"/>
              </a:rPr>
              <a:t>50 per cent of </a:t>
            </a:r>
            <a:r>
              <a:rPr kumimoji="0" lang="en-AU" sz="1000" b="1" i="0" u="sng" strike="noStrike" kern="1200" cap="none" spc="0" normalizeH="0" baseline="0" noProof="0" dirty="0">
                <a:ln>
                  <a:noFill/>
                </a:ln>
                <a:solidFill>
                  <a:prstClr val="black"/>
                </a:solidFill>
                <a:effectLst/>
                <a:uLnTx/>
                <a:uFillTx/>
                <a:latin typeface="Calibri" panose="020F0502020204030204"/>
                <a:ea typeface="+mn-ea"/>
                <a:cs typeface="+mn-cs"/>
              </a:rPr>
              <a:t>estimated</a:t>
            </a:r>
            <a:r>
              <a:rPr kumimoji="0" lang="en-AU"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000" b="1" i="0" u="sng" strike="noStrike" kern="1200" cap="none" spc="0" normalizeH="0" baseline="0" noProof="0" dirty="0">
                <a:ln>
                  <a:noFill/>
                </a:ln>
                <a:solidFill>
                  <a:prstClr val="black"/>
                </a:solidFill>
                <a:effectLst/>
                <a:uLnTx/>
                <a:uFillTx/>
                <a:latin typeface="Calibri" panose="020F0502020204030204"/>
                <a:ea typeface="+mn-ea"/>
                <a:cs typeface="+mn-cs"/>
              </a:rPr>
              <a:t>avoided costs booked as savings</a:t>
            </a:r>
            <a:r>
              <a:rPr kumimoji="0" lang="en-AU"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000" b="0" i="0" u="none" strike="noStrike" kern="1200" cap="none" spc="0" normalizeH="0" baseline="0" noProof="0" dirty="0">
                <a:ln>
                  <a:noFill/>
                </a:ln>
                <a:solidFill>
                  <a:prstClr val="black"/>
                </a:solidFill>
                <a:effectLst/>
                <a:uLnTx/>
                <a:uFillTx/>
                <a:latin typeface="Calibri" panose="020F0502020204030204"/>
                <a:ea typeface="+mn-ea"/>
                <a:cs typeface="+mn-cs"/>
              </a:rPr>
              <a:t>acknowledging implementation risks and benefits-sharing between centre and line-agencies</a:t>
            </a:r>
          </a:p>
        </p:txBody>
      </p:sp>
      <p:sp>
        <p:nvSpPr>
          <p:cNvPr id="13" name="Rectangle 12">
            <a:extLst>
              <a:ext uri="{FF2B5EF4-FFF2-40B4-BE49-F238E27FC236}">
                <a16:creationId xmlns:a16="http://schemas.microsoft.com/office/drawing/2014/main" id="{394645E4-0397-322E-43EC-0C9EE42A1D4D}"/>
              </a:ext>
            </a:extLst>
          </p:cNvPr>
          <p:cNvSpPr/>
          <p:nvPr/>
        </p:nvSpPr>
        <p:spPr>
          <a:xfrm>
            <a:off x="9431417" y="5259109"/>
            <a:ext cx="1620077" cy="1115435"/>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Calibri" panose="020F0502020204030204"/>
                <a:ea typeface="+mn-ea"/>
                <a:cs typeface="+mn-cs"/>
              </a:rPr>
              <a:t>DTF </a:t>
            </a:r>
            <a:r>
              <a:rPr kumimoji="0" lang="en-AU" sz="1000" b="1" i="0" u="sng" strike="noStrike" kern="1200" cap="none" spc="0" normalizeH="0" baseline="0" noProof="0" dirty="0">
                <a:ln>
                  <a:noFill/>
                </a:ln>
                <a:solidFill>
                  <a:prstClr val="black"/>
                </a:solidFill>
                <a:effectLst/>
                <a:uLnTx/>
                <a:uFillTx/>
                <a:latin typeface="Calibri" panose="020F0502020204030204"/>
                <a:ea typeface="+mn-ea"/>
                <a:cs typeface="+mn-cs"/>
              </a:rPr>
              <a:t>estimates economic benefits </a:t>
            </a:r>
            <a:r>
              <a:rPr kumimoji="0" lang="en-AU" sz="1000" b="0" i="0" u="none" strike="noStrike" kern="1200" cap="none" spc="0" normalizeH="0" baseline="0" noProof="0" dirty="0">
                <a:ln>
                  <a:noFill/>
                </a:ln>
                <a:solidFill>
                  <a:prstClr val="black"/>
                </a:solidFill>
                <a:effectLst/>
                <a:uLnTx/>
                <a:uFillTx/>
                <a:latin typeface="Calibri" panose="020F0502020204030204"/>
                <a:ea typeface="+mn-ea"/>
                <a:cs typeface="+mn-cs"/>
              </a:rPr>
              <a:t>for each initiative based on their direct impacts (e.g. excludes macroeconomic impacts), and no savings apply for these estimates.</a:t>
            </a:r>
          </a:p>
        </p:txBody>
      </p:sp>
      <p:sp>
        <p:nvSpPr>
          <p:cNvPr id="14" name="Rectangle 13">
            <a:extLst>
              <a:ext uri="{FF2B5EF4-FFF2-40B4-BE49-F238E27FC236}">
                <a16:creationId xmlns:a16="http://schemas.microsoft.com/office/drawing/2014/main" id="{A3F3C409-F29C-B752-436B-CDBE343E3E3F}"/>
              </a:ext>
            </a:extLst>
          </p:cNvPr>
          <p:cNvSpPr/>
          <p:nvPr/>
        </p:nvSpPr>
        <p:spPr>
          <a:xfrm>
            <a:off x="3077325" y="5281473"/>
            <a:ext cx="1601027" cy="1115433"/>
          </a:xfrm>
          <a:prstGeom prst="rect">
            <a:avLst/>
          </a:prstGeom>
          <a:solidFill>
            <a:srgbClr val="FFC000"/>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panose="020F0502020204030204"/>
                <a:ea typeface="+mn-ea"/>
                <a:cs typeface="+mn-cs"/>
              </a:rPr>
              <a:t>Service delivery funding announced in the budget</a:t>
            </a:r>
          </a:p>
        </p:txBody>
      </p:sp>
      <p:sp>
        <p:nvSpPr>
          <p:cNvPr id="15" name="Rectangle 14">
            <a:extLst>
              <a:ext uri="{FF2B5EF4-FFF2-40B4-BE49-F238E27FC236}">
                <a16:creationId xmlns:a16="http://schemas.microsoft.com/office/drawing/2014/main" id="{017CF6D1-4F1F-B4B4-3E0A-7DB960D45CC1}"/>
              </a:ext>
            </a:extLst>
          </p:cNvPr>
          <p:cNvSpPr/>
          <p:nvPr/>
        </p:nvSpPr>
        <p:spPr>
          <a:xfrm>
            <a:off x="5304949" y="5259110"/>
            <a:ext cx="1620077" cy="1115434"/>
          </a:xfrm>
          <a:prstGeom prst="rect">
            <a:avLst/>
          </a:prstGeom>
          <a:solidFill>
            <a:schemeClr val="tx2">
              <a:lumMod val="20000"/>
              <a:lumOff val="80000"/>
            </a:schemeClr>
          </a:solidFill>
          <a:ln w="38100">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sng" strike="noStrike" kern="1200" cap="none" spc="0" normalizeH="0" baseline="0" noProof="0" dirty="0">
                <a:ln>
                  <a:noFill/>
                </a:ln>
                <a:solidFill>
                  <a:srgbClr val="232B39"/>
                </a:solidFill>
                <a:effectLst/>
                <a:uLnTx/>
                <a:uFillTx/>
                <a:latin typeface="Calibri" panose="020F0502020204030204"/>
                <a:ea typeface="+mn-ea"/>
                <a:cs typeface="+mn-cs"/>
              </a:rPr>
              <a:t>DTF tracks outcomes against benchmarks non-publicly </a:t>
            </a:r>
            <a:r>
              <a:rPr kumimoji="0" lang="en-AU" sz="1000" b="0" i="0" u="none" strike="noStrike" kern="1200" cap="none" spc="0" normalizeH="0" baseline="0" noProof="0" dirty="0">
                <a:ln>
                  <a:noFill/>
                </a:ln>
                <a:solidFill>
                  <a:srgbClr val="232B39"/>
                </a:solidFill>
                <a:effectLst/>
                <a:uLnTx/>
                <a:uFillTx/>
                <a:latin typeface="Calibri" panose="020F0502020204030204"/>
                <a:ea typeface="+mn-ea"/>
                <a:cs typeface="+mn-cs"/>
              </a:rPr>
              <a:t>to measure effectiveness of each program.</a:t>
            </a:r>
          </a:p>
        </p:txBody>
      </p:sp>
      <p:sp>
        <p:nvSpPr>
          <p:cNvPr id="16" name="Right Brace 15">
            <a:extLst>
              <a:ext uri="{FF2B5EF4-FFF2-40B4-BE49-F238E27FC236}">
                <a16:creationId xmlns:a16="http://schemas.microsoft.com/office/drawing/2014/main" id="{99ED916D-D656-3B75-A7F5-BE5CBC2ABB99}"/>
              </a:ext>
            </a:extLst>
          </p:cNvPr>
          <p:cNvSpPr/>
          <p:nvPr/>
        </p:nvSpPr>
        <p:spPr>
          <a:xfrm rot="16200000">
            <a:off x="8060226" y="2057175"/>
            <a:ext cx="295276" cy="61533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D45AC3D5-25B0-24F4-1E0C-C965162F3CB2}"/>
              </a:ext>
            </a:extLst>
          </p:cNvPr>
          <p:cNvCxnSpPr>
            <a:cxnSpLocks/>
            <a:stCxn id="15" idx="0"/>
            <a:endCxn id="6" idx="2"/>
          </p:cNvCxnSpPr>
          <p:nvPr/>
        </p:nvCxnSpPr>
        <p:spPr>
          <a:xfrm flipH="1" flipV="1">
            <a:off x="3940439" y="4143261"/>
            <a:ext cx="2174549" cy="1115849"/>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347206-5DB8-2004-105C-AA7EA5886D50}"/>
              </a:ext>
            </a:extLst>
          </p:cNvPr>
          <p:cNvCxnSpPr>
            <a:cxnSpLocks/>
            <a:stCxn id="12" idx="0"/>
            <a:endCxn id="7" idx="2"/>
          </p:cNvCxnSpPr>
          <p:nvPr/>
        </p:nvCxnSpPr>
        <p:spPr>
          <a:xfrm flipV="1">
            <a:off x="8178221" y="4503110"/>
            <a:ext cx="2919278" cy="755999"/>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72DC28-189D-7673-D7B7-3826CE27EE4B}"/>
              </a:ext>
            </a:extLst>
          </p:cNvPr>
          <p:cNvCxnSpPr>
            <a:cxnSpLocks/>
            <a:endCxn id="11" idx="2"/>
          </p:cNvCxnSpPr>
          <p:nvPr/>
        </p:nvCxnSpPr>
        <p:spPr>
          <a:xfrm flipV="1">
            <a:off x="10240248" y="4503109"/>
            <a:ext cx="1277084" cy="756000"/>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75011F-924A-5442-A06D-7BD7A38EDD01}"/>
              </a:ext>
            </a:extLst>
          </p:cNvPr>
          <p:cNvCxnSpPr>
            <a:cxnSpLocks/>
            <a:stCxn id="14" idx="0"/>
            <a:endCxn id="8" idx="1"/>
          </p:cNvCxnSpPr>
          <p:nvPr/>
        </p:nvCxnSpPr>
        <p:spPr>
          <a:xfrm flipV="1">
            <a:off x="3877839" y="3250031"/>
            <a:ext cx="6576722" cy="2031442"/>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itle 21">
            <a:extLst>
              <a:ext uri="{FF2B5EF4-FFF2-40B4-BE49-F238E27FC236}">
                <a16:creationId xmlns:a16="http://schemas.microsoft.com/office/drawing/2014/main" id="{03EA9DB5-C8F9-866C-2224-11C7ED5277BA}"/>
              </a:ext>
            </a:extLst>
          </p:cNvPr>
          <p:cNvSpPr>
            <a:spLocks noGrp="1"/>
          </p:cNvSpPr>
          <p:nvPr>
            <p:ph type="title"/>
          </p:nvPr>
        </p:nvSpPr>
        <p:spPr/>
        <p:txBody>
          <a:bodyPr/>
          <a:lstStyle/>
          <a:p>
            <a:r>
              <a:rPr lang="en-AU" sz="2800" dirty="0">
                <a:latin typeface="VIC SemiBold" panose="00000700000000000000" pitchFamily="50" charset="0"/>
              </a:rPr>
              <a:t>Benefits and costs for each EIIF initiatives presented in public budget papers</a:t>
            </a:r>
            <a:endParaRPr lang="en-AU" sz="2800" dirty="0"/>
          </a:p>
        </p:txBody>
      </p:sp>
    </p:spTree>
    <p:extLst>
      <p:ext uri="{BB962C8B-B14F-4D97-AF65-F5344CB8AC3E}">
        <p14:creationId xmlns:p14="http://schemas.microsoft.com/office/powerpoint/2010/main" val="3755170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415636" y="657225"/>
            <a:ext cx="10804814" cy="1034638"/>
          </a:xfrm>
        </p:spPr>
        <p:txBody>
          <a:bodyPr/>
          <a:lstStyle/>
          <a:p>
            <a:r>
              <a:rPr lang="en-AU" sz="2800" dirty="0"/>
              <a:t>Lessons for implementing similar wellbeing approaches in other jurisdictions - toolkit</a:t>
            </a:r>
          </a:p>
        </p:txBody>
      </p:sp>
      <p:sp>
        <p:nvSpPr>
          <p:cNvPr id="7" name="Content Placeholder 6">
            <a:extLst>
              <a:ext uri="{FF2B5EF4-FFF2-40B4-BE49-F238E27FC236}">
                <a16:creationId xmlns:a16="http://schemas.microsoft.com/office/drawing/2014/main" id="{FF4AA65A-C09E-D98C-D31B-2D86BA58AC9D}"/>
              </a:ext>
            </a:extLst>
          </p:cNvPr>
          <p:cNvSpPr>
            <a:spLocks noGrp="1"/>
          </p:cNvSpPr>
          <p:nvPr>
            <p:ph idx="1"/>
          </p:nvPr>
        </p:nvSpPr>
        <p:spPr>
          <a:xfrm>
            <a:off x="415636" y="1862808"/>
            <a:ext cx="11513128" cy="4008437"/>
          </a:xfrm>
        </p:spPr>
        <p:txBody>
          <a:bodyPr/>
          <a:lstStyle/>
          <a:p>
            <a:endParaRPr lang="en-AU" sz="1800" dirty="0">
              <a:latin typeface="+mn-lt"/>
            </a:endParaRPr>
          </a:p>
          <a:p>
            <a:r>
              <a:rPr lang="en-AU" sz="1800" dirty="0">
                <a:latin typeface="+mn-lt"/>
              </a:rPr>
              <a:t>These four domains were:</a:t>
            </a:r>
          </a:p>
          <a:p>
            <a:pPr marL="457200" indent="-457200">
              <a:buFont typeface="Wingdings" panose="05000000000000000000" pitchFamily="2" charset="2"/>
              <a:buChar char="Ø"/>
            </a:pPr>
            <a:r>
              <a:rPr lang="en-AU" sz="1800" dirty="0"/>
              <a:t>Stakeholders external to government – ‘Building partnerships outside of Treasury’</a:t>
            </a:r>
          </a:p>
          <a:p>
            <a:pPr marL="457200" indent="-457200">
              <a:buFont typeface="Wingdings" panose="05000000000000000000" pitchFamily="2" charset="2"/>
              <a:buChar char="Ø"/>
            </a:pPr>
            <a:r>
              <a:rPr lang="en-AU" sz="1800" dirty="0"/>
              <a:t>Cultural shift within government departments – ‘Making EIIF easy and building trust’</a:t>
            </a:r>
          </a:p>
          <a:p>
            <a:pPr marL="457200" indent="-457200">
              <a:buFont typeface="Wingdings" panose="05000000000000000000" pitchFamily="2" charset="2"/>
              <a:buChar char="Ø"/>
            </a:pPr>
            <a:r>
              <a:rPr lang="en-AU" sz="1800" dirty="0"/>
              <a:t>Robust underlying economics and evidence – ‘Upholding integrity in estimation across initiatives’</a:t>
            </a:r>
          </a:p>
          <a:p>
            <a:pPr marL="457200" lvl="1" indent="-457200">
              <a:buFont typeface="Wingdings" panose="05000000000000000000" pitchFamily="2" charset="2"/>
              <a:buChar char="Ø"/>
            </a:pPr>
            <a:r>
              <a:rPr lang="en-AU" sz="1800" dirty="0">
                <a:latin typeface="+mj-lt"/>
              </a:rPr>
              <a:t>Financial incentives – ‘Deliver savings, manage risk and driving positive behaviour’</a:t>
            </a:r>
          </a:p>
          <a:p>
            <a:pPr marL="457200" lvl="1" indent="-457200">
              <a:buFont typeface="Wingdings" panose="05000000000000000000" pitchFamily="2" charset="2"/>
              <a:buChar char="Ø"/>
            </a:pPr>
            <a:endParaRPr lang="en-AU" sz="1800" dirty="0">
              <a:latin typeface="+mj-lt"/>
            </a:endParaRP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8" name="Rectangle 7">
            <a:extLst>
              <a:ext uri="{FF2B5EF4-FFF2-40B4-BE49-F238E27FC236}">
                <a16:creationId xmlns:a16="http://schemas.microsoft.com/office/drawing/2014/main" id="{EF4EEC10-8261-7E1D-0C21-DF391BF58E97}"/>
              </a:ext>
            </a:extLst>
          </p:cNvPr>
          <p:cNvSpPr/>
          <p:nvPr/>
        </p:nvSpPr>
        <p:spPr>
          <a:xfrm>
            <a:off x="263236" y="3815296"/>
            <a:ext cx="11704320" cy="357447"/>
          </a:xfrm>
          <a:prstGeom prst="rect">
            <a:avLst/>
          </a:prstGeom>
          <a:solidFill>
            <a:srgbClr val="0072CE">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35818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a:xfrm>
            <a:off x="245097" y="657225"/>
            <a:ext cx="11632676" cy="1034638"/>
          </a:xfrm>
        </p:spPr>
        <p:txBody>
          <a:bodyPr/>
          <a:lstStyle/>
          <a:p>
            <a:r>
              <a:rPr lang="en-AU" sz="2800" dirty="0"/>
              <a:t>Domain 4: Setting the right incentives to manage risks and drive positive behaviour and more early intervention investment</a:t>
            </a:r>
          </a:p>
        </p:txBody>
      </p:sp>
      <p:sp>
        <p:nvSpPr>
          <p:cNvPr id="4" name="Content Placeholder 2">
            <a:extLst>
              <a:ext uri="{FF2B5EF4-FFF2-40B4-BE49-F238E27FC236}">
                <a16:creationId xmlns:a16="http://schemas.microsoft.com/office/drawing/2014/main" id="{75364FDF-7724-FB33-EBFA-1BAB63F3740E}"/>
              </a:ext>
            </a:extLst>
          </p:cNvPr>
          <p:cNvSpPr txBox="1">
            <a:spLocks/>
          </p:cNvSpPr>
          <p:nvPr/>
        </p:nvSpPr>
        <p:spPr>
          <a:xfrm>
            <a:off x="704850" y="2168525"/>
            <a:ext cx="10515600"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graphicFrame>
        <p:nvGraphicFramePr>
          <p:cNvPr id="8" name="Content Placeholder 5">
            <a:extLst>
              <a:ext uri="{FF2B5EF4-FFF2-40B4-BE49-F238E27FC236}">
                <a16:creationId xmlns:a16="http://schemas.microsoft.com/office/drawing/2014/main" id="{08D76AB4-8692-0E1E-AE33-5E3B678D2F35}"/>
              </a:ext>
            </a:extLst>
          </p:cNvPr>
          <p:cNvGraphicFramePr>
            <a:graphicFrameLocks/>
          </p:cNvGraphicFramePr>
          <p:nvPr>
            <p:extLst>
              <p:ext uri="{D42A27DB-BD31-4B8C-83A1-F6EECF244321}">
                <p14:modId xmlns:p14="http://schemas.microsoft.com/office/powerpoint/2010/main" val="1746198580"/>
              </p:ext>
            </p:extLst>
          </p:nvPr>
        </p:nvGraphicFramePr>
        <p:xfrm>
          <a:off x="245097" y="1919675"/>
          <a:ext cx="11726944" cy="4541520"/>
        </p:xfrm>
        <a:graphic>
          <a:graphicData uri="http://schemas.openxmlformats.org/drawingml/2006/table">
            <a:tbl>
              <a:tblPr firstRow="1" bandRow="1">
                <a:tableStyleId>{5C22544A-7EE6-4342-B048-85BDC9FD1C3A}</a:tableStyleId>
              </a:tblPr>
              <a:tblGrid>
                <a:gridCol w="1268130">
                  <a:extLst>
                    <a:ext uri="{9D8B030D-6E8A-4147-A177-3AD203B41FA5}">
                      <a16:colId xmlns:a16="http://schemas.microsoft.com/office/drawing/2014/main" val="611167710"/>
                    </a:ext>
                  </a:extLst>
                </a:gridCol>
                <a:gridCol w="5229407">
                  <a:extLst>
                    <a:ext uri="{9D8B030D-6E8A-4147-A177-3AD203B41FA5}">
                      <a16:colId xmlns:a16="http://schemas.microsoft.com/office/drawing/2014/main" val="1084053182"/>
                    </a:ext>
                  </a:extLst>
                </a:gridCol>
                <a:gridCol w="5229407">
                  <a:extLst>
                    <a:ext uri="{9D8B030D-6E8A-4147-A177-3AD203B41FA5}">
                      <a16:colId xmlns:a16="http://schemas.microsoft.com/office/drawing/2014/main" val="2097428928"/>
                    </a:ext>
                  </a:extLst>
                </a:gridCol>
              </a:tblGrid>
              <a:tr h="240107">
                <a:tc>
                  <a:txBody>
                    <a:bodyPr/>
                    <a:lstStyle/>
                    <a:p>
                      <a:endParaRPr lang="en-AU" sz="1050" dirty="0"/>
                    </a:p>
                  </a:txBody>
                  <a:tcPr anchor="ctr">
                    <a:noFill/>
                  </a:tcPr>
                </a:tc>
                <a:tc>
                  <a:txBody>
                    <a:bodyPr/>
                    <a:lstStyle/>
                    <a:p>
                      <a:r>
                        <a:rPr lang="en-AU" sz="1050" dirty="0"/>
                        <a:t>Positive incentives for early intervention</a:t>
                      </a:r>
                    </a:p>
                  </a:txBody>
                  <a:tcPr anchor="ctr"/>
                </a:tc>
                <a:tc>
                  <a:txBody>
                    <a:bodyPr/>
                    <a:lstStyle/>
                    <a:p>
                      <a:r>
                        <a:rPr lang="en-AU" sz="1050" dirty="0"/>
                        <a:t>Requirements and limitations to manage risks</a:t>
                      </a:r>
                    </a:p>
                  </a:txBody>
                  <a:tcPr anchor="ctr"/>
                </a:tc>
                <a:extLst>
                  <a:ext uri="{0D108BD9-81ED-4DB2-BD59-A6C34878D82A}">
                    <a16:rowId xmlns:a16="http://schemas.microsoft.com/office/drawing/2014/main" val="1651773554"/>
                  </a:ext>
                </a:extLst>
              </a:tr>
              <a:tr h="974553">
                <a:tc rowSpan="2">
                  <a:txBody>
                    <a:bodyPr/>
                    <a:lstStyle/>
                    <a:p>
                      <a:r>
                        <a:rPr lang="en-AU" sz="1050" b="1" dirty="0">
                          <a:solidFill>
                            <a:schemeClr val="bg1"/>
                          </a:solidFill>
                        </a:rPr>
                        <a:t>Balancing fiscal sustainability</a:t>
                      </a: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Departments retain 50 per cent of avoided costs when implementing initiatives (also acting a buffer for any estimation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r>
                        <a:rPr lang="en-AU" sz="1000" dirty="0"/>
                        <a:t>For the other 50 per cent, this is returned to departments immediately in the subsequent budget as a reinvestment funding source for further early interventions.</a:t>
                      </a:r>
                    </a:p>
                  </a:txBody>
                  <a:tcPr anchor="ctr"/>
                </a:tc>
                <a:tc>
                  <a:txBody>
                    <a:bodyPr/>
                    <a:lstStyle/>
                    <a:p>
                      <a:r>
                        <a:rPr lang="en-AU" sz="1000" dirty="0"/>
                        <a:t>An annual savings amount (dividend) is booked upfront to recover the other 50 per cent, but over 10 years rather than immediately with time given to begin implementing new initiatives before their application.</a:t>
                      </a:r>
                    </a:p>
                  </a:txBody>
                  <a:tcPr anchor="ctr"/>
                </a:tc>
                <a:extLst>
                  <a:ext uri="{0D108BD9-81ED-4DB2-BD59-A6C34878D82A}">
                    <a16:rowId xmlns:a16="http://schemas.microsoft.com/office/drawing/2014/main" val="477246924"/>
                  </a:ext>
                </a:extLst>
              </a:tr>
              <a:tr h="381347">
                <a:tc vMerge="1">
                  <a:txBody>
                    <a:bodyPr/>
                    <a:lstStyle/>
                    <a:p>
                      <a:pPr marL="0" indent="0">
                        <a:buFont typeface="Arial" panose="020B0604020202020204" pitchFamily="34" charset="0"/>
                        <a:buNone/>
                      </a:pPr>
                      <a:endParaRPr lang="en-AU" sz="1200" dirty="0"/>
                    </a:p>
                  </a:txBody>
                  <a:tcPr anchor="ctr"/>
                </a:tc>
                <a:tc>
                  <a:txBody>
                    <a:bodyPr/>
                    <a:lstStyle/>
                    <a:p>
                      <a:pPr marL="0" indent="0">
                        <a:buFont typeface="Arial" panose="020B0604020202020204" pitchFamily="34" charset="0"/>
                        <a:buNone/>
                      </a:pPr>
                      <a:r>
                        <a:rPr lang="en-AU" sz="1000" dirty="0"/>
                        <a:t>Reinvestment funding set aside for a department in the next budget is four times the savings it needs to absorb in the forward estimates.</a:t>
                      </a:r>
                    </a:p>
                  </a:txBody>
                  <a:tcPr anchor="ctr"/>
                </a:tc>
                <a:tc>
                  <a:txBody>
                    <a:bodyPr/>
                    <a:lstStyle/>
                    <a:p>
                      <a:pPr marL="0" indent="0">
                        <a:buFont typeface="Arial" panose="020B0604020202020204" pitchFamily="34" charset="0"/>
                        <a:buNone/>
                      </a:pPr>
                      <a:r>
                        <a:rPr lang="en-AU" sz="1000" dirty="0"/>
                        <a:t>Longer-term savings require departments to shift resources from acute to early intervention</a:t>
                      </a:r>
                    </a:p>
                  </a:txBody>
                  <a:tcPr anchor="ctr"/>
                </a:tc>
                <a:extLst>
                  <a:ext uri="{0D108BD9-81ED-4DB2-BD59-A6C34878D82A}">
                    <a16:rowId xmlns:a16="http://schemas.microsoft.com/office/drawing/2014/main" val="2165229936"/>
                  </a:ext>
                </a:extLst>
              </a:tr>
              <a:tr h="559402">
                <a:tc rowSpan="2">
                  <a:txBody>
                    <a:bodyPr/>
                    <a:lstStyle/>
                    <a:p>
                      <a:r>
                        <a:rPr lang="en-AU" sz="1050" b="1" dirty="0">
                          <a:solidFill>
                            <a:schemeClr val="bg1"/>
                          </a:solidFill>
                        </a:rPr>
                        <a:t>Performance-related risks</a:t>
                      </a: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Central government holds financial risks for underperformance. If outcomes reporting of actual data shows an initiative is not effective (e.g. not delivering 50%+ of its expect outcomes) then Treasury will reverse savings to departments – centre holds the risk.</a:t>
                      </a:r>
                    </a:p>
                  </a:txBody>
                  <a:tcPr anchor="ctr"/>
                </a:tc>
                <a:tc>
                  <a:txBody>
                    <a:bodyPr/>
                    <a:lstStyle/>
                    <a:p>
                      <a:r>
                        <a:rPr lang="en-AU" sz="1000" dirty="0"/>
                        <a:t>After formal notification of an ineffective program, Treasury will seek cessation of the ineffective program, with funding returned to the centre or the program not re-funded.</a:t>
                      </a:r>
                    </a:p>
                  </a:txBody>
                  <a:tcPr anchor="ctr"/>
                </a:tc>
                <a:extLst>
                  <a:ext uri="{0D108BD9-81ED-4DB2-BD59-A6C34878D82A}">
                    <a16:rowId xmlns:a16="http://schemas.microsoft.com/office/drawing/2014/main" val="4264456120"/>
                  </a:ext>
                </a:extLst>
              </a:tr>
              <a:tr h="1122855">
                <a:tc vMerge="1">
                  <a:txBody>
                    <a:bodyPr/>
                    <a:lstStyle/>
                    <a:p>
                      <a:endParaRPr lang="en-AU"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If initiative is outperforming and generating higher outcomes and avoided costs, Treasury highlights the success in outcomes reporting to strengthen the case for further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Treasury does not increase booked savings for outperforming initiatives – Departments can fully harvest the additional upside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If an initiative seeks further funding in future, new outcome measure targets and avoided cost estimates will be updated (higher/lower) for the most recent actual data reported. </a:t>
                      </a:r>
                    </a:p>
                  </a:txBody>
                  <a:tcPr anchor="ctr"/>
                </a:tc>
                <a:tc>
                  <a:txBody>
                    <a:bodyPr/>
                    <a:lstStyle/>
                    <a:p>
                      <a:endParaRPr lang="en-AU" sz="1000" dirty="0"/>
                    </a:p>
                  </a:txBody>
                  <a:tcPr anchor="ctr"/>
                </a:tc>
                <a:extLst>
                  <a:ext uri="{0D108BD9-81ED-4DB2-BD59-A6C34878D82A}">
                    <a16:rowId xmlns:a16="http://schemas.microsoft.com/office/drawing/2014/main" val="1221828063"/>
                  </a:ext>
                </a:extLst>
              </a:tr>
              <a:tr h="550835">
                <a:tc>
                  <a:txBody>
                    <a:bodyPr/>
                    <a:lstStyle/>
                    <a:p>
                      <a:pPr marL="0" indent="0">
                        <a:buFont typeface="Arial" panose="020B0604020202020204" pitchFamily="34" charset="0"/>
                        <a:buNone/>
                      </a:pPr>
                      <a:r>
                        <a:rPr lang="en-AU" sz="1050" b="1" dirty="0">
                          <a:solidFill>
                            <a:schemeClr val="bg1"/>
                          </a:solidFill>
                        </a:rPr>
                        <a:t>Rewards for proactive fiscal discipline</a:t>
                      </a:r>
                    </a:p>
                  </a:txBody>
                  <a:tcPr anchor="ctr">
                    <a:solidFill>
                      <a:schemeClr val="accent1"/>
                    </a:solidFill>
                  </a:tcPr>
                </a:tc>
                <a:tc>
                  <a:txBody>
                    <a:bodyPr/>
                    <a:lstStyle/>
                    <a:p>
                      <a:pPr marL="0" indent="0">
                        <a:buFont typeface="Arial" panose="020B0604020202020204" pitchFamily="34" charset="0"/>
                        <a:buNone/>
                      </a:pPr>
                      <a:r>
                        <a:rPr lang="en-AU" sz="1000" dirty="0"/>
                        <a:t>No savings are applied for initiatives that are fully paid for by departments through departments’ proposed internal funding or reprioritised funds with the department.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If a </a:t>
                      </a:r>
                      <a:r>
                        <a:rPr lang="en-AU" sz="1000"/>
                        <a:t>department submits </a:t>
                      </a:r>
                      <a:r>
                        <a:rPr lang="en-AU" sz="1000" dirty="0"/>
                        <a:t>an insufficient number of high-impact new proposals to the budget, its reinvestment funding source can be moved to support higher-impact proposals in other departments</a:t>
                      </a:r>
                    </a:p>
                  </a:txBody>
                  <a:tcPr anchor="ctr"/>
                </a:tc>
                <a:extLst>
                  <a:ext uri="{0D108BD9-81ED-4DB2-BD59-A6C34878D82A}">
                    <a16:rowId xmlns:a16="http://schemas.microsoft.com/office/drawing/2014/main" val="1565460772"/>
                  </a:ext>
                </a:extLst>
              </a:tr>
            </a:tbl>
          </a:graphicData>
        </a:graphic>
      </p:graphicFrame>
    </p:spTree>
    <p:extLst>
      <p:ext uri="{BB962C8B-B14F-4D97-AF65-F5344CB8AC3E}">
        <p14:creationId xmlns:p14="http://schemas.microsoft.com/office/powerpoint/2010/main" val="381226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8D72-84AA-4204-A996-6A01052D2079}"/>
              </a:ext>
            </a:extLst>
          </p:cNvPr>
          <p:cNvSpPr>
            <a:spLocks noGrp="1"/>
          </p:cNvSpPr>
          <p:nvPr>
            <p:ph type="title"/>
          </p:nvPr>
        </p:nvSpPr>
        <p:spPr/>
        <p:txBody>
          <a:bodyPr/>
          <a:lstStyle/>
          <a:p>
            <a:r>
              <a:rPr lang="en-AU" sz="2800" dirty="0"/>
              <a:t>Translating annual savings and reinvestment funding from economic modelling</a:t>
            </a:r>
          </a:p>
        </p:txBody>
      </p:sp>
      <p:sp>
        <p:nvSpPr>
          <p:cNvPr id="4" name="Content Placeholder 3">
            <a:extLst>
              <a:ext uri="{FF2B5EF4-FFF2-40B4-BE49-F238E27FC236}">
                <a16:creationId xmlns:a16="http://schemas.microsoft.com/office/drawing/2014/main" id="{8BDC97ED-73EC-496E-8D0B-B62EC1080617}"/>
              </a:ext>
            </a:extLst>
          </p:cNvPr>
          <p:cNvSpPr>
            <a:spLocks noGrp="1"/>
          </p:cNvSpPr>
          <p:nvPr>
            <p:ph idx="1"/>
          </p:nvPr>
        </p:nvSpPr>
        <p:spPr>
          <a:xfrm>
            <a:off x="704851" y="1942200"/>
            <a:ext cx="4855028" cy="4558353"/>
          </a:xfrm>
        </p:spPr>
        <p:txBody>
          <a:bodyPr/>
          <a:lstStyle/>
          <a:p>
            <a:r>
              <a:rPr lang="en-AU" sz="1400" dirty="0">
                <a:latin typeface="+mn-lt"/>
              </a:rPr>
              <a:t>The annual savings are applied ongoing from year three. This ongoing application recognises Victoria’s financial systems are based on the next four years only (i.e. forward estimates), with booking ongoing ensuring savings are recouped in the longer term (i.e. taken off base funding).</a:t>
            </a:r>
          </a:p>
          <a:p>
            <a:r>
              <a:rPr lang="en-AU" sz="1400" dirty="0">
                <a:latin typeface="+mn-lt"/>
              </a:rPr>
              <a:t>No savings are applied in the first two years to allow programs to become established and generate impact</a:t>
            </a:r>
          </a:p>
          <a:p>
            <a:r>
              <a:rPr lang="en-AU" sz="1400" dirty="0">
                <a:latin typeface="+mn-lt"/>
              </a:rPr>
              <a:t>In the example to the right:</a:t>
            </a:r>
          </a:p>
          <a:p>
            <a:pPr marL="644525" lvl="2" indent="-285750">
              <a:buClr>
                <a:schemeClr val="accent1"/>
              </a:buClr>
              <a:buFont typeface="Wingdings" panose="05000000000000000000" pitchFamily="2" charset="2"/>
              <a:buChar char="Ø"/>
            </a:pPr>
            <a:r>
              <a:rPr lang="en-AU" sz="1400" b="1" dirty="0">
                <a:latin typeface="+mn-lt"/>
              </a:rPr>
              <a:t>$30m in estimated avoided costs</a:t>
            </a:r>
            <a:r>
              <a:rPr lang="en-AU" sz="1400" dirty="0">
                <a:latin typeface="+mn-lt"/>
              </a:rPr>
              <a:t> from reduced future service usage to the department (over 10 years) across all EIIF initiatives</a:t>
            </a:r>
          </a:p>
          <a:p>
            <a:pPr marL="644525" lvl="2" indent="-285750">
              <a:buClr>
                <a:schemeClr val="accent1"/>
              </a:buClr>
              <a:buFont typeface="Wingdings" panose="05000000000000000000" pitchFamily="2" charset="2"/>
              <a:buChar char="Ø"/>
            </a:pPr>
            <a:r>
              <a:rPr lang="en-AU" sz="1400" b="1" dirty="0"/>
              <a:t>$1.5 annual EIIF savings </a:t>
            </a:r>
            <a:r>
              <a:rPr lang="en-AU" sz="1400" dirty="0"/>
              <a:t>calculated as 50% of $30m avoided costs divided by 10 years, applied from year 3 (ongoing)</a:t>
            </a:r>
          </a:p>
          <a:p>
            <a:pPr marL="644525" lvl="2" indent="-285750">
              <a:buClr>
                <a:schemeClr val="accent1"/>
              </a:buClr>
              <a:buFont typeface="Wingdings" panose="05000000000000000000" pitchFamily="2" charset="2"/>
              <a:buChar char="Ø"/>
            </a:pPr>
            <a:r>
              <a:rPr lang="en-AU" sz="1400" b="1" dirty="0">
                <a:latin typeface="+mn-lt"/>
              </a:rPr>
              <a:t>$12m available for reinvestment </a:t>
            </a:r>
            <a:r>
              <a:rPr lang="en-AU" sz="1400" dirty="0">
                <a:latin typeface="+mn-lt"/>
              </a:rPr>
              <a:t>in next year’s early intervention budget proposals</a:t>
            </a:r>
            <a:r>
              <a:rPr lang="en-AU" sz="1400" dirty="0"/>
              <a:t> </a:t>
            </a:r>
            <a:r>
              <a:rPr lang="en-AU" sz="1400" b="1" dirty="0"/>
              <a:t>plus benefit of retained 50% of avoided costs</a:t>
            </a:r>
            <a:endParaRPr lang="en-AU" sz="1400" dirty="0">
              <a:latin typeface="+mn-lt"/>
            </a:endParaRPr>
          </a:p>
        </p:txBody>
      </p:sp>
      <p:graphicFrame>
        <p:nvGraphicFramePr>
          <p:cNvPr id="6" name="Table 17">
            <a:extLst>
              <a:ext uri="{FF2B5EF4-FFF2-40B4-BE49-F238E27FC236}">
                <a16:creationId xmlns:a16="http://schemas.microsoft.com/office/drawing/2014/main" id="{8A5F0040-6FA2-4C84-B087-229F8709E405}"/>
              </a:ext>
            </a:extLst>
          </p:cNvPr>
          <p:cNvGraphicFramePr>
            <a:graphicFrameLocks noGrp="1"/>
          </p:cNvGraphicFramePr>
          <p:nvPr>
            <p:extLst>
              <p:ext uri="{D42A27DB-BD31-4B8C-83A1-F6EECF244321}">
                <p14:modId xmlns:p14="http://schemas.microsoft.com/office/powerpoint/2010/main" val="1607369515"/>
              </p:ext>
            </p:extLst>
          </p:nvPr>
        </p:nvGraphicFramePr>
        <p:xfrm>
          <a:off x="5434774" y="2720062"/>
          <a:ext cx="6052375" cy="2734581"/>
        </p:xfrm>
        <a:graphic>
          <a:graphicData uri="http://schemas.openxmlformats.org/drawingml/2006/table">
            <a:tbl>
              <a:tblPr firstRow="1" bandRow="1">
                <a:tableStyleId>{5C22544A-7EE6-4342-B048-85BDC9FD1C3A}</a:tableStyleId>
              </a:tblPr>
              <a:tblGrid>
                <a:gridCol w="1428635">
                  <a:extLst>
                    <a:ext uri="{9D8B030D-6E8A-4147-A177-3AD203B41FA5}">
                      <a16:colId xmlns:a16="http://schemas.microsoft.com/office/drawing/2014/main" val="4251152789"/>
                    </a:ext>
                  </a:extLst>
                </a:gridCol>
                <a:gridCol w="420340">
                  <a:extLst>
                    <a:ext uri="{9D8B030D-6E8A-4147-A177-3AD203B41FA5}">
                      <a16:colId xmlns:a16="http://schemas.microsoft.com/office/drawing/2014/main" val="1802824187"/>
                    </a:ext>
                  </a:extLst>
                </a:gridCol>
                <a:gridCol w="420340">
                  <a:extLst>
                    <a:ext uri="{9D8B030D-6E8A-4147-A177-3AD203B41FA5}">
                      <a16:colId xmlns:a16="http://schemas.microsoft.com/office/drawing/2014/main" val="4251563631"/>
                    </a:ext>
                  </a:extLst>
                </a:gridCol>
                <a:gridCol w="420340">
                  <a:extLst>
                    <a:ext uri="{9D8B030D-6E8A-4147-A177-3AD203B41FA5}">
                      <a16:colId xmlns:a16="http://schemas.microsoft.com/office/drawing/2014/main" val="3731912466"/>
                    </a:ext>
                  </a:extLst>
                </a:gridCol>
                <a:gridCol w="420340">
                  <a:extLst>
                    <a:ext uri="{9D8B030D-6E8A-4147-A177-3AD203B41FA5}">
                      <a16:colId xmlns:a16="http://schemas.microsoft.com/office/drawing/2014/main" val="3016581125"/>
                    </a:ext>
                  </a:extLst>
                </a:gridCol>
                <a:gridCol w="420340">
                  <a:extLst>
                    <a:ext uri="{9D8B030D-6E8A-4147-A177-3AD203B41FA5}">
                      <a16:colId xmlns:a16="http://schemas.microsoft.com/office/drawing/2014/main" val="3991763444"/>
                    </a:ext>
                  </a:extLst>
                </a:gridCol>
                <a:gridCol w="420340">
                  <a:extLst>
                    <a:ext uri="{9D8B030D-6E8A-4147-A177-3AD203B41FA5}">
                      <a16:colId xmlns:a16="http://schemas.microsoft.com/office/drawing/2014/main" val="3601371311"/>
                    </a:ext>
                  </a:extLst>
                </a:gridCol>
                <a:gridCol w="420340">
                  <a:extLst>
                    <a:ext uri="{9D8B030D-6E8A-4147-A177-3AD203B41FA5}">
                      <a16:colId xmlns:a16="http://schemas.microsoft.com/office/drawing/2014/main" val="4065559130"/>
                    </a:ext>
                  </a:extLst>
                </a:gridCol>
                <a:gridCol w="420340">
                  <a:extLst>
                    <a:ext uri="{9D8B030D-6E8A-4147-A177-3AD203B41FA5}">
                      <a16:colId xmlns:a16="http://schemas.microsoft.com/office/drawing/2014/main" val="3169914064"/>
                    </a:ext>
                  </a:extLst>
                </a:gridCol>
                <a:gridCol w="420340">
                  <a:extLst>
                    <a:ext uri="{9D8B030D-6E8A-4147-A177-3AD203B41FA5}">
                      <a16:colId xmlns:a16="http://schemas.microsoft.com/office/drawing/2014/main" val="975161083"/>
                    </a:ext>
                  </a:extLst>
                </a:gridCol>
                <a:gridCol w="420340">
                  <a:extLst>
                    <a:ext uri="{9D8B030D-6E8A-4147-A177-3AD203B41FA5}">
                      <a16:colId xmlns:a16="http://schemas.microsoft.com/office/drawing/2014/main" val="1675118071"/>
                    </a:ext>
                  </a:extLst>
                </a:gridCol>
                <a:gridCol w="420340">
                  <a:extLst>
                    <a:ext uri="{9D8B030D-6E8A-4147-A177-3AD203B41FA5}">
                      <a16:colId xmlns:a16="http://schemas.microsoft.com/office/drawing/2014/main" val="1928908439"/>
                    </a:ext>
                  </a:extLst>
                </a:gridCol>
              </a:tblGrid>
              <a:tr h="345385">
                <a:tc>
                  <a:txBody>
                    <a:bodyPr/>
                    <a:lstStyle/>
                    <a:p>
                      <a:pPr algn="r">
                        <a:lnSpc>
                          <a:spcPct val="90000"/>
                        </a:lnSpc>
                      </a:pPr>
                      <a:endParaRPr lang="en-AU" sz="800" b="1" dirty="0">
                        <a:solidFill>
                          <a:schemeClr val="tx1"/>
                        </a:solidFill>
                        <a:latin typeface="VIC" panose="00000500000000000000" pitchFamily="50" charset="0"/>
                      </a:endParaRPr>
                    </a:p>
                  </a:txBody>
                  <a:tcPr marL="0" marR="36000" marT="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90000"/>
                        </a:lnSpc>
                      </a:pPr>
                      <a:r>
                        <a:rPr lang="en-AU" sz="1050" b="0" i="0" dirty="0">
                          <a:solidFill>
                            <a:schemeClr val="tx1"/>
                          </a:solidFill>
                          <a:latin typeface="VIC" panose="00000500000000000000" pitchFamily="50" charset="0"/>
                        </a:rPr>
                        <a:t>24-25</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25-26</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26-27</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27-28</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28-29</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29-30</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30-31</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31-32</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32-33</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050" b="0" i="0" dirty="0">
                          <a:solidFill>
                            <a:schemeClr val="tx1"/>
                          </a:solidFill>
                          <a:latin typeface="VIC" panose="00000500000000000000" pitchFamily="50" charset="0"/>
                        </a:rPr>
                        <a:t>33-34</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100" b="1" i="0" dirty="0">
                          <a:solidFill>
                            <a:schemeClr val="tx1"/>
                          </a:solidFill>
                          <a:latin typeface="VIC" panose="00000500000000000000" pitchFamily="50" charset="0"/>
                        </a:rPr>
                        <a:t>10yr total ($m)</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870104"/>
                  </a:ext>
                </a:extLst>
              </a:tr>
              <a:tr h="371709">
                <a:tc>
                  <a: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AU" sz="1400" b="1" dirty="0">
                          <a:solidFill>
                            <a:schemeClr val="tx1"/>
                          </a:solidFill>
                          <a:latin typeface="VIC" panose="00000500000000000000" pitchFamily="50" charset="0"/>
                        </a:rPr>
                        <a:t>Avoided cost estimates</a:t>
                      </a:r>
                    </a:p>
                  </a:txBody>
                  <a:tcPr marL="0" marR="36000" marT="36000" marB="36000">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0</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2</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2</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2</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5</a:t>
                      </a: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5</a:t>
                      </a: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2</a:t>
                      </a: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rPr>
                        <a:t>2</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b="1"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30</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82793610"/>
                  </a:ext>
                </a:extLst>
              </a:tr>
              <a:tr h="317544">
                <a:tc>
                  <a:txBody>
                    <a:bodyPr/>
                    <a:lstStyle/>
                    <a:p>
                      <a:pPr algn="r">
                        <a:lnSpc>
                          <a:spcPct val="90000"/>
                        </a:lnSpc>
                      </a:pPr>
                      <a:endParaRPr lang="en-AU" sz="1400" b="1" dirty="0">
                        <a:solidFill>
                          <a:schemeClr val="tx1"/>
                        </a:solidFill>
                        <a:latin typeface="VIC" panose="00000500000000000000" pitchFamily="50" charset="0"/>
                      </a:endParaRPr>
                    </a:p>
                    <a:p>
                      <a:pPr algn="r">
                        <a:lnSpc>
                          <a:spcPct val="90000"/>
                        </a:lnSpc>
                      </a:pPr>
                      <a:r>
                        <a:rPr lang="en-AU" sz="1400" b="1" dirty="0">
                          <a:solidFill>
                            <a:schemeClr val="tx1"/>
                          </a:solidFill>
                          <a:latin typeface="VIC" panose="00000500000000000000" pitchFamily="50" charset="0"/>
                        </a:rPr>
                        <a:t>Annual dividends</a:t>
                      </a:r>
                    </a:p>
                  </a:txBody>
                  <a:tcPr marL="0" marR="36000" marT="36000" marB="36000">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a:solidFill>
                            <a:srgbClr val="232B39"/>
                          </a:solidFill>
                          <a:effectLst/>
                          <a:latin typeface="VIC" panose="00000500000000000000" pitchFamily="50" charset="0"/>
                          <a:ea typeface="VIC" panose="00000500000000000000" pitchFamily="50" charset="0"/>
                          <a:cs typeface="Times New Roman" panose="02020603050405020304" pitchFamily="18" charset="0"/>
                        </a:rPr>
                        <a:t>0</a:t>
                      </a:r>
                      <a:endParaRPr lang="en-AU" sz="1200" spc="1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0</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1.5</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5000"/>
                        </a:lnSpc>
                        <a:spcBef>
                          <a:spcPts val="300"/>
                        </a:spcBef>
                        <a:spcAft>
                          <a:spcPts val="300"/>
                        </a:spcAft>
                      </a:pPr>
                      <a:r>
                        <a:rPr lang="en-AU" sz="1200" spc="10" dirty="0">
                          <a:solidFill>
                            <a:srgbClr val="232B39"/>
                          </a:solidFill>
                          <a:effectLst/>
                          <a:latin typeface="VIC" panose="00000500000000000000" pitchFamily="50" charset="0"/>
                          <a:ea typeface="VIC" panose="00000500000000000000" pitchFamily="50" charset="0"/>
                          <a:cs typeface="Times New Roman" panose="02020603050405020304" pitchFamily="18" charset="0"/>
                        </a:rPr>
                        <a:t>12</a:t>
                      </a: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4507034"/>
                  </a:ext>
                </a:extLst>
              </a:tr>
              <a:tr h="317544">
                <a:tc gridSpan="12">
                  <a:txBody>
                    <a:bodyPr/>
                    <a:lstStyle/>
                    <a:p>
                      <a:pPr algn="r">
                        <a:lnSpc>
                          <a:spcPct val="90000"/>
                        </a:lnSpc>
                      </a:pPr>
                      <a:endParaRPr lang="en-AU" sz="1400" b="1" dirty="0">
                        <a:solidFill>
                          <a:schemeClr val="tx1"/>
                        </a:solidFill>
                        <a:latin typeface="VIC" panose="00000500000000000000" pitchFamily="50" charset="0"/>
                      </a:endParaRPr>
                    </a:p>
                  </a:txBody>
                  <a:tcPr marL="0" marR="36000" marT="36000" marB="36000">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20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140044848"/>
                  </a:ext>
                </a:extLst>
              </a:tr>
              <a:tr h="317544">
                <a:tc>
                  <a:txBody>
                    <a:bodyPr/>
                    <a:lstStyle/>
                    <a:p>
                      <a:pPr algn="r">
                        <a:lnSpc>
                          <a:spcPct val="90000"/>
                        </a:lnSpc>
                      </a:pPr>
                      <a:r>
                        <a:rPr lang="en-AU" sz="1400" b="1" dirty="0">
                          <a:solidFill>
                            <a:schemeClr val="tx1"/>
                          </a:solidFill>
                          <a:latin typeface="VIC" panose="00000500000000000000" pitchFamily="50" charset="0"/>
                        </a:rPr>
                        <a:t>Available for reinvestment within department</a:t>
                      </a:r>
                    </a:p>
                  </a:txBody>
                  <a:tcPr marL="0" marR="36000" marT="36000" marB="36000">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ctr">
                        <a:lnSpc>
                          <a:spcPct val="105000"/>
                        </a:lnSpc>
                        <a:spcBef>
                          <a:spcPts val="300"/>
                        </a:spcBef>
                        <a:spcAft>
                          <a:spcPts val="300"/>
                        </a:spcAft>
                      </a:pPr>
                      <a:r>
                        <a:rPr lang="en-AU" sz="1200" b="1" spc="10" dirty="0">
                          <a:solidFill>
                            <a:srgbClr val="232B39"/>
                          </a:solidFill>
                          <a:effectLst/>
                          <a:latin typeface="+mn-lt"/>
                          <a:ea typeface="Times New Roman" panose="02020603050405020304" pitchFamily="18" charset="0"/>
                          <a:cs typeface="Times New Roman" panose="02020603050405020304" pitchFamily="18" charset="0"/>
                        </a:rPr>
                        <a:t>$12m in reinvestment funding for future EIIF initiatives in future budget</a:t>
                      </a:r>
                    </a:p>
                  </a:txBody>
                  <a:tcPr marL="36195" marR="3619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105000"/>
                        </a:lnSpc>
                        <a:spcBef>
                          <a:spcPts val="300"/>
                        </a:spcBef>
                        <a:spcAft>
                          <a:spcPts val="300"/>
                        </a:spcAft>
                      </a:pPr>
                      <a:endParaRPr lang="en-AU" sz="1050" spc="10" dirty="0">
                        <a:solidFill>
                          <a:srgbClr val="232B39"/>
                        </a:solidFill>
                        <a:effectLst/>
                        <a:latin typeface="VIC" panose="00000500000000000000" pitchFamily="50" charset="0"/>
                        <a:ea typeface="Times New Roman" panose="02020603050405020304" pitchFamily="18" charset="0"/>
                        <a:cs typeface="Times New Roman" panose="02020603050405020304" pitchFamily="18" charset="0"/>
                      </a:endParaRPr>
                    </a:p>
                  </a:txBody>
                  <a:tcPr marL="36195" marR="36195"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861816107"/>
                  </a:ext>
                </a:extLst>
              </a:tr>
            </a:tbl>
          </a:graphicData>
        </a:graphic>
      </p:graphicFrame>
      <p:sp>
        <p:nvSpPr>
          <p:cNvPr id="5" name="TextBox 4">
            <a:extLst>
              <a:ext uri="{FF2B5EF4-FFF2-40B4-BE49-F238E27FC236}">
                <a16:creationId xmlns:a16="http://schemas.microsoft.com/office/drawing/2014/main" id="{879422BB-4C28-4F57-9AE4-E37C633AEC6F}"/>
              </a:ext>
            </a:extLst>
          </p:cNvPr>
          <p:cNvSpPr txBox="1"/>
          <p:nvPr/>
        </p:nvSpPr>
        <p:spPr>
          <a:xfrm>
            <a:off x="6749999" y="1847363"/>
            <a:ext cx="4737150" cy="923330"/>
          </a:xfrm>
          <a:prstGeom prst="rect">
            <a:avLst/>
          </a:prstGeom>
          <a:noFill/>
        </p:spPr>
        <p:txBody>
          <a:bodyPr wrap="square" rtlCol="0">
            <a:spAutoFit/>
          </a:bodyPr>
          <a:lstStyle/>
          <a:p>
            <a:pPr algn="ctr"/>
            <a:r>
              <a:rPr lang="en-AU" b="1" dirty="0">
                <a:solidFill>
                  <a:schemeClr val="accent4">
                    <a:lumMod val="25000"/>
                  </a:schemeClr>
                </a:solidFill>
              </a:rPr>
              <a:t>ILLUSTRATIVE EXAMPLE:</a:t>
            </a:r>
          </a:p>
          <a:p>
            <a:pPr algn="ctr"/>
            <a:r>
              <a:rPr lang="en-AU" b="1" dirty="0">
                <a:solidFill>
                  <a:schemeClr val="accent4">
                    <a:lumMod val="25000"/>
                  </a:schemeClr>
                </a:solidFill>
              </a:rPr>
              <a:t>Department EIIF savings and funding set aside for subsequent budget</a:t>
            </a:r>
          </a:p>
        </p:txBody>
      </p:sp>
      <p:cxnSp>
        <p:nvCxnSpPr>
          <p:cNvPr id="16" name="Connector: Elbow 15">
            <a:extLst>
              <a:ext uri="{FF2B5EF4-FFF2-40B4-BE49-F238E27FC236}">
                <a16:creationId xmlns:a16="http://schemas.microsoft.com/office/drawing/2014/main" id="{04093F90-F58A-41C1-8978-E64C578ACBE6}"/>
              </a:ext>
            </a:extLst>
          </p:cNvPr>
          <p:cNvCxnSpPr>
            <a:cxnSpLocks/>
          </p:cNvCxnSpPr>
          <p:nvPr/>
        </p:nvCxnSpPr>
        <p:spPr>
          <a:xfrm rot="10800000" flipV="1">
            <a:off x="7497041" y="4281546"/>
            <a:ext cx="3812062" cy="118754"/>
          </a:xfrm>
          <a:prstGeom prst="bentConnector3">
            <a:avLst>
              <a:gd name="adj1" fmla="val -778"/>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DCA76D-39AF-4FF1-9ECB-E13E99C99318}"/>
              </a:ext>
            </a:extLst>
          </p:cNvPr>
          <p:cNvCxnSpPr>
            <a:cxnSpLocks/>
          </p:cNvCxnSpPr>
          <p:nvPr/>
        </p:nvCxnSpPr>
        <p:spPr>
          <a:xfrm>
            <a:off x="7497040" y="4384774"/>
            <a:ext cx="0" cy="213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984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Translating economic benefits to savings achieves fiscal sustainability over time</a:t>
            </a:r>
          </a:p>
        </p:txBody>
      </p:sp>
      <p:sp>
        <p:nvSpPr>
          <p:cNvPr id="2" name="Rectangle 1">
            <a:extLst>
              <a:ext uri="{FF2B5EF4-FFF2-40B4-BE49-F238E27FC236}">
                <a16:creationId xmlns:a16="http://schemas.microsoft.com/office/drawing/2014/main" id="{13C44D1E-4004-2EC1-75EA-8983612EBDE2}"/>
              </a:ext>
            </a:extLst>
          </p:cNvPr>
          <p:cNvSpPr/>
          <p:nvPr/>
        </p:nvSpPr>
        <p:spPr>
          <a:xfrm>
            <a:off x="6642618" y="2352318"/>
            <a:ext cx="4304384" cy="438229"/>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VIC"/>
                <a:ea typeface="+mn-ea"/>
                <a:cs typeface="+mn-cs"/>
              </a:rPr>
              <a:t>$80m </a:t>
            </a:r>
            <a:r>
              <a:rPr kumimoji="0" lang="en-AU" sz="1400" b="0" i="0" u="none" strike="noStrike" kern="1200" cap="none" spc="0" normalizeH="0" baseline="0" noProof="0" dirty="0">
                <a:ln>
                  <a:noFill/>
                </a:ln>
                <a:solidFill>
                  <a:prstClr val="white"/>
                </a:solidFill>
                <a:effectLst/>
                <a:uLnTx/>
                <a:uFillTx/>
                <a:latin typeface="VIC"/>
                <a:ea typeface="+mn-ea"/>
                <a:cs typeface="+mn-cs"/>
              </a:rPr>
              <a:t>budget funding for </a:t>
            </a:r>
            <a:r>
              <a:rPr kumimoji="0" lang="en-AU" sz="1400" b="1" i="0" u="none" strike="noStrike" kern="1200" cap="none" spc="0" normalizeH="0" baseline="0" noProof="0" dirty="0">
                <a:ln>
                  <a:noFill/>
                </a:ln>
                <a:solidFill>
                  <a:prstClr val="white"/>
                </a:solidFill>
                <a:effectLst/>
                <a:uLnTx/>
                <a:uFillTx/>
                <a:latin typeface="VIC"/>
                <a:ea typeface="+mn-ea"/>
                <a:cs typeface="+mn-cs"/>
              </a:rPr>
              <a:t>department A</a:t>
            </a:r>
            <a:endParaRPr kumimoji="0" lang="en-AU" sz="1400" b="1" i="0" u="none" strike="noStrike" kern="1200" cap="none" spc="0" normalizeH="0" baseline="-25000" noProof="0" dirty="0">
              <a:ln>
                <a:noFill/>
              </a:ln>
              <a:solidFill>
                <a:prstClr val="white"/>
              </a:solidFill>
              <a:effectLst/>
              <a:uLnTx/>
              <a:uFillTx/>
              <a:latin typeface="VIC"/>
              <a:ea typeface="+mn-ea"/>
              <a:cs typeface="+mn-cs"/>
            </a:endParaRPr>
          </a:p>
        </p:txBody>
      </p:sp>
      <p:sp>
        <p:nvSpPr>
          <p:cNvPr id="7" name="Rectangle 6">
            <a:extLst>
              <a:ext uri="{FF2B5EF4-FFF2-40B4-BE49-F238E27FC236}">
                <a16:creationId xmlns:a16="http://schemas.microsoft.com/office/drawing/2014/main" id="{8D1E7B72-7B4A-7468-A22B-149713A4A42E}"/>
              </a:ext>
            </a:extLst>
          </p:cNvPr>
          <p:cNvSpPr/>
          <p:nvPr/>
        </p:nvSpPr>
        <p:spPr>
          <a:xfrm>
            <a:off x="6642619" y="3023289"/>
            <a:ext cx="4304383" cy="573110"/>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VIC"/>
                <a:ea typeface="+mn-ea"/>
                <a:cs typeface="+mn-cs"/>
              </a:rPr>
              <a:t>$100m </a:t>
            </a:r>
            <a:r>
              <a:rPr kumimoji="0" lang="en-AU" sz="1600" b="0" i="0" u="none" strike="noStrike" kern="1200" cap="none" spc="0" normalizeH="0" baseline="0" noProof="0" dirty="0">
                <a:ln>
                  <a:noFill/>
                </a:ln>
                <a:solidFill>
                  <a:prstClr val="white"/>
                </a:solidFill>
                <a:effectLst/>
                <a:uLnTx/>
                <a:uFillTx/>
                <a:latin typeface="VIC"/>
                <a:ea typeface="+mn-ea"/>
                <a:cs typeface="+mn-cs"/>
              </a:rPr>
              <a:t>in estimated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VIC"/>
                <a:ea typeface="+mn-ea"/>
                <a:cs typeface="+mn-cs"/>
              </a:rPr>
              <a:t>avoided costs (across all departments)</a:t>
            </a:r>
            <a:endParaRPr kumimoji="0" lang="en-AU" sz="1600" b="0" i="0" u="none" strike="noStrike" kern="1200" cap="none" spc="0" normalizeH="0" baseline="-25000" noProof="0" dirty="0">
              <a:ln>
                <a:noFill/>
              </a:ln>
              <a:solidFill>
                <a:prstClr val="white"/>
              </a:solidFill>
              <a:effectLst/>
              <a:uLnTx/>
              <a:uFillTx/>
              <a:latin typeface="VIC"/>
              <a:ea typeface="+mn-ea"/>
              <a:cs typeface="+mn-cs"/>
            </a:endParaRPr>
          </a:p>
        </p:txBody>
      </p:sp>
      <p:cxnSp>
        <p:nvCxnSpPr>
          <p:cNvPr id="8" name="Straight Arrow Connector 7">
            <a:extLst>
              <a:ext uri="{FF2B5EF4-FFF2-40B4-BE49-F238E27FC236}">
                <a16:creationId xmlns:a16="http://schemas.microsoft.com/office/drawing/2014/main" id="{943989B0-2BA2-7647-B9DB-530B4EC71F5F}"/>
              </a:ext>
            </a:extLst>
          </p:cNvPr>
          <p:cNvCxnSpPr>
            <a:cxnSpLocks/>
            <a:stCxn id="7" idx="2"/>
            <a:endCxn id="21" idx="0"/>
          </p:cNvCxnSpPr>
          <p:nvPr/>
        </p:nvCxnSpPr>
        <p:spPr>
          <a:xfrm flipH="1">
            <a:off x="8239351" y="3596399"/>
            <a:ext cx="555460" cy="963288"/>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C3487600-1F9A-FF18-4726-35F0DAFB2178}"/>
              </a:ext>
            </a:extLst>
          </p:cNvPr>
          <p:cNvCxnSpPr>
            <a:cxnSpLocks/>
            <a:stCxn id="2" idx="2"/>
            <a:endCxn id="7" idx="0"/>
          </p:cNvCxnSpPr>
          <p:nvPr/>
        </p:nvCxnSpPr>
        <p:spPr>
          <a:xfrm>
            <a:off x="8794810" y="2790547"/>
            <a:ext cx="1" cy="232742"/>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0" name="Straight Arrow Connector 9">
            <a:extLst>
              <a:ext uri="{FF2B5EF4-FFF2-40B4-BE49-F238E27FC236}">
                <a16:creationId xmlns:a16="http://schemas.microsoft.com/office/drawing/2014/main" id="{99384539-BD0D-3744-1459-F42EF7D49416}"/>
              </a:ext>
            </a:extLst>
          </p:cNvPr>
          <p:cNvCxnSpPr>
            <a:cxnSpLocks/>
            <a:stCxn id="7" idx="2"/>
            <a:endCxn id="15" idx="0"/>
          </p:cNvCxnSpPr>
          <p:nvPr/>
        </p:nvCxnSpPr>
        <p:spPr>
          <a:xfrm flipH="1">
            <a:off x="7093353" y="3596399"/>
            <a:ext cx="1701458" cy="968127"/>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1" name="Straight Arrow Connector 10">
            <a:extLst>
              <a:ext uri="{FF2B5EF4-FFF2-40B4-BE49-F238E27FC236}">
                <a16:creationId xmlns:a16="http://schemas.microsoft.com/office/drawing/2014/main" id="{72EFB618-5A32-08EC-286F-9591576F9488}"/>
              </a:ext>
            </a:extLst>
          </p:cNvPr>
          <p:cNvCxnSpPr>
            <a:cxnSpLocks/>
          </p:cNvCxnSpPr>
          <p:nvPr/>
        </p:nvCxnSpPr>
        <p:spPr>
          <a:xfrm>
            <a:off x="7106997" y="5073663"/>
            <a:ext cx="0" cy="176400"/>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26C19D3F-ED98-0D40-59A9-78A91DD5E2D1}"/>
              </a:ext>
            </a:extLst>
          </p:cNvPr>
          <p:cNvCxnSpPr>
            <a:cxnSpLocks/>
          </p:cNvCxnSpPr>
          <p:nvPr/>
        </p:nvCxnSpPr>
        <p:spPr>
          <a:xfrm>
            <a:off x="8139080" y="5113019"/>
            <a:ext cx="0" cy="176400"/>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7109A969-1686-9278-2BE5-0EBEBA2E7306}"/>
              </a:ext>
            </a:extLst>
          </p:cNvPr>
          <p:cNvSpPr txBox="1"/>
          <p:nvPr/>
        </p:nvSpPr>
        <p:spPr>
          <a:xfrm>
            <a:off x="6642616" y="1904287"/>
            <a:ext cx="43043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sng" strike="noStrike" kern="1200" cap="none" spc="0" normalizeH="0" baseline="0" noProof="0" dirty="0">
                <a:ln>
                  <a:noFill/>
                </a:ln>
                <a:solidFill>
                  <a:srgbClr val="D3D5D7">
                    <a:lumMod val="25000"/>
                  </a:srgbClr>
                </a:solidFill>
                <a:effectLst/>
                <a:uLnTx/>
                <a:uFillTx/>
                <a:latin typeface="VIC"/>
                <a:ea typeface="+mn-ea"/>
                <a:cs typeface="+mn-cs"/>
              </a:rPr>
              <a:t>ILLUSTRATIVE EXAMPLE ONLY</a:t>
            </a:r>
          </a:p>
        </p:txBody>
      </p:sp>
      <p:cxnSp>
        <p:nvCxnSpPr>
          <p:cNvPr id="14" name="Straight Arrow Connector 13">
            <a:extLst>
              <a:ext uri="{FF2B5EF4-FFF2-40B4-BE49-F238E27FC236}">
                <a16:creationId xmlns:a16="http://schemas.microsoft.com/office/drawing/2014/main" id="{8DB01DF0-0A21-BD9D-0142-59BEA58CF2F2}"/>
              </a:ext>
            </a:extLst>
          </p:cNvPr>
          <p:cNvCxnSpPr>
            <a:cxnSpLocks/>
            <a:stCxn id="7" idx="2"/>
            <a:endCxn id="22" idx="0"/>
          </p:cNvCxnSpPr>
          <p:nvPr/>
        </p:nvCxnSpPr>
        <p:spPr>
          <a:xfrm>
            <a:off x="8794811" y="3596399"/>
            <a:ext cx="575789" cy="965278"/>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sp>
        <p:nvSpPr>
          <p:cNvPr id="15" name="Rectangle 14">
            <a:extLst>
              <a:ext uri="{FF2B5EF4-FFF2-40B4-BE49-F238E27FC236}">
                <a16:creationId xmlns:a16="http://schemas.microsoft.com/office/drawing/2014/main" id="{7F5089F7-5D6C-F66C-ACDF-4378E8DD56BE}"/>
              </a:ext>
            </a:extLst>
          </p:cNvPr>
          <p:cNvSpPr/>
          <p:nvPr/>
        </p:nvSpPr>
        <p:spPr>
          <a:xfrm>
            <a:off x="6648201" y="4564526"/>
            <a:ext cx="890303" cy="479456"/>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VIC"/>
                <a:ea typeface="+mn-ea"/>
                <a:cs typeface="+mn-cs"/>
              </a:rPr>
              <a:t>$60M</a:t>
            </a:r>
          </a:p>
        </p:txBody>
      </p:sp>
      <p:cxnSp>
        <p:nvCxnSpPr>
          <p:cNvPr id="16" name="Straight Arrow Connector 15">
            <a:extLst>
              <a:ext uri="{FF2B5EF4-FFF2-40B4-BE49-F238E27FC236}">
                <a16:creationId xmlns:a16="http://schemas.microsoft.com/office/drawing/2014/main" id="{5000CF4C-6B28-527A-0D02-8B450EBE9E69}"/>
              </a:ext>
            </a:extLst>
          </p:cNvPr>
          <p:cNvCxnSpPr>
            <a:cxnSpLocks/>
            <a:stCxn id="7" idx="2"/>
            <a:endCxn id="23" idx="0"/>
          </p:cNvCxnSpPr>
          <p:nvPr/>
        </p:nvCxnSpPr>
        <p:spPr>
          <a:xfrm>
            <a:off x="8794811" y="3596399"/>
            <a:ext cx="1707039" cy="965278"/>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7" name="Straight Arrow Connector 16">
            <a:extLst>
              <a:ext uri="{FF2B5EF4-FFF2-40B4-BE49-F238E27FC236}">
                <a16:creationId xmlns:a16="http://schemas.microsoft.com/office/drawing/2014/main" id="{BEE50ABD-84A0-2ABD-D9DE-FD8E92454E0C}"/>
              </a:ext>
            </a:extLst>
          </p:cNvPr>
          <p:cNvCxnSpPr>
            <a:cxnSpLocks/>
          </p:cNvCxnSpPr>
          <p:nvPr/>
        </p:nvCxnSpPr>
        <p:spPr>
          <a:xfrm>
            <a:off x="9247738" y="5113019"/>
            <a:ext cx="0" cy="176400"/>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8" name="Straight Arrow Connector 17">
            <a:extLst>
              <a:ext uri="{FF2B5EF4-FFF2-40B4-BE49-F238E27FC236}">
                <a16:creationId xmlns:a16="http://schemas.microsoft.com/office/drawing/2014/main" id="{27AC9DD1-9E88-A229-47EA-B02F02578FD2}"/>
              </a:ext>
            </a:extLst>
          </p:cNvPr>
          <p:cNvCxnSpPr>
            <a:cxnSpLocks/>
          </p:cNvCxnSpPr>
          <p:nvPr/>
        </p:nvCxnSpPr>
        <p:spPr>
          <a:xfrm flipH="1">
            <a:off x="10383466" y="5113019"/>
            <a:ext cx="2" cy="176400"/>
          </a:xfrm>
          <a:prstGeom prst="straightConnector1">
            <a:avLst/>
          </a:prstGeom>
          <a:ln w="19050">
            <a:solidFill>
              <a:schemeClr val="accent4">
                <a:lumMod val="75000"/>
              </a:schemeClr>
            </a:solidFill>
            <a:headEnd type="none" w="med" len="med"/>
            <a:tailEnd type="arrow" w="med" len="med"/>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81138C77-E735-F7CD-BB88-EC6A5CD9EECB}"/>
              </a:ext>
            </a:extLst>
          </p:cNvPr>
          <p:cNvSpPr txBox="1"/>
          <p:nvPr/>
        </p:nvSpPr>
        <p:spPr>
          <a:xfrm>
            <a:off x="10805391" y="4561677"/>
            <a:ext cx="114141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49AEFF"/>
                </a:solidFill>
                <a:effectLst/>
                <a:uLnTx/>
                <a:uFillTx/>
                <a:latin typeface="VIC"/>
                <a:ea typeface="+mn-ea"/>
                <a:cs typeface="+mn-cs"/>
              </a:rPr>
              <a:t>Avoided costs</a:t>
            </a:r>
          </a:p>
        </p:txBody>
      </p:sp>
      <p:sp>
        <p:nvSpPr>
          <p:cNvPr id="21" name="Rectangle 20">
            <a:extLst>
              <a:ext uri="{FF2B5EF4-FFF2-40B4-BE49-F238E27FC236}">
                <a16:creationId xmlns:a16="http://schemas.microsoft.com/office/drawing/2014/main" id="{DDDC0D4B-DB67-41EA-65DB-6E92360B7F17}"/>
              </a:ext>
            </a:extLst>
          </p:cNvPr>
          <p:cNvSpPr/>
          <p:nvPr/>
        </p:nvSpPr>
        <p:spPr>
          <a:xfrm>
            <a:off x="7794199" y="4559687"/>
            <a:ext cx="890303" cy="479456"/>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VIC"/>
                <a:ea typeface="+mn-ea"/>
                <a:cs typeface="+mn-cs"/>
              </a:rPr>
              <a:t>$30M</a:t>
            </a:r>
          </a:p>
        </p:txBody>
      </p:sp>
      <p:sp>
        <p:nvSpPr>
          <p:cNvPr id="22" name="Rectangle 21">
            <a:extLst>
              <a:ext uri="{FF2B5EF4-FFF2-40B4-BE49-F238E27FC236}">
                <a16:creationId xmlns:a16="http://schemas.microsoft.com/office/drawing/2014/main" id="{E7DB57A9-EB7B-7D6C-9258-3752633CDEAD}"/>
              </a:ext>
            </a:extLst>
          </p:cNvPr>
          <p:cNvSpPr/>
          <p:nvPr/>
        </p:nvSpPr>
        <p:spPr>
          <a:xfrm>
            <a:off x="8925448" y="4561677"/>
            <a:ext cx="890303" cy="479456"/>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VIC"/>
                <a:ea typeface="+mn-ea"/>
                <a:cs typeface="+mn-cs"/>
              </a:rPr>
              <a:t>$5M</a:t>
            </a:r>
          </a:p>
        </p:txBody>
      </p:sp>
      <p:sp>
        <p:nvSpPr>
          <p:cNvPr id="23" name="Rectangle 22">
            <a:extLst>
              <a:ext uri="{FF2B5EF4-FFF2-40B4-BE49-F238E27FC236}">
                <a16:creationId xmlns:a16="http://schemas.microsoft.com/office/drawing/2014/main" id="{A6B7D393-AC4D-00AA-B637-008B3983568E}"/>
              </a:ext>
            </a:extLst>
          </p:cNvPr>
          <p:cNvSpPr/>
          <p:nvPr/>
        </p:nvSpPr>
        <p:spPr>
          <a:xfrm>
            <a:off x="10056698" y="4561677"/>
            <a:ext cx="890303" cy="479456"/>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VIC"/>
                <a:ea typeface="+mn-ea"/>
                <a:cs typeface="+mn-cs"/>
              </a:rPr>
              <a:t>$5M</a:t>
            </a:r>
          </a:p>
        </p:txBody>
      </p:sp>
      <p:sp>
        <p:nvSpPr>
          <p:cNvPr id="24" name="TextBox 23">
            <a:extLst>
              <a:ext uri="{FF2B5EF4-FFF2-40B4-BE49-F238E27FC236}">
                <a16:creationId xmlns:a16="http://schemas.microsoft.com/office/drawing/2014/main" id="{90077DCE-17D4-ED9B-278E-379AF628716A}"/>
              </a:ext>
            </a:extLst>
          </p:cNvPr>
          <p:cNvSpPr txBox="1"/>
          <p:nvPr/>
        </p:nvSpPr>
        <p:spPr>
          <a:xfrm>
            <a:off x="6511896" y="5270890"/>
            <a:ext cx="443887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232B39"/>
                </a:solidFill>
                <a:effectLst/>
                <a:uLnTx/>
                <a:uFillTx/>
                <a:latin typeface="VIC"/>
                <a:ea typeface="+mn-ea"/>
                <a:cs typeface="+mn-cs"/>
              </a:rPr>
              <a:t>50 per cent </a:t>
            </a:r>
            <a:r>
              <a:rPr kumimoji="0" lang="en-AU" sz="1400" b="0" i="0" u="none" strike="noStrike" kern="1200" cap="none" spc="0" normalizeH="0" baseline="0" noProof="0" dirty="0">
                <a:ln>
                  <a:noFill/>
                </a:ln>
                <a:solidFill>
                  <a:srgbClr val="232B39"/>
                </a:solidFill>
                <a:effectLst/>
                <a:uLnTx/>
                <a:uFillTx/>
                <a:latin typeface="VIC"/>
                <a:ea typeface="+mn-ea"/>
                <a:cs typeface="+mn-cs"/>
              </a:rPr>
              <a:t>of these avoided costs are then made available for the respective department to use in the next budget on EIIF initiatives</a:t>
            </a:r>
          </a:p>
        </p:txBody>
      </p:sp>
      <p:sp>
        <p:nvSpPr>
          <p:cNvPr id="25" name="Content Placeholder 2">
            <a:extLst>
              <a:ext uri="{FF2B5EF4-FFF2-40B4-BE49-F238E27FC236}">
                <a16:creationId xmlns:a16="http://schemas.microsoft.com/office/drawing/2014/main" id="{DFDF11E1-7A0C-A053-0B59-6D1103D9D008}"/>
              </a:ext>
            </a:extLst>
          </p:cNvPr>
          <p:cNvSpPr txBox="1">
            <a:spLocks/>
          </p:cNvSpPr>
          <p:nvPr/>
        </p:nvSpPr>
        <p:spPr>
          <a:xfrm>
            <a:off x="704850" y="2039818"/>
            <a:ext cx="5745214" cy="4008437"/>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72CE"/>
              </a:buClr>
              <a:buSzTx/>
              <a:buFont typeface="Arial" panose="020B0604020202020204" pitchFamily="34" charset="0"/>
              <a:buNone/>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EIIF takes an invest/reinvest approach to help realise the benefits from economic impacts and manage risks:</a:t>
            </a:r>
          </a:p>
          <a:p>
            <a:pPr marL="285750" marR="0" lvl="0" indent="-285750" algn="l" defTabSz="914400" rtl="0" eaLnBrk="1" fontAlgn="auto" latinLnBrk="0" hangingPunct="1">
              <a:lnSpc>
                <a:spcPct val="100000"/>
              </a:lnSpc>
              <a:spcBef>
                <a:spcPts val="1000"/>
              </a:spcBef>
              <a:spcAft>
                <a:spcPts val="0"/>
              </a:spcAft>
              <a:buClr>
                <a:srgbClr val="0072CE"/>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Avoided cost estimates inform benefits accruable to each department</a:t>
            </a:r>
          </a:p>
          <a:p>
            <a:pPr marL="285750" marR="0" lvl="0" indent="-285750" algn="l" defTabSz="914400" rtl="0" eaLnBrk="1" fontAlgn="auto" latinLnBrk="0" hangingPunct="1">
              <a:lnSpc>
                <a:spcPct val="100000"/>
              </a:lnSpc>
              <a:spcBef>
                <a:spcPts val="1000"/>
              </a:spcBef>
              <a:spcAft>
                <a:spcPts val="0"/>
              </a:spcAft>
              <a:buClr>
                <a:srgbClr val="0072CE"/>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Departments retain half of the benefits accrued as buffer for estimation risks</a:t>
            </a:r>
          </a:p>
          <a:p>
            <a:pPr marL="285750" marR="0" lvl="0" indent="-285750" algn="l" defTabSz="914400" rtl="0" eaLnBrk="1" fontAlgn="auto" latinLnBrk="0" hangingPunct="1">
              <a:lnSpc>
                <a:spcPct val="100000"/>
              </a:lnSpc>
              <a:spcBef>
                <a:spcPts val="1000"/>
              </a:spcBef>
              <a:spcAft>
                <a:spcPts val="0"/>
              </a:spcAft>
              <a:buClr>
                <a:srgbClr val="0072CE"/>
              </a:buClr>
              <a:buSzTx/>
              <a:buFont typeface="Wingdings" panose="05000000000000000000" pitchFamily="2" charset="2"/>
              <a:buChar char="Ø"/>
              <a:tabLst/>
              <a:defRPr/>
            </a:pPr>
            <a:r>
              <a:rPr kumimoji="0" lang="en-AU" sz="1600" b="0" i="0" u="none" strike="noStrike" kern="1200" cap="none" spc="0" normalizeH="0" baseline="0" noProof="0" dirty="0">
                <a:ln>
                  <a:noFill/>
                </a:ln>
                <a:solidFill>
                  <a:srgbClr val="232B39"/>
                </a:solidFill>
                <a:effectLst/>
                <a:uLnTx/>
                <a:uFillTx/>
                <a:latin typeface="VIC"/>
                <a:ea typeface="+mn-ea"/>
                <a:cs typeface="+mn-cs"/>
              </a:rPr>
              <a:t>50 per cent of the benefits are applied as annual savings to create capacity for future early intervention investment, which is usually reinvested back into the department in the following budget</a:t>
            </a:r>
          </a:p>
          <a:p>
            <a:pPr marL="0" marR="0" lvl="0" indent="0" algn="l" defTabSz="914400" rtl="0" eaLnBrk="1" fontAlgn="auto" latinLnBrk="0" hangingPunct="1">
              <a:lnSpc>
                <a:spcPct val="100000"/>
              </a:lnSpc>
              <a:spcBef>
                <a:spcPts val="1000"/>
              </a:spcBef>
              <a:spcAft>
                <a:spcPts val="0"/>
              </a:spcAft>
              <a:buClr>
                <a:srgbClr val="0072CE"/>
              </a:buClr>
              <a:buSzTx/>
              <a:buFont typeface="Arial" panose="020B0604020202020204" pitchFamily="34" charset="0"/>
              <a:buNone/>
              <a:tabLst/>
              <a:defRPr/>
            </a:pPr>
            <a:endParaRPr kumimoji="0" lang="en-AU" sz="1600" b="0" i="0" u="none" strike="noStrike" kern="1200" cap="none" spc="0" normalizeH="0" baseline="0" noProof="0" dirty="0">
              <a:ln>
                <a:noFill/>
              </a:ln>
              <a:solidFill>
                <a:srgbClr val="232B39"/>
              </a:solidFill>
              <a:effectLst/>
              <a:uLnTx/>
              <a:uFillTx/>
              <a:latin typeface="VIC"/>
              <a:ea typeface="+mn-ea"/>
              <a:cs typeface="+mn-cs"/>
            </a:endParaRPr>
          </a:p>
          <a:p>
            <a:pPr marL="0" marR="0" lvl="0" indent="0" algn="l" defTabSz="914400" rtl="0" eaLnBrk="1" fontAlgn="auto" latinLnBrk="0" hangingPunct="1">
              <a:lnSpc>
                <a:spcPct val="100000"/>
              </a:lnSpc>
              <a:spcBef>
                <a:spcPts val="1000"/>
              </a:spcBef>
              <a:spcAft>
                <a:spcPts val="0"/>
              </a:spcAft>
              <a:buClr>
                <a:srgbClr val="0072CE"/>
              </a:buClr>
              <a:buSzTx/>
              <a:buFont typeface="Arial" panose="020B0604020202020204" pitchFamily="34" charset="0"/>
              <a:buNone/>
              <a:tabLst/>
              <a:defRPr/>
            </a:pPr>
            <a:r>
              <a:rPr kumimoji="0" lang="en-AU" sz="1600" b="1" i="0" u="none" strike="noStrike" kern="1200" cap="none" spc="0" normalizeH="0" baseline="0" noProof="0" dirty="0">
                <a:ln>
                  <a:noFill/>
                </a:ln>
                <a:solidFill>
                  <a:srgbClr val="232B39"/>
                </a:solidFill>
                <a:effectLst/>
                <a:uLnTx/>
                <a:uFillTx/>
                <a:latin typeface="VIC"/>
                <a:ea typeface="+mn-ea"/>
                <a:cs typeface="+mn-cs"/>
              </a:rPr>
              <a:t>EIIF needs to carefully manage positive and negative incentives to encourage departmental investments in early intervention.</a:t>
            </a:r>
          </a:p>
        </p:txBody>
      </p:sp>
      <p:sp>
        <p:nvSpPr>
          <p:cNvPr id="4" name="TextBox 3">
            <a:extLst>
              <a:ext uri="{FF2B5EF4-FFF2-40B4-BE49-F238E27FC236}">
                <a16:creationId xmlns:a16="http://schemas.microsoft.com/office/drawing/2014/main" id="{475F45B2-EC66-92B0-2480-95F98C55BB5E}"/>
              </a:ext>
            </a:extLst>
          </p:cNvPr>
          <p:cNvSpPr txBox="1"/>
          <p:nvPr/>
        </p:nvSpPr>
        <p:spPr>
          <a:xfrm rot="19778147">
            <a:off x="7352235" y="3908651"/>
            <a:ext cx="969209" cy="215444"/>
          </a:xfrm>
          <a:prstGeom prst="rect">
            <a:avLst/>
          </a:prstGeom>
          <a:noFill/>
        </p:spPr>
        <p:txBody>
          <a:bodyPr wrap="square" rtlCol="0">
            <a:spAutoFit/>
          </a:bodyPr>
          <a:lstStyle/>
          <a:p>
            <a:r>
              <a:rPr lang="en-AU" sz="800" dirty="0"/>
              <a:t>Department A</a:t>
            </a:r>
          </a:p>
        </p:txBody>
      </p:sp>
      <p:sp>
        <p:nvSpPr>
          <p:cNvPr id="5" name="TextBox 4">
            <a:extLst>
              <a:ext uri="{FF2B5EF4-FFF2-40B4-BE49-F238E27FC236}">
                <a16:creationId xmlns:a16="http://schemas.microsoft.com/office/drawing/2014/main" id="{2D2C7DB2-AF25-1A22-82C0-354ACB736603}"/>
              </a:ext>
            </a:extLst>
          </p:cNvPr>
          <p:cNvSpPr txBox="1"/>
          <p:nvPr/>
        </p:nvSpPr>
        <p:spPr>
          <a:xfrm rot="18149890">
            <a:off x="7811457" y="4064483"/>
            <a:ext cx="969209" cy="215444"/>
          </a:xfrm>
          <a:prstGeom prst="rect">
            <a:avLst/>
          </a:prstGeom>
          <a:noFill/>
        </p:spPr>
        <p:txBody>
          <a:bodyPr wrap="square" rtlCol="0">
            <a:spAutoFit/>
          </a:bodyPr>
          <a:lstStyle/>
          <a:p>
            <a:r>
              <a:rPr lang="en-AU" sz="800" dirty="0"/>
              <a:t>Department B</a:t>
            </a:r>
          </a:p>
        </p:txBody>
      </p:sp>
      <p:sp>
        <p:nvSpPr>
          <p:cNvPr id="6" name="TextBox 5">
            <a:extLst>
              <a:ext uri="{FF2B5EF4-FFF2-40B4-BE49-F238E27FC236}">
                <a16:creationId xmlns:a16="http://schemas.microsoft.com/office/drawing/2014/main" id="{A2822580-D388-132B-D066-65505BA94662}"/>
              </a:ext>
            </a:extLst>
          </p:cNvPr>
          <p:cNvSpPr txBox="1"/>
          <p:nvPr/>
        </p:nvSpPr>
        <p:spPr>
          <a:xfrm rot="3323681">
            <a:off x="8873764" y="4119094"/>
            <a:ext cx="969209" cy="215444"/>
          </a:xfrm>
          <a:prstGeom prst="rect">
            <a:avLst/>
          </a:prstGeom>
          <a:noFill/>
        </p:spPr>
        <p:txBody>
          <a:bodyPr wrap="square" rtlCol="0">
            <a:spAutoFit/>
          </a:bodyPr>
          <a:lstStyle/>
          <a:p>
            <a:r>
              <a:rPr lang="en-AU" sz="800" dirty="0"/>
              <a:t>Department C</a:t>
            </a:r>
          </a:p>
        </p:txBody>
      </p:sp>
      <p:sp>
        <p:nvSpPr>
          <p:cNvPr id="30" name="TextBox 29">
            <a:extLst>
              <a:ext uri="{FF2B5EF4-FFF2-40B4-BE49-F238E27FC236}">
                <a16:creationId xmlns:a16="http://schemas.microsoft.com/office/drawing/2014/main" id="{E3920F05-C640-85C9-8F22-F30E4E6AC4E9}"/>
              </a:ext>
            </a:extLst>
          </p:cNvPr>
          <p:cNvSpPr txBox="1"/>
          <p:nvPr/>
        </p:nvSpPr>
        <p:spPr>
          <a:xfrm rot="1938557">
            <a:off x="9293062" y="3940093"/>
            <a:ext cx="969209" cy="215444"/>
          </a:xfrm>
          <a:prstGeom prst="rect">
            <a:avLst/>
          </a:prstGeom>
          <a:noFill/>
        </p:spPr>
        <p:txBody>
          <a:bodyPr wrap="square" rtlCol="0">
            <a:spAutoFit/>
          </a:bodyPr>
          <a:lstStyle/>
          <a:p>
            <a:r>
              <a:rPr lang="en-AU" sz="800" dirty="0"/>
              <a:t>Department D</a:t>
            </a:r>
          </a:p>
        </p:txBody>
      </p:sp>
    </p:spTree>
    <p:extLst>
      <p:ext uri="{BB962C8B-B14F-4D97-AF65-F5344CB8AC3E}">
        <p14:creationId xmlns:p14="http://schemas.microsoft.com/office/powerpoint/2010/main" val="1460740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5FDD3-81BE-3AB2-E80A-5D08F23C5BC9}"/>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Set out to achieve three key objectives through EIIF</a:t>
            </a:r>
            <a:endParaRPr lang="en-AU" sz="2800" b="1" dirty="0"/>
          </a:p>
        </p:txBody>
      </p:sp>
      <p:graphicFrame>
        <p:nvGraphicFramePr>
          <p:cNvPr id="6" name="Content Placeholder 4">
            <a:extLst>
              <a:ext uri="{FF2B5EF4-FFF2-40B4-BE49-F238E27FC236}">
                <a16:creationId xmlns:a16="http://schemas.microsoft.com/office/drawing/2014/main" id="{D15AAE41-B311-A978-9EC3-C8FD2DC7DE6C}"/>
              </a:ext>
            </a:extLst>
          </p:cNvPr>
          <p:cNvGraphicFramePr>
            <a:graphicFrameLocks noGrp="1"/>
          </p:cNvGraphicFramePr>
          <p:nvPr>
            <p:ph idx="1"/>
            <p:extLst>
              <p:ext uri="{D42A27DB-BD31-4B8C-83A1-F6EECF244321}">
                <p14:modId xmlns:p14="http://schemas.microsoft.com/office/powerpoint/2010/main" val="670774307"/>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80A3F9C-27D3-4E4F-57DE-3F27A497274B}"/>
              </a:ext>
            </a:extLst>
          </p:cNvPr>
          <p:cNvSpPr txBox="1"/>
          <p:nvPr/>
        </p:nvSpPr>
        <p:spPr>
          <a:xfrm>
            <a:off x="704850" y="1997839"/>
            <a:ext cx="9798219" cy="2862322"/>
          </a:xfrm>
          <a:prstGeom prst="rect">
            <a:avLst/>
          </a:prstGeom>
          <a:noFill/>
        </p:spPr>
        <p:txBody>
          <a:bodyPr wrap="square" lIns="91440" tIns="45720" rIns="91440" bIns="45720" anchor="t">
            <a:spAutoFit/>
          </a:bodyPr>
          <a:lstStyle/>
          <a:p>
            <a:endParaRPr lang="en-AU" dirty="0">
              <a:latin typeface="+mn-lt"/>
            </a:endParaRPr>
          </a:p>
          <a:p>
            <a:r>
              <a:rPr lang="en-AU" b="1" dirty="0">
                <a:solidFill>
                  <a:srgbClr val="232B39"/>
                </a:solidFill>
              </a:rPr>
              <a:t>	</a:t>
            </a:r>
            <a:r>
              <a:rPr lang="en-AU" b="1" dirty="0">
                <a:solidFill>
                  <a:schemeClr val="accent3"/>
                </a:solidFill>
              </a:rPr>
              <a:t>more timely help for individuals </a:t>
            </a:r>
            <a:r>
              <a:rPr lang="en-AU" dirty="0"/>
              <a:t>as problems emerge to minimise impact on 	people’s lives</a:t>
            </a:r>
          </a:p>
          <a:p>
            <a:endParaRPr lang="en-AU" dirty="0">
              <a:solidFill>
                <a:srgbClr val="232B39"/>
              </a:solidFill>
            </a:endParaRPr>
          </a:p>
          <a:p>
            <a:r>
              <a:rPr lang="en-AU" b="1" dirty="0">
                <a:solidFill>
                  <a:srgbClr val="232B39"/>
                </a:solidFill>
              </a:rPr>
              <a:t>	</a:t>
            </a:r>
          </a:p>
          <a:p>
            <a:r>
              <a:rPr lang="en-AU" b="1" dirty="0">
                <a:solidFill>
                  <a:srgbClr val="232B39"/>
                </a:solidFill>
              </a:rPr>
              <a:t>	</a:t>
            </a:r>
            <a:r>
              <a:rPr lang="en-AU" b="1" dirty="0">
                <a:solidFill>
                  <a:schemeClr val="accent3"/>
                </a:solidFill>
              </a:rPr>
              <a:t>arrest fiscally unsustainable expenditure </a:t>
            </a:r>
            <a:r>
              <a:rPr lang="en-AU" dirty="0"/>
              <a:t>reducing demand and alleviating 	pressure</a:t>
            </a:r>
          </a:p>
          <a:p>
            <a:r>
              <a:rPr lang="en-AU" b="1" dirty="0">
                <a:latin typeface="+mn-lt"/>
              </a:rPr>
              <a:t>	</a:t>
            </a:r>
          </a:p>
          <a:p>
            <a:endParaRPr lang="en-AU" b="1" dirty="0">
              <a:latin typeface="+mn-lt"/>
            </a:endParaRPr>
          </a:p>
          <a:p>
            <a:r>
              <a:rPr lang="en-AU" b="1" dirty="0">
                <a:latin typeface="+mn-lt"/>
              </a:rPr>
              <a:t>	</a:t>
            </a:r>
            <a:r>
              <a:rPr lang="en-AU" b="1" dirty="0">
                <a:solidFill>
                  <a:schemeClr val="accent3"/>
                </a:solidFill>
              </a:rPr>
              <a:t>more balanced service system </a:t>
            </a:r>
            <a:r>
              <a:rPr lang="en-AU" dirty="0"/>
              <a:t>to provide </a:t>
            </a:r>
            <a:r>
              <a:rPr lang="en-AU" dirty="0">
                <a:latin typeface="+mn-lt"/>
              </a:rPr>
              <a:t>better service continuum</a:t>
            </a:r>
            <a:endParaRPr lang="en-AU" sz="1600" dirty="0">
              <a:solidFill>
                <a:srgbClr val="232B39"/>
              </a:solidFill>
            </a:endParaRPr>
          </a:p>
        </p:txBody>
      </p:sp>
      <p:pic>
        <p:nvPicPr>
          <p:cNvPr id="2" name="Graphic 1" descr="Clock with solid fill">
            <a:extLst>
              <a:ext uri="{FF2B5EF4-FFF2-40B4-BE49-F238E27FC236}">
                <a16:creationId xmlns:a16="http://schemas.microsoft.com/office/drawing/2014/main" id="{65FD4C3C-7EB4-D28D-B86A-92B13F26D9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5521" y="2235014"/>
            <a:ext cx="660672" cy="660672"/>
          </a:xfrm>
          <a:prstGeom prst="rect">
            <a:avLst/>
          </a:prstGeom>
        </p:spPr>
      </p:pic>
      <p:pic>
        <p:nvPicPr>
          <p:cNvPr id="4" name="Graphic 3" descr="Scales of justice with solid fill">
            <a:extLst>
              <a:ext uri="{FF2B5EF4-FFF2-40B4-BE49-F238E27FC236}">
                <a16:creationId xmlns:a16="http://schemas.microsoft.com/office/drawing/2014/main" id="{009EA06B-7996-C6E7-0079-DCACDC41D5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6595" y="4355292"/>
            <a:ext cx="580909" cy="580909"/>
          </a:xfrm>
          <a:prstGeom prst="rect">
            <a:avLst/>
          </a:prstGeom>
        </p:spPr>
      </p:pic>
      <p:pic>
        <p:nvPicPr>
          <p:cNvPr id="7" name="Graphic 6" descr="Calculator with solid fill">
            <a:extLst>
              <a:ext uri="{FF2B5EF4-FFF2-40B4-BE49-F238E27FC236}">
                <a16:creationId xmlns:a16="http://schemas.microsoft.com/office/drawing/2014/main" id="{DC05588B-46C9-6E92-5772-6C8F4231AA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5521" y="3429000"/>
            <a:ext cx="623058" cy="523220"/>
          </a:xfrm>
          <a:prstGeom prst="rect">
            <a:avLst/>
          </a:prstGeom>
        </p:spPr>
      </p:pic>
    </p:spTree>
    <p:extLst>
      <p:ext uri="{BB962C8B-B14F-4D97-AF65-F5344CB8AC3E}">
        <p14:creationId xmlns:p14="http://schemas.microsoft.com/office/powerpoint/2010/main" val="35984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410455-404F-4115-B948-A68CA9B2220D}"/>
              </a:ext>
            </a:extLst>
          </p:cNvPr>
          <p:cNvSpPr>
            <a:spLocks noGrp="1"/>
          </p:cNvSpPr>
          <p:nvPr>
            <p:ph type="title"/>
          </p:nvPr>
        </p:nvSpPr>
        <p:spPr/>
        <p:txBody>
          <a:bodyPr/>
          <a:lstStyle/>
          <a:p>
            <a:r>
              <a:rPr lang="en-AU" dirty="0"/>
              <a:t>A focus on outcomes</a:t>
            </a:r>
          </a:p>
        </p:txBody>
      </p:sp>
    </p:spTree>
    <p:extLst>
      <p:ext uri="{BB962C8B-B14F-4D97-AF65-F5344CB8AC3E}">
        <p14:creationId xmlns:p14="http://schemas.microsoft.com/office/powerpoint/2010/main" val="87620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2675A8-8272-9DFF-FCFE-8F1812744DF2}"/>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6A321F87-3B13-674D-A2F0-D42FEFAE5E0B}"/>
              </a:ext>
            </a:extLst>
          </p:cNvPr>
          <p:cNvSpPr>
            <a:spLocks noGrp="1"/>
          </p:cNvSpPr>
          <p:nvPr>
            <p:ph type="title"/>
          </p:nvPr>
        </p:nvSpPr>
        <p:spPr/>
        <p:txBody>
          <a:bodyPr/>
          <a:lstStyle/>
          <a:p>
            <a:r>
              <a:rPr lang="en-AU" sz="2800" dirty="0"/>
              <a:t>Implementing EIIF through the State Budget requires quantifying economic and financial impacts </a:t>
            </a:r>
          </a:p>
        </p:txBody>
      </p:sp>
      <p:grpSp>
        <p:nvGrpSpPr>
          <p:cNvPr id="34" name="Group 33">
            <a:extLst>
              <a:ext uri="{FF2B5EF4-FFF2-40B4-BE49-F238E27FC236}">
                <a16:creationId xmlns:a16="http://schemas.microsoft.com/office/drawing/2014/main" id="{E55C4E6A-39F5-33BE-18B9-8B91A552E31B}"/>
              </a:ext>
            </a:extLst>
          </p:cNvPr>
          <p:cNvGrpSpPr/>
          <p:nvPr/>
        </p:nvGrpSpPr>
        <p:grpSpPr>
          <a:xfrm>
            <a:off x="6970488" y="1910772"/>
            <a:ext cx="4909751" cy="4339425"/>
            <a:chOff x="3334179" y="1865952"/>
            <a:chExt cx="4909751" cy="4339425"/>
          </a:xfrm>
        </p:grpSpPr>
        <p:sp>
          <p:nvSpPr>
            <p:cNvPr id="7" name="Oval 6">
              <a:extLst>
                <a:ext uri="{FF2B5EF4-FFF2-40B4-BE49-F238E27FC236}">
                  <a16:creationId xmlns:a16="http://schemas.microsoft.com/office/drawing/2014/main" id="{6FDC3233-9996-B829-A7AF-D94AF79F9E20}"/>
                </a:ext>
              </a:extLst>
            </p:cNvPr>
            <p:cNvSpPr/>
            <p:nvPr/>
          </p:nvSpPr>
          <p:spPr>
            <a:xfrm>
              <a:off x="3531374" y="1865952"/>
              <a:ext cx="4712556" cy="4290153"/>
            </a:xfrm>
            <a:prstGeom prst="ellipse">
              <a:avLst/>
            </a:prstGeom>
            <a:solidFill>
              <a:srgbClr val="C9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VIC"/>
                <a:ea typeface="+mn-ea"/>
                <a:cs typeface="+mn-cs"/>
              </a:endParaRPr>
            </a:p>
          </p:txBody>
        </p:sp>
        <p:sp>
          <p:nvSpPr>
            <p:cNvPr id="8" name="Oval 7">
              <a:extLst>
                <a:ext uri="{FF2B5EF4-FFF2-40B4-BE49-F238E27FC236}">
                  <a16:creationId xmlns:a16="http://schemas.microsoft.com/office/drawing/2014/main" id="{B9A13926-D7E3-76B5-7A10-1A9C562B841C}"/>
                </a:ext>
              </a:extLst>
            </p:cNvPr>
            <p:cNvSpPr/>
            <p:nvPr/>
          </p:nvSpPr>
          <p:spPr>
            <a:xfrm>
              <a:off x="3531374" y="1865952"/>
              <a:ext cx="4712556" cy="4290153"/>
            </a:xfrm>
            <a:prstGeom prst="ellipse">
              <a:avLst/>
            </a:prstGeom>
            <a:solidFill>
              <a:srgbClr val="C9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VIC"/>
                <a:ea typeface="+mn-ea"/>
                <a:cs typeface="+mn-cs"/>
              </a:endParaRPr>
            </a:p>
          </p:txBody>
        </p:sp>
        <p:pic>
          <p:nvPicPr>
            <p:cNvPr id="9" name="Picture 8">
              <a:extLst>
                <a:ext uri="{FF2B5EF4-FFF2-40B4-BE49-F238E27FC236}">
                  <a16:creationId xmlns:a16="http://schemas.microsoft.com/office/drawing/2014/main" id="{074DA54B-B9B4-4210-C626-D97530FC6E71}"/>
                </a:ext>
              </a:extLst>
            </p:cNvPr>
            <p:cNvPicPr>
              <a:picLocks noChangeAspect="1"/>
            </p:cNvPicPr>
            <p:nvPr/>
          </p:nvPicPr>
          <p:blipFill>
            <a:blip r:embed="rId3"/>
            <a:stretch>
              <a:fillRect/>
            </a:stretch>
          </p:blipFill>
          <p:spPr>
            <a:xfrm>
              <a:off x="3785778" y="5062377"/>
              <a:ext cx="4219575" cy="1143000"/>
            </a:xfrm>
            <a:prstGeom prst="rect">
              <a:avLst/>
            </a:prstGeom>
          </p:spPr>
        </p:pic>
        <p:sp>
          <p:nvSpPr>
            <p:cNvPr id="10" name="TextBox 9">
              <a:extLst>
                <a:ext uri="{FF2B5EF4-FFF2-40B4-BE49-F238E27FC236}">
                  <a16:creationId xmlns:a16="http://schemas.microsoft.com/office/drawing/2014/main" id="{651145E5-44D4-DA4B-EBAA-CD2DC186EDE4}"/>
                </a:ext>
              </a:extLst>
            </p:cNvPr>
            <p:cNvSpPr txBox="1"/>
            <p:nvPr/>
          </p:nvSpPr>
          <p:spPr>
            <a:xfrm>
              <a:off x="4592227" y="2125656"/>
              <a:ext cx="2615992" cy="49859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tab pos="2960688" algn="l"/>
                </a:tabLst>
                <a:defRPr/>
              </a:pPr>
              <a:r>
                <a:rPr kumimoji="0" lang="en-AU" sz="1600" b="1" i="0" u="none" strike="noStrike" kern="1200" cap="none" spc="0" normalizeH="0" baseline="0" noProof="0" dirty="0">
                  <a:ln>
                    <a:noFill/>
                  </a:ln>
                  <a:solidFill>
                    <a:srgbClr val="232B39"/>
                  </a:solidFill>
                  <a:effectLst/>
                  <a:uLnTx/>
                  <a:uFillTx/>
                  <a:latin typeface="VIC"/>
                  <a:ea typeface="+mn-ea"/>
                  <a:cs typeface="+mn-cs"/>
                </a:rPr>
                <a:t>Quantifiable outcomes</a:t>
              </a:r>
              <a:br>
                <a:rPr kumimoji="0" lang="en-AU" sz="1800" b="1" i="0" u="none" strike="noStrike" kern="1200" cap="none" spc="0" normalizeH="0" baseline="0" noProof="0" dirty="0">
                  <a:ln>
                    <a:noFill/>
                  </a:ln>
                  <a:solidFill>
                    <a:srgbClr val="232B39"/>
                  </a:solidFill>
                  <a:effectLst/>
                  <a:uLnTx/>
                  <a:uFillTx/>
                  <a:latin typeface="VIC"/>
                  <a:ea typeface="+mn-ea"/>
                  <a:cs typeface="+mn-cs"/>
                </a:rPr>
              </a:br>
              <a:endParaRPr kumimoji="0" lang="en-AU" sz="1600" b="0" i="0" u="none" strike="noStrike" kern="1200" cap="none" spc="0" normalizeH="0" baseline="0" noProof="0" dirty="0">
                <a:ln>
                  <a:noFill/>
                </a:ln>
                <a:solidFill>
                  <a:srgbClr val="232B39"/>
                </a:solidFill>
                <a:effectLst/>
                <a:uLnTx/>
                <a:uFillTx/>
                <a:latin typeface="VIC"/>
                <a:ea typeface="+mn-ea"/>
                <a:cs typeface="+mn-cs"/>
              </a:endParaRPr>
            </a:p>
          </p:txBody>
        </p:sp>
        <p:pic>
          <p:nvPicPr>
            <p:cNvPr id="11" name="Graphic 10" descr="Family with two children with solid fill">
              <a:extLst>
                <a:ext uri="{FF2B5EF4-FFF2-40B4-BE49-F238E27FC236}">
                  <a16:creationId xmlns:a16="http://schemas.microsoft.com/office/drawing/2014/main" id="{51186C0F-B9D7-6F7F-F74E-3B0BFE04B8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92227" y="2808133"/>
              <a:ext cx="588484" cy="588484"/>
            </a:xfrm>
            <a:prstGeom prst="rect">
              <a:avLst/>
            </a:prstGeom>
          </p:spPr>
        </p:pic>
        <p:sp>
          <p:nvSpPr>
            <p:cNvPr id="12" name="TextBox 11">
              <a:extLst>
                <a:ext uri="{FF2B5EF4-FFF2-40B4-BE49-F238E27FC236}">
                  <a16:creationId xmlns:a16="http://schemas.microsoft.com/office/drawing/2014/main" id="{74C0F117-A6C5-3752-964F-8105C760DF45}"/>
                </a:ext>
              </a:extLst>
            </p:cNvPr>
            <p:cNvSpPr txBox="1"/>
            <p:nvPr/>
          </p:nvSpPr>
          <p:spPr>
            <a:xfrm>
              <a:off x="3334179" y="3832202"/>
              <a:ext cx="1398295" cy="650178"/>
            </a:xfrm>
            <a:prstGeom prst="rect">
              <a:avLst/>
            </a:prstGeom>
            <a:noFill/>
          </p:spPr>
          <p:txBody>
            <a:bodyPr wrap="square" rtlCol="0">
              <a:spAutoFit/>
            </a:bodyPr>
            <a:lstStyle>
              <a:defPPr>
                <a:defRPr lang="en-US"/>
              </a:defPPr>
              <a:lvl1pPr algn="ctr">
                <a:lnSpc>
                  <a:spcPct val="90000"/>
                </a:lnSpc>
                <a:defRPr sz="800"/>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32B39"/>
                  </a:solidFill>
                  <a:effectLst/>
                  <a:uLnTx/>
                  <a:uFillTx/>
                  <a:latin typeface="VIC"/>
                  <a:ea typeface="+mn-ea"/>
                  <a:cs typeface="+mn-cs"/>
                </a:rPr>
                <a:t>Greater engagement in education and training</a:t>
              </a:r>
            </a:p>
          </p:txBody>
        </p:sp>
        <p:sp>
          <p:nvSpPr>
            <p:cNvPr id="13" name="TextBox 12">
              <a:extLst>
                <a:ext uri="{FF2B5EF4-FFF2-40B4-BE49-F238E27FC236}">
                  <a16:creationId xmlns:a16="http://schemas.microsoft.com/office/drawing/2014/main" id="{3AC1E5A9-D90D-9A26-308F-AA43CA3D4044}"/>
                </a:ext>
              </a:extLst>
            </p:cNvPr>
            <p:cNvSpPr txBox="1"/>
            <p:nvPr/>
          </p:nvSpPr>
          <p:spPr>
            <a:xfrm>
              <a:off x="4151375" y="3346188"/>
              <a:ext cx="1470188" cy="373179"/>
            </a:xfrm>
            <a:prstGeom prst="rect">
              <a:avLst/>
            </a:prstGeom>
            <a:noFill/>
          </p:spPr>
          <p:txBody>
            <a:bodyPr wrap="square" rtlCol="0">
              <a:spAutoFit/>
            </a:bodyPr>
            <a:lstStyle>
              <a:defPPr>
                <a:defRPr lang="en-US"/>
              </a:defPPr>
              <a:lvl1pPr algn="ctr">
                <a:lnSpc>
                  <a:spcPct val="90000"/>
                </a:lnSpc>
                <a:defRPr sz="800"/>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32B39"/>
                  </a:solidFill>
                  <a:effectLst/>
                  <a:uLnTx/>
                  <a:uFillTx/>
                  <a:latin typeface="VIC"/>
                  <a:ea typeface="+mn-ea"/>
                  <a:cs typeface="+mn-cs"/>
                </a:rPr>
                <a:t>Improved family function</a:t>
              </a:r>
            </a:p>
          </p:txBody>
        </p:sp>
        <p:sp>
          <p:nvSpPr>
            <p:cNvPr id="14" name="TextBox 13">
              <a:extLst>
                <a:ext uri="{FF2B5EF4-FFF2-40B4-BE49-F238E27FC236}">
                  <a16:creationId xmlns:a16="http://schemas.microsoft.com/office/drawing/2014/main" id="{466FC3F9-6EDC-C593-4E43-CBDE53663347}"/>
                </a:ext>
              </a:extLst>
            </p:cNvPr>
            <p:cNvSpPr txBox="1"/>
            <p:nvPr/>
          </p:nvSpPr>
          <p:spPr>
            <a:xfrm>
              <a:off x="4552354" y="2354795"/>
              <a:ext cx="2528114" cy="44781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tab pos="2960688" algn="l"/>
                </a:tabLst>
                <a:defRPr/>
              </a:pPr>
              <a:r>
                <a:rPr kumimoji="0" lang="en-AU" sz="1400" b="0" i="0" u="none" strike="noStrike" kern="1200" cap="none" spc="0" normalizeH="0" baseline="0" noProof="0" dirty="0">
                  <a:ln>
                    <a:noFill/>
                  </a:ln>
                  <a:solidFill>
                    <a:srgbClr val="232B39"/>
                  </a:solidFill>
                  <a:effectLst/>
                  <a:uLnTx/>
                  <a:uFillTx/>
                  <a:latin typeface="VIC"/>
                  <a:ea typeface="+mn-ea"/>
                  <a:cs typeface="+mn-cs"/>
                </a:rPr>
                <a:t>capturing impacts for the </a:t>
              </a:r>
              <a:br>
                <a:rPr kumimoji="0" lang="en-AU" sz="1400" b="0" i="0" u="none" strike="noStrike" kern="1200" cap="none" spc="0" normalizeH="0" baseline="0" noProof="0" dirty="0">
                  <a:ln>
                    <a:noFill/>
                  </a:ln>
                  <a:solidFill>
                    <a:srgbClr val="232B39"/>
                  </a:solidFill>
                  <a:effectLst/>
                  <a:uLnTx/>
                  <a:uFillTx/>
                  <a:latin typeface="VIC"/>
                  <a:ea typeface="+mn-ea"/>
                  <a:cs typeface="+mn-cs"/>
                </a:rPr>
              </a:br>
              <a:r>
                <a:rPr kumimoji="0" lang="en-AU" sz="1400" b="0" i="0" u="none" strike="noStrike" kern="1200" cap="none" spc="0" normalizeH="0" baseline="0" noProof="0" dirty="0">
                  <a:ln>
                    <a:noFill/>
                  </a:ln>
                  <a:solidFill>
                    <a:srgbClr val="232B39"/>
                  </a:solidFill>
                  <a:effectLst/>
                  <a:uLnTx/>
                  <a:uFillTx/>
                  <a:latin typeface="VIC"/>
                  <a:ea typeface="+mn-ea"/>
                  <a:cs typeface="+mn-cs"/>
                </a:rPr>
                <a:t>user, system or community </a:t>
              </a:r>
            </a:p>
          </p:txBody>
        </p:sp>
        <p:sp>
          <p:nvSpPr>
            <p:cNvPr id="15" name="TextBox 14">
              <a:extLst>
                <a:ext uri="{FF2B5EF4-FFF2-40B4-BE49-F238E27FC236}">
                  <a16:creationId xmlns:a16="http://schemas.microsoft.com/office/drawing/2014/main" id="{A8539F17-EFE4-3759-ECAB-A5925518CD5B}"/>
                </a:ext>
              </a:extLst>
            </p:cNvPr>
            <p:cNvSpPr txBox="1"/>
            <p:nvPr/>
          </p:nvSpPr>
          <p:spPr>
            <a:xfrm>
              <a:off x="4171450" y="4535950"/>
              <a:ext cx="1439657" cy="373179"/>
            </a:xfrm>
            <a:prstGeom prst="rect">
              <a:avLst/>
            </a:prstGeom>
            <a:noFill/>
          </p:spPr>
          <p:txBody>
            <a:bodyPr wrap="square" rtlCol="0">
              <a:spAutoFit/>
            </a:bodyPr>
            <a:lstStyle>
              <a:defPPr>
                <a:defRPr lang="en-US"/>
              </a:defPPr>
              <a:lvl1pPr algn="ctr">
                <a:lnSpc>
                  <a:spcPct val="90000"/>
                </a:lnSpc>
                <a:defRPr sz="800"/>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32B39"/>
                  </a:solidFill>
                  <a:effectLst/>
                  <a:uLnTx/>
                  <a:uFillTx/>
                  <a:latin typeface="VIC"/>
                  <a:ea typeface="+mn-ea"/>
                  <a:cs typeface="+mn-cs"/>
                </a:rPr>
                <a:t>Improved health and wellbeing</a:t>
              </a:r>
            </a:p>
          </p:txBody>
        </p:sp>
        <p:pic>
          <p:nvPicPr>
            <p:cNvPr id="16" name="Graphic 15" descr="Heart with pulse with solid fill">
              <a:extLst>
                <a:ext uri="{FF2B5EF4-FFF2-40B4-BE49-F238E27FC236}">
                  <a16:creationId xmlns:a16="http://schemas.microsoft.com/office/drawing/2014/main" id="{C26661C0-3D1D-AB09-9140-2C2A2AE663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90477" y="3994331"/>
              <a:ext cx="588484" cy="588484"/>
            </a:xfrm>
            <a:prstGeom prst="rect">
              <a:avLst/>
            </a:prstGeom>
          </p:spPr>
        </p:pic>
        <p:pic>
          <p:nvPicPr>
            <p:cNvPr id="17" name="Graphic 16" descr="Graduation cap with solid fill">
              <a:extLst>
                <a:ext uri="{FF2B5EF4-FFF2-40B4-BE49-F238E27FC236}">
                  <a16:creationId xmlns:a16="http://schemas.microsoft.com/office/drawing/2014/main" id="{895A1389-F5FE-0975-BDA0-A481E22AAE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54118" y="3344229"/>
              <a:ext cx="588484" cy="588484"/>
            </a:xfrm>
            <a:prstGeom prst="rect">
              <a:avLst/>
            </a:prstGeom>
          </p:spPr>
        </p:pic>
        <p:grpSp>
          <p:nvGrpSpPr>
            <p:cNvPr id="18" name="Group 17">
              <a:extLst>
                <a:ext uri="{FF2B5EF4-FFF2-40B4-BE49-F238E27FC236}">
                  <a16:creationId xmlns:a16="http://schemas.microsoft.com/office/drawing/2014/main" id="{E713D056-1B72-5468-F158-32333EDEED8F}"/>
                </a:ext>
              </a:extLst>
            </p:cNvPr>
            <p:cNvGrpSpPr/>
            <p:nvPr/>
          </p:nvGrpSpPr>
          <p:grpSpPr>
            <a:xfrm>
              <a:off x="5407467" y="2754986"/>
              <a:ext cx="2829637" cy="2657919"/>
              <a:chOff x="8598500" y="2845872"/>
              <a:chExt cx="2881930" cy="2989355"/>
            </a:xfrm>
          </p:grpSpPr>
          <p:sp>
            <p:nvSpPr>
              <p:cNvPr id="19" name="Oval 18">
                <a:extLst>
                  <a:ext uri="{FF2B5EF4-FFF2-40B4-BE49-F238E27FC236}">
                    <a16:creationId xmlns:a16="http://schemas.microsoft.com/office/drawing/2014/main" id="{4188D67B-5BAC-3126-1F02-9E2BBBF15170}"/>
                  </a:ext>
                </a:extLst>
              </p:cNvPr>
              <p:cNvSpPr/>
              <p:nvPr/>
            </p:nvSpPr>
            <p:spPr>
              <a:xfrm>
                <a:off x="8598500" y="2845872"/>
                <a:ext cx="2881930" cy="298935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VIC"/>
                  <a:ea typeface="+mn-ea"/>
                  <a:cs typeface="+mn-cs"/>
                </a:endParaRPr>
              </a:p>
            </p:txBody>
          </p:sp>
          <p:sp>
            <p:nvSpPr>
              <p:cNvPr id="20" name="TextBox 19">
                <a:extLst>
                  <a:ext uri="{FF2B5EF4-FFF2-40B4-BE49-F238E27FC236}">
                    <a16:creationId xmlns:a16="http://schemas.microsoft.com/office/drawing/2014/main" id="{07B65F4C-ECEA-3A6F-EEEB-19133779CFB3}"/>
                  </a:ext>
                </a:extLst>
              </p:cNvPr>
              <p:cNvSpPr txBox="1"/>
              <p:nvPr/>
            </p:nvSpPr>
            <p:spPr>
              <a:xfrm>
                <a:off x="9125107" y="2996400"/>
                <a:ext cx="1942643" cy="8688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232B39"/>
                    </a:solidFill>
                    <a:effectLst/>
                    <a:uLnTx/>
                    <a:uFillTx/>
                    <a:latin typeface="VIC"/>
                    <a:ea typeface="+mn-ea"/>
                    <a:cs typeface="+mn-cs"/>
                  </a:rPr>
                  <a:t>Avoided costs </a:t>
                </a:r>
                <a:br>
                  <a:rPr kumimoji="0" lang="en-AU" sz="1400" b="1" i="0" u="none" strike="noStrike" kern="1200" cap="none" spc="0" normalizeH="0" baseline="0" noProof="0" dirty="0">
                    <a:ln>
                      <a:noFill/>
                    </a:ln>
                    <a:solidFill>
                      <a:srgbClr val="232B39"/>
                    </a:solidFill>
                    <a:effectLst/>
                    <a:uLnTx/>
                    <a:uFillTx/>
                    <a:latin typeface="VIC"/>
                    <a:ea typeface="+mn-ea"/>
                    <a:cs typeface="+mn-cs"/>
                  </a:rPr>
                </a:br>
                <a:r>
                  <a:rPr kumimoji="0" lang="en-AU" sz="1400" b="0" i="0" u="none" strike="noStrike" kern="1200" cap="none" spc="0" normalizeH="0" baseline="0" noProof="0" dirty="0">
                    <a:ln>
                      <a:noFill/>
                    </a:ln>
                    <a:solidFill>
                      <a:srgbClr val="232B39"/>
                    </a:solidFill>
                    <a:effectLst/>
                    <a:uLnTx/>
                    <a:uFillTx/>
                    <a:latin typeface="VIC"/>
                    <a:ea typeface="+mn-ea"/>
                    <a:cs typeface="+mn-cs"/>
                  </a:rPr>
                  <a:t>to government from reduced need for acute services</a:t>
                </a:r>
              </a:p>
            </p:txBody>
          </p:sp>
          <p:pic>
            <p:nvPicPr>
              <p:cNvPr id="21" name="Graphic 20" descr="Gavel with solid fill">
                <a:extLst>
                  <a:ext uri="{FF2B5EF4-FFF2-40B4-BE49-F238E27FC236}">
                    <a16:creationId xmlns:a16="http://schemas.microsoft.com/office/drawing/2014/main" id="{F44BE4A5-9CC0-8131-9AA1-0340F1212D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320398" y="4695725"/>
                <a:ext cx="588773" cy="588774"/>
              </a:xfrm>
              <a:prstGeom prst="rect">
                <a:avLst/>
              </a:prstGeom>
            </p:spPr>
          </p:pic>
          <p:pic>
            <p:nvPicPr>
              <p:cNvPr id="22" name="Graphic 21" descr="Police female with solid fill">
                <a:extLst>
                  <a:ext uri="{FF2B5EF4-FFF2-40B4-BE49-F238E27FC236}">
                    <a16:creationId xmlns:a16="http://schemas.microsoft.com/office/drawing/2014/main" id="{A5C8B1A1-0B45-A79E-0346-7BCDB6EF7C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438505" y="4736814"/>
                <a:ext cx="588773" cy="588774"/>
              </a:xfrm>
              <a:prstGeom prst="rect">
                <a:avLst/>
              </a:prstGeom>
            </p:spPr>
          </p:pic>
          <p:sp>
            <p:nvSpPr>
              <p:cNvPr id="23" name="TextBox 22">
                <a:extLst>
                  <a:ext uri="{FF2B5EF4-FFF2-40B4-BE49-F238E27FC236}">
                    <a16:creationId xmlns:a16="http://schemas.microsoft.com/office/drawing/2014/main" id="{99E68AC1-347C-5331-8501-74062F85855A}"/>
                  </a:ext>
                </a:extLst>
              </p:cNvPr>
              <p:cNvSpPr txBox="1"/>
              <p:nvPr/>
            </p:nvSpPr>
            <p:spPr>
              <a:xfrm>
                <a:off x="9391956" y="5381858"/>
                <a:ext cx="8384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32B39"/>
                    </a:solidFill>
                    <a:effectLst/>
                    <a:uLnTx/>
                    <a:uFillTx/>
                    <a:latin typeface="VIC"/>
                    <a:ea typeface="+mn-ea"/>
                    <a:cs typeface="+mn-cs"/>
                  </a:rPr>
                  <a:t>Police</a:t>
                </a:r>
              </a:p>
            </p:txBody>
          </p:sp>
          <p:sp>
            <p:nvSpPr>
              <p:cNvPr id="24" name="TextBox 23">
                <a:extLst>
                  <a:ext uri="{FF2B5EF4-FFF2-40B4-BE49-F238E27FC236}">
                    <a16:creationId xmlns:a16="http://schemas.microsoft.com/office/drawing/2014/main" id="{928C1864-87AF-3A07-F072-25A578B94CAF}"/>
                  </a:ext>
                </a:extLst>
              </p:cNvPr>
              <p:cNvSpPr txBox="1"/>
              <p:nvPr/>
            </p:nvSpPr>
            <p:spPr>
              <a:xfrm>
                <a:off x="10044037" y="4344457"/>
                <a:ext cx="1214071" cy="37317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32B39"/>
                    </a:solidFill>
                    <a:effectLst/>
                    <a:uLnTx/>
                    <a:uFillTx/>
                    <a:latin typeface="VIC"/>
                    <a:ea typeface="+mn-ea"/>
                    <a:cs typeface="+mn-cs"/>
                  </a:rPr>
                  <a:t>Acute mental health services</a:t>
                </a:r>
              </a:p>
            </p:txBody>
          </p:sp>
          <p:sp>
            <p:nvSpPr>
              <p:cNvPr id="25" name="TextBox 24">
                <a:extLst>
                  <a:ext uri="{FF2B5EF4-FFF2-40B4-BE49-F238E27FC236}">
                    <a16:creationId xmlns:a16="http://schemas.microsoft.com/office/drawing/2014/main" id="{7E8B56AD-7A34-D7C9-E2B0-BC69ACCF6FE4}"/>
                  </a:ext>
                </a:extLst>
              </p:cNvPr>
              <p:cNvSpPr txBox="1"/>
              <p:nvPr/>
            </p:nvSpPr>
            <p:spPr>
              <a:xfrm>
                <a:off x="10167144" y="5295577"/>
                <a:ext cx="74006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32B39"/>
                    </a:solidFill>
                    <a:effectLst/>
                    <a:uLnTx/>
                    <a:uFillTx/>
                    <a:latin typeface="VIC"/>
                    <a:ea typeface="+mn-ea"/>
                    <a:cs typeface="+mn-cs"/>
                  </a:rPr>
                  <a:t>Justice</a:t>
                </a:r>
              </a:p>
            </p:txBody>
          </p:sp>
          <p:sp>
            <p:nvSpPr>
              <p:cNvPr id="26" name="TextBox 25">
                <a:extLst>
                  <a:ext uri="{FF2B5EF4-FFF2-40B4-BE49-F238E27FC236}">
                    <a16:creationId xmlns:a16="http://schemas.microsoft.com/office/drawing/2014/main" id="{D88BA065-7AA1-60E8-7A58-6FF9312E8F3E}"/>
                  </a:ext>
                </a:extLst>
              </p:cNvPr>
              <p:cNvSpPr txBox="1"/>
              <p:nvPr/>
            </p:nvSpPr>
            <p:spPr>
              <a:xfrm>
                <a:off x="8652337" y="4396313"/>
                <a:ext cx="1339536" cy="263944"/>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32B39"/>
                    </a:solidFill>
                    <a:effectLst/>
                    <a:uLnTx/>
                    <a:uFillTx/>
                    <a:latin typeface="VIC"/>
                    <a:ea typeface="+mn-ea"/>
                    <a:cs typeface="+mn-cs"/>
                  </a:rPr>
                  <a:t>Child Protection</a:t>
                </a:r>
              </a:p>
            </p:txBody>
          </p:sp>
          <p:pic>
            <p:nvPicPr>
              <p:cNvPr id="27" name="Graphic 26" descr="Mental Health with solid fill">
                <a:extLst>
                  <a:ext uri="{FF2B5EF4-FFF2-40B4-BE49-F238E27FC236}">
                    <a16:creationId xmlns:a16="http://schemas.microsoft.com/office/drawing/2014/main" id="{FCB003A5-9916-C842-0559-CBBDEB213FA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493535" y="3791058"/>
                <a:ext cx="549722" cy="549722"/>
              </a:xfrm>
              <a:prstGeom prst="rect">
                <a:avLst/>
              </a:prstGeom>
            </p:spPr>
          </p:pic>
          <p:pic>
            <p:nvPicPr>
              <p:cNvPr id="28" name="Graphic 27" descr="Man with kid with solid fill">
                <a:extLst>
                  <a:ext uri="{FF2B5EF4-FFF2-40B4-BE49-F238E27FC236}">
                    <a16:creationId xmlns:a16="http://schemas.microsoft.com/office/drawing/2014/main" id="{1F0503A6-C018-EECA-4A72-CB87953E3A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063272" y="3762917"/>
                <a:ext cx="588773" cy="588774"/>
              </a:xfrm>
              <a:prstGeom prst="rect">
                <a:avLst/>
              </a:prstGeom>
            </p:spPr>
          </p:pic>
        </p:grpSp>
        <p:sp>
          <p:nvSpPr>
            <p:cNvPr id="29" name="TextBox 28">
              <a:extLst>
                <a:ext uri="{FF2B5EF4-FFF2-40B4-BE49-F238E27FC236}">
                  <a16:creationId xmlns:a16="http://schemas.microsoft.com/office/drawing/2014/main" id="{663883A1-F43D-4828-DC63-BF59A2241774}"/>
                </a:ext>
              </a:extLst>
            </p:cNvPr>
            <p:cNvSpPr txBox="1"/>
            <p:nvPr/>
          </p:nvSpPr>
          <p:spPr>
            <a:xfrm>
              <a:off x="3936002" y="5238715"/>
              <a:ext cx="2391594" cy="69557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tab pos="2960688" algn="l"/>
                </a:tabLst>
                <a:defRPr/>
              </a:pPr>
              <a:r>
                <a:rPr kumimoji="0" lang="en-AU" sz="1600" b="1" i="0" u="none" strike="noStrike" kern="1200" cap="none" spc="0" normalizeH="0" baseline="0" noProof="0" dirty="0">
                  <a:ln>
                    <a:noFill/>
                  </a:ln>
                  <a:effectLst/>
                  <a:uLnTx/>
                  <a:uFillTx/>
                  <a:latin typeface="VIC"/>
                  <a:ea typeface="+mn-ea"/>
                  <a:cs typeface="+mn-cs"/>
                </a:rPr>
                <a:t>Broader economic benefits</a:t>
              </a:r>
              <a:br>
                <a:rPr kumimoji="0" lang="en-AU" sz="1800" b="1" i="0" u="none" strike="noStrike" kern="1200" cap="none" spc="0" normalizeH="0" baseline="0" noProof="0" dirty="0">
                  <a:ln>
                    <a:noFill/>
                  </a:ln>
                  <a:effectLst/>
                  <a:uLnTx/>
                  <a:uFillTx/>
                  <a:latin typeface="VIC"/>
                  <a:ea typeface="+mn-ea"/>
                  <a:cs typeface="+mn-cs"/>
                </a:rPr>
              </a:br>
              <a:endParaRPr kumimoji="0" lang="en-AU" sz="1600" b="0" i="0" u="none" strike="noStrike" kern="1200" cap="none" spc="0" normalizeH="0" baseline="0" noProof="0" dirty="0">
                <a:ln>
                  <a:noFill/>
                </a:ln>
                <a:effectLst/>
                <a:uLnTx/>
                <a:uFillTx/>
                <a:latin typeface="VIC"/>
                <a:ea typeface="+mn-ea"/>
                <a:cs typeface="+mn-cs"/>
              </a:endParaRPr>
            </a:p>
          </p:txBody>
        </p:sp>
        <p:pic>
          <p:nvPicPr>
            <p:cNvPr id="30" name="Graphic 29" descr="Coins with solid fill">
              <a:extLst>
                <a:ext uri="{FF2B5EF4-FFF2-40B4-BE49-F238E27FC236}">
                  <a16:creationId xmlns:a16="http://schemas.microsoft.com/office/drawing/2014/main" id="{92B864A6-BF8D-ABE6-FF17-6E886CEB6EE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42946" y="5445227"/>
              <a:ext cx="538799" cy="538799"/>
            </a:xfrm>
            <a:prstGeom prst="rect">
              <a:avLst/>
            </a:prstGeom>
          </p:spPr>
        </p:pic>
        <p:sp>
          <p:nvSpPr>
            <p:cNvPr id="31" name="TextBox 30">
              <a:extLst>
                <a:ext uri="{FF2B5EF4-FFF2-40B4-BE49-F238E27FC236}">
                  <a16:creationId xmlns:a16="http://schemas.microsoft.com/office/drawing/2014/main" id="{296DD731-3680-1483-C94F-2E8494D23226}"/>
                </a:ext>
              </a:extLst>
            </p:cNvPr>
            <p:cNvSpPr txBox="1"/>
            <p:nvPr/>
          </p:nvSpPr>
          <p:spPr>
            <a:xfrm>
              <a:off x="5387647" y="5630304"/>
              <a:ext cx="966714" cy="511679"/>
            </a:xfrm>
            <a:prstGeom prst="rect">
              <a:avLst/>
            </a:prstGeom>
            <a:noFill/>
          </p:spPr>
          <p:txBody>
            <a:bodyPr wrap="square" rtlCol="0">
              <a:spAutoFit/>
            </a:bodyPr>
            <a:lstStyle>
              <a:defPPr>
                <a:defRPr lang="en-US"/>
              </a:defPPr>
              <a:lvl1pPr algn="ctr">
                <a:lnSpc>
                  <a:spcPct val="90000"/>
                </a:lnSpc>
                <a:defRPr sz="800"/>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00" dirty="0">
                  <a:solidFill>
                    <a:srgbClr val="232B39"/>
                  </a:solidFill>
                  <a:latin typeface="VIC"/>
                </a:rPr>
                <a:t>Other </a:t>
              </a:r>
              <a:r>
                <a:rPr lang="en-AU" sz="1000" dirty="0" err="1">
                  <a:solidFill>
                    <a:srgbClr val="232B39"/>
                  </a:solidFill>
                  <a:latin typeface="VIC"/>
                </a:rPr>
                <a:t>monetisable</a:t>
              </a:r>
              <a:r>
                <a:rPr lang="en-AU" sz="1000" dirty="0">
                  <a:solidFill>
                    <a:srgbClr val="232B39"/>
                  </a:solidFill>
                  <a:latin typeface="VIC"/>
                </a:rPr>
                <a:t> impacts</a:t>
              </a:r>
              <a:endParaRPr kumimoji="0" lang="en-AU" sz="1000" b="0" i="0" u="none" strike="noStrike" kern="1200" cap="none" spc="0" normalizeH="0" baseline="0" noProof="0" dirty="0">
                <a:ln>
                  <a:noFill/>
                </a:ln>
                <a:solidFill>
                  <a:srgbClr val="232B39"/>
                </a:solidFill>
                <a:effectLst/>
                <a:uLnTx/>
                <a:uFillTx/>
                <a:latin typeface="VIC"/>
                <a:ea typeface="+mn-ea"/>
                <a:cs typeface="+mn-cs"/>
              </a:endParaRPr>
            </a:p>
          </p:txBody>
        </p:sp>
      </p:grpSp>
      <p:sp>
        <p:nvSpPr>
          <p:cNvPr id="35" name="Content Placeholder 2">
            <a:extLst>
              <a:ext uri="{FF2B5EF4-FFF2-40B4-BE49-F238E27FC236}">
                <a16:creationId xmlns:a16="http://schemas.microsoft.com/office/drawing/2014/main" id="{2DC29BAF-4E42-8707-A0C9-EBD5EF05001D}"/>
              </a:ext>
            </a:extLst>
          </p:cNvPr>
          <p:cNvSpPr txBox="1">
            <a:spLocks/>
          </p:cNvSpPr>
          <p:nvPr/>
        </p:nvSpPr>
        <p:spPr>
          <a:xfrm>
            <a:off x="623812" y="2005616"/>
            <a:ext cx="3986805" cy="3166183"/>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1600" dirty="0"/>
          </a:p>
        </p:txBody>
      </p:sp>
      <p:sp>
        <p:nvSpPr>
          <p:cNvPr id="36" name="Content Placeholder 2">
            <a:extLst>
              <a:ext uri="{FF2B5EF4-FFF2-40B4-BE49-F238E27FC236}">
                <a16:creationId xmlns:a16="http://schemas.microsoft.com/office/drawing/2014/main" id="{3F43919F-EA72-E956-4EC0-E25F6C2E7632}"/>
              </a:ext>
            </a:extLst>
          </p:cNvPr>
          <p:cNvSpPr txBox="1">
            <a:spLocks/>
          </p:cNvSpPr>
          <p:nvPr/>
        </p:nvSpPr>
        <p:spPr>
          <a:xfrm>
            <a:off x="696487" y="2014418"/>
            <a:ext cx="6335540" cy="2095032"/>
          </a:xfrm>
          <a:prstGeom prst="rect">
            <a:avLst/>
          </a:prstGeom>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latin typeface="VIC" panose="00000500000000000000" pitchFamily="50" charset="0"/>
                <a:cs typeface="Times New Roman" panose="02020603050405020304" pitchFamily="18" charset="0"/>
              </a:rPr>
              <a:t>EIIF proposals need to provide evidence of impact through:</a:t>
            </a:r>
          </a:p>
          <a:p>
            <a:pPr marL="266700" indent="-285750">
              <a:spcBef>
                <a:spcPts val="600"/>
              </a:spcBef>
              <a:spcAft>
                <a:spcPts val="600"/>
              </a:spcAft>
              <a:buFont typeface="Wingdings" panose="05000000000000000000" pitchFamily="2" charset="2"/>
              <a:buChar char="Ø"/>
              <a:defRPr/>
            </a:pPr>
            <a:r>
              <a:rPr lang="en-AU" sz="1600" b="1" dirty="0">
                <a:solidFill>
                  <a:schemeClr val="accent3"/>
                </a:solidFill>
                <a:latin typeface="VIC" panose="00000500000000000000" pitchFamily="50" charset="0"/>
                <a:cs typeface="Times New Roman" panose="02020603050405020304" pitchFamily="18" charset="0"/>
              </a:rPr>
              <a:t>Improved outcomes </a:t>
            </a:r>
            <a:r>
              <a:rPr lang="en-AU" sz="1600" dirty="0">
                <a:latin typeface="VIC" panose="00000500000000000000" pitchFamily="50" charset="0"/>
                <a:cs typeface="Times New Roman" panose="02020603050405020304" pitchFamily="18" charset="0"/>
              </a:rPr>
              <a:t>– quantified impacts on the lives of service users and their families, the broader community, and the service system.</a:t>
            </a:r>
          </a:p>
          <a:p>
            <a:pPr marL="266700" indent="-285750">
              <a:spcBef>
                <a:spcPts val="600"/>
              </a:spcBef>
              <a:spcAft>
                <a:spcPts val="600"/>
              </a:spcAft>
              <a:buFont typeface="Wingdings" panose="05000000000000000000" pitchFamily="2" charset="2"/>
              <a:buChar char="Ø"/>
              <a:defRPr/>
            </a:pPr>
            <a:r>
              <a:rPr lang="en-AU" sz="1600" b="1" dirty="0">
                <a:solidFill>
                  <a:schemeClr val="accent3"/>
                </a:solidFill>
                <a:latin typeface="VIC" panose="00000500000000000000" pitchFamily="50" charset="0"/>
                <a:cs typeface="Times New Roman" panose="02020603050405020304" pitchFamily="18" charset="0"/>
              </a:rPr>
              <a:t>Avoided costs </a:t>
            </a:r>
            <a:r>
              <a:rPr lang="en-AU" sz="1600" dirty="0">
                <a:latin typeface="VIC" panose="00000500000000000000" pitchFamily="50" charset="0"/>
                <a:cs typeface="Times New Roman" panose="02020603050405020304" pitchFamily="18" charset="0"/>
              </a:rPr>
              <a:t>– the expected reduction in future expenditure on Victorian government services, compared to a BAU trajectory.</a:t>
            </a:r>
          </a:p>
          <a:p>
            <a:endParaRPr lang="en-AU" sz="1600" dirty="0"/>
          </a:p>
        </p:txBody>
      </p:sp>
      <p:sp>
        <p:nvSpPr>
          <p:cNvPr id="49" name="Content Placeholder 2">
            <a:extLst>
              <a:ext uri="{FF2B5EF4-FFF2-40B4-BE49-F238E27FC236}">
                <a16:creationId xmlns:a16="http://schemas.microsoft.com/office/drawing/2014/main" id="{BE4B69F6-89EA-D790-2EBC-E9DBAE889DA3}"/>
              </a:ext>
            </a:extLst>
          </p:cNvPr>
          <p:cNvSpPr txBox="1">
            <a:spLocks/>
          </p:cNvSpPr>
          <p:nvPr/>
        </p:nvSpPr>
        <p:spPr>
          <a:xfrm>
            <a:off x="696487" y="4350814"/>
            <a:ext cx="6333868" cy="1844183"/>
          </a:xfrm>
          <a:prstGeom prst="rect">
            <a:avLst/>
          </a:prstGeom>
          <a:solidFill>
            <a:schemeClr val="bg1">
              <a:lumMod val="95000"/>
            </a:schemeClr>
          </a:solidFill>
        </p:spPr>
        <p:txBody>
          <a:bodyPr vert="horz" lIns="36000" tIns="45720" rIns="3600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AU" sz="2600" b="0" i="0" kern="1200" smtClean="0">
                <a:solidFill>
                  <a:schemeClr val="tx1"/>
                </a:solidFill>
                <a:effectLst/>
                <a:latin typeface="+mj-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2400" kern="1200">
                <a:solidFill>
                  <a:schemeClr val="tx1"/>
                </a:solidFill>
                <a:latin typeface="+mn-lt"/>
                <a:ea typeface="+mn-ea"/>
                <a:cs typeface="+mn-cs"/>
              </a:defRPr>
            </a:lvl2pPr>
            <a:lvl3pPr marL="358775" indent="-358775" algn="l" defTabSz="914400" rtl="0" eaLnBrk="1" latinLnBrk="0" hangingPunct="1">
              <a:lnSpc>
                <a:spcPct val="100000"/>
              </a:lnSpc>
              <a:spcBef>
                <a:spcPts val="300"/>
              </a:spcBef>
              <a:buClr>
                <a:schemeClr val="tx1"/>
              </a:buClr>
              <a:buFont typeface="Arial" panose="020B0604020202020204" pitchFamily="34" charset="0"/>
              <a:buChar char="•"/>
              <a:defRPr sz="2200" kern="1200">
                <a:solidFill>
                  <a:schemeClr val="tx1"/>
                </a:solidFill>
                <a:latin typeface="+mn-lt"/>
                <a:ea typeface="+mn-ea"/>
                <a:cs typeface="+mn-cs"/>
              </a:defRPr>
            </a:lvl3pPr>
            <a:lvl4pPr marL="715963" indent="-312738" algn="l" defTabSz="914400" rtl="0" eaLnBrk="1" latinLnBrk="0" hangingPunct="1">
              <a:lnSpc>
                <a:spcPct val="90000"/>
              </a:lnSpc>
              <a:spcBef>
                <a:spcPts val="300"/>
              </a:spcBef>
              <a:buClr>
                <a:schemeClr val="tx1"/>
              </a:buClr>
              <a:buFont typeface="VIC" panose="00000500000000000000" pitchFamily="50"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1" dirty="0">
                <a:latin typeface="VIC" panose="00000500000000000000" pitchFamily="50" charset="0"/>
                <a:cs typeface="Times New Roman" panose="02020603050405020304" pitchFamily="18" charset="0"/>
              </a:rPr>
              <a:t>Data is critical in informing evidence base and future decisions</a:t>
            </a:r>
            <a:r>
              <a:rPr lang="en-AU" sz="1600" dirty="0">
                <a:latin typeface="VIC" panose="00000500000000000000" pitchFamily="50" charset="0"/>
                <a:cs typeface="Times New Roman" panose="02020603050405020304" pitchFamily="18" charset="0"/>
              </a:rPr>
              <a:t>. In EIIF, data is collected and utilised during:</a:t>
            </a:r>
          </a:p>
          <a:p>
            <a:pPr marL="285750" indent="-285750">
              <a:buClrTx/>
              <a:buFont typeface="Arial" panose="020B0604020202020204" pitchFamily="34" charset="0"/>
              <a:buChar char="•"/>
            </a:pPr>
            <a:r>
              <a:rPr lang="en-AU" sz="1600" dirty="0">
                <a:latin typeface="VIC" panose="00000500000000000000" pitchFamily="50" charset="0"/>
                <a:cs typeface="Times New Roman" panose="02020603050405020304" pitchFamily="18" charset="0"/>
              </a:rPr>
              <a:t>Annual outcomes reporting</a:t>
            </a:r>
          </a:p>
          <a:p>
            <a:pPr marL="285750" indent="-285750">
              <a:buClrTx/>
              <a:buFont typeface="Arial" panose="020B0604020202020204" pitchFamily="34" charset="0"/>
              <a:buChar char="•"/>
            </a:pPr>
            <a:r>
              <a:rPr lang="en-AU" sz="1600" dirty="0">
                <a:latin typeface="VIC" panose="00000500000000000000" pitchFamily="50" charset="0"/>
                <a:cs typeface="Times New Roman" panose="02020603050405020304" pitchFamily="18" charset="0"/>
              </a:rPr>
              <a:t>Avoided cost modelling during proposal development</a:t>
            </a:r>
          </a:p>
          <a:p>
            <a:pPr marL="285750" indent="-285750">
              <a:buClrTx/>
              <a:buFont typeface="Arial" panose="020B0604020202020204" pitchFamily="34" charset="0"/>
              <a:buChar char="•"/>
            </a:pPr>
            <a:r>
              <a:rPr lang="en-AU" sz="1600" dirty="0">
                <a:latin typeface="VIC" panose="00000500000000000000" pitchFamily="50" charset="0"/>
                <a:cs typeface="Times New Roman" panose="02020603050405020304" pitchFamily="18" charset="0"/>
              </a:rPr>
              <a:t>Broader economic benefit modelling</a:t>
            </a:r>
          </a:p>
        </p:txBody>
      </p:sp>
      <p:graphicFrame>
        <p:nvGraphicFramePr>
          <p:cNvPr id="32" name="Content Placeholder 4">
            <a:extLst>
              <a:ext uri="{FF2B5EF4-FFF2-40B4-BE49-F238E27FC236}">
                <a16:creationId xmlns:a16="http://schemas.microsoft.com/office/drawing/2014/main" id="{685F940C-3C3B-62EC-9F34-4DF269A8D716}"/>
              </a:ext>
            </a:extLst>
          </p:cNvPr>
          <p:cNvGraphicFramePr>
            <a:graphicFrameLocks/>
          </p:cNvGraphicFramePr>
          <p:nvPr>
            <p:extLst>
              <p:ext uri="{D42A27DB-BD31-4B8C-83A1-F6EECF244321}">
                <p14:modId xmlns:p14="http://schemas.microsoft.com/office/powerpoint/2010/main" val="2158131960"/>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379570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4C641AF-378B-507C-F443-2F45AF23ED99}"/>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675C07F1-1C63-4152-9765-C6F2A5F6D67C}"/>
              </a:ext>
            </a:extLst>
          </p:cNvPr>
          <p:cNvSpPr>
            <a:spLocks noGrp="1"/>
          </p:cNvSpPr>
          <p:nvPr>
            <p:ph type="title"/>
          </p:nvPr>
        </p:nvSpPr>
        <p:spPr>
          <a:xfrm>
            <a:off x="704850" y="657225"/>
            <a:ext cx="11140786" cy="1034638"/>
          </a:xfrm>
        </p:spPr>
        <p:txBody>
          <a:bodyPr/>
          <a:lstStyle/>
          <a:p>
            <a:r>
              <a:rPr lang="en-AU" dirty="0"/>
              <a:t>Key questions to start with: Client journey to where they are, and new programs’ impact for them</a:t>
            </a:r>
          </a:p>
        </p:txBody>
      </p:sp>
      <p:grpSp>
        <p:nvGrpSpPr>
          <p:cNvPr id="3" name="Group 2">
            <a:extLst>
              <a:ext uri="{FF2B5EF4-FFF2-40B4-BE49-F238E27FC236}">
                <a16:creationId xmlns:a16="http://schemas.microsoft.com/office/drawing/2014/main" id="{8A4A831C-4E41-4DA7-B079-89A56EE0825D}"/>
              </a:ext>
            </a:extLst>
          </p:cNvPr>
          <p:cNvGrpSpPr/>
          <p:nvPr/>
        </p:nvGrpSpPr>
        <p:grpSpPr>
          <a:xfrm>
            <a:off x="788510" y="2230735"/>
            <a:ext cx="6612415" cy="618514"/>
            <a:chOff x="782935" y="2520531"/>
            <a:chExt cx="6244259" cy="618514"/>
          </a:xfrm>
        </p:grpSpPr>
        <p:pic>
          <p:nvPicPr>
            <p:cNvPr id="5" name="Graphic 4" descr="Group with solid fill">
              <a:extLst>
                <a:ext uri="{FF2B5EF4-FFF2-40B4-BE49-F238E27FC236}">
                  <a16:creationId xmlns:a16="http://schemas.microsoft.com/office/drawing/2014/main" id="{169530D3-4DDA-4956-A72B-0A4DBB404D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935" y="2520531"/>
              <a:ext cx="623058" cy="618514"/>
            </a:xfrm>
            <a:prstGeom prst="rect">
              <a:avLst/>
            </a:prstGeom>
          </p:spPr>
        </p:pic>
        <p:sp>
          <p:nvSpPr>
            <p:cNvPr id="6" name="TextBox 5">
              <a:extLst>
                <a:ext uri="{FF2B5EF4-FFF2-40B4-BE49-F238E27FC236}">
                  <a16:creationId xmlns:a16="http://schemas.microsoft.com/office/drawing/2014/main" id="{6AD49DBE-ACBF-44CA-A794-FF441BEFC3C7}"/>
                </a:ext>
              </a:extLst>
            </p:cNvPr>
            <p:cNvSpPr txBox="1"/>
            <p:nvPr/>
          </p:nvSpPr>
          <p:spPr>
            <a:xfrm>
              <a:off x="1519428" y="2614322"/>
              <a:ext cx="5507766" cy="369332"/>
            </a:xfrm>
            <a:prstGeom prst="rect">
              <a:avLst/>
            </a:prstGeom>
            <a:ln w="25400">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228600" indent="-228600">
                <a:buAutoNum type="arabicPeriod"/>
              </a:pPr>
              <a:r>
                <a:rPr lang="en-AU" b="1" spc="10" dirty="0">
                  <a:effectLst/>
                  <a:ea typeface="Times New Roman" panose="02020603050405020304" pitchFamily="18" charset="0"/>
                  <a:cs typeface="Times New Roman"/>
                </a:rPr>
                <a:t>What client group is a new program targeting</a:t>
              </a:r>
              <a:r>
                <a:rPr lang="en-AU" b="1" spc="10" dirty="0">
                  <a:ea typeface="Times New Roman" panose="02020603050405020304" pitchFamily="18" charset="0"/>
                  <a:cs typeface="Times New Roman"/>
                </a:rPr>
                <a:t>?</a:t>
              </a:r>
              <a:endParaRPr lang="en-US" dirty="0">
                <a:cs typeface="Times New Roman"/>
              </a:endParaRPr>
            </a:p>
          </p:txBody>
        </p:sp>
      </p:grpSp>
      <p:grpSp>
        <p:nvGrpSpPr>
          <p:cNvPr id="7" name="Group 6">
            <a:extLst>
              <a:ext uri="{FF2B5EF4-FFF2-40B4-BE49-F238E27FC236}">
                <a16:creationId xmlns:a16="http://schemas.microsoft.com/office/drawing/2014/main" id="{F0F7C023-E840-45E4-8020-0ED8C6FC2140}"/>
              </a:ext>
            </a:extLst>
          </p:cNvPr>
          <p:cNvGrpSpPr/>
          <p:nvPr/>
        </p:nvGrpSpPr>
        <p:grpSpPr>
          <a:xfrm>
            <a:off x="816073" y="2887225"/>
            <a:ext cx="6588320" cy="923330"/>
            <a:chOff x="782935" y="3122609"/>
            <a:chExt cx="6357994" cy="923330"/>
          </a:xfrm>
        </p:grpSpPr>
        <p:pic>
          <p:nvPicPr>
            <p:cNvPr id="8" name="Graphic 7" descr="Cycle with people with solid fill">
              <a:extLst>
                <a:ext uri="{FF2B5EF4-FFF2-40B4-BE49-F238E27FC236}">
                  <a16:creationId xmlns:a16="http://schemas.microsoft.com/office/drawing/2014/main" id="{3AB701EF-248A-4381-B0DB-A0A17BBB27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935" y="3291342"/>
              <a:ext cx="623058" cy="630721"/>
            </a:xfrm>
            <a:prstGeom prst="rect">
              <a:avLst/>
            </a:prstGeom>
          </p:spPr>
        </p:pic>
        <p:sp>
          <p:nvSpPr>
            <p:cNvPr id="9" name="TextBox 8">
              <a:extLst>
                <a:ext uri="{FF2B5EF4-FFF2-40B4-BE49-F238E27FC236}">
                  <a16:creationId xmlns:a16="http://schemas.microsoft.com/office/drawing/2014/main" id="{A8163F5B-7119-4718-B80D-F04E2AF1B11A}"/>
                </a:ext>
              </a:extLst>
            </p:cNvPr>
            <p:cNvSpPr txBox="1"/>
            <p:nvPr/>
          </p:nvSpPr>
          <p:spPr>
            <a:xfrm>
              <a:off x="1512332" y="3122609"/>
              <a:ext cx="5628597" cy="923330"/>
            </a:xfrm>
            <a:prstGeom prst="rect">
              <a:avLst/>
            </a:prstGeom>
            <a:noFill/>
            <a:ln w="25400">
              <a:solidFill>
                <a:schemeClr val="accent1">
                  <a:lumMod val="60000"/>
                  <a:lumOff val="40000"/>
                </a:schemeClr>
              </a:solidFill>
            </a:ln>
          </p:spPr>
          <p:txBody>
            <a:bodyPr wrap="square" lIns="91440" tIns="45720" rIns="91440" bIns="45720" rtlCol="0" anchor="t">
              <a:spAutoFit/>
            </a:bodyPr>
            <a:lstStyle/>
            <a:p>
              <a:pPr marL="228600" indent="-228600">
                <a:buFont typeface="+mj-lt"/>
                <a:buAutoNum type="arabicPeriod" startAt="2"/>
              </a:pPr>
              <a:r>
                <a:rPr lang="en-AU" b="1" dirty="0"/>
                <a:t>How does the initiative work? How does it help clients, and how does it directly affect government service use?</a:t>
              </a:r>
              <a:endParaRPr lang="en-US" dirty="0"/>
            </a:p>
          </p:txBody>
        </p:sp>
      </p:grpSp>
      <p:grpSp>
        <p:nvGrpSpPr>
          <p:cNvPr id="10" name="Group 9">
            <a:extLst>
              <a:ext uri="{FF2B5EF4-FFF2-40B4-BE49-F238E27FC236}">
                <a16:creationId xmlns:a16="http://schemas.microsoft.com/office/drawing/2014/main" id="{5B91F617-792A-41B6-B183-921D46223448}"/>
              </a:ext>
            </a:extLst>
          </p:cNvPr>
          <p:cNvGrpSpPr/>
          <p:nvPr/>
        </p:nvGrpSpPr>
        <p:grpSpPr>
          <a:xfrm>
            <a:off x="796823" y="3870727"/>
            <a:ext cx="6612416" cy="800520"/>
            <a:chOff x="782935" y="4116444"/>
            <a:chExt cx="6244259" cy="800520"/>
          </a:xfrm>
        </p:grpSpPr>
        <p:pic>
          <p:nvPicPr>
            <p:cNvPr id="11" name="Graphic 10" descr="Downward trend graph with solid fill">
              <a:extLst>
                <a:ext uri="{FF2B5EF4-FFF2-40B4-BE49-F238E27FC236}">
                  <a16:creationId xmlns:a16="http://schemas.microsoft.com/office/drawing/2014/main" id="{68326D1E-347E-4117-8AD3-914C2F82F4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935" y="4116444"/>
              <a:ext cx="623058" cy="545661"/>
            </a:xfrm>
            <a:prstGeom prst="rect">
              <a:avLst/>
            </a:prstGeom>
          </p:spPr>
        </p:pic>
        <p:sp>
          <p:nvSpPr>
            <p:cNvPr id="12" name="TextBox 11">
              <a:extLst>
                <a:ext uri="{FF2B5EF4-FFF2-40B4-BE49-F238E27FC236}">
                  <a16:creationId xmlns:a16="http://schemas.microsoft.com/office/drawing/2014/main" id="{1EC99F88-16E6-477E-A8C6-147CA55BCE0D}"/>
                </a:ext>
              </a:extLst>
            </p:cNvPr>
            <p:cNvSpPr txBox="1"/>
            <p:nvPr/>
          </p:nvSpPr>
          <p:spPr>
            <a:xfrm>
              <a:off x="1519428" y="4197921"/>
              <a:ext cx="5507766" cy="719043"/>
            </a:xfrm>
            <a:prstGeom prst="rect">
              <a:avLst/>
            </a:prstGeom>
            <a:noFill/>
            <a:ln w="25400">
              <a:solidFill>
                <a:schemeClr val="accent1">
                  <a:lumMod val="75000"/>
                </a:schemeClr>
              </a:solidFill>
            </a:ln>
          </p:spPr>
          <p:txBody>
            <a:bodyPr wrap="square" lIns="91440" tIns="45720" rIns="91440" bIns="45720" rtlCol="0" anchor="t">
              <a:spAutoFit/>
            </a:bodyPr>
            <a:lstStyle/>
            <a:p>
              <a:pPr marL="228600" lvl="0" indent="-228600">
                <a:lnSpc>
                  <a:spcPct val="115000"/>
                </a:lnSpc>
                <a:spcBef>
                  <a:spcPts val="600"/>
                </a:spcBef>
                <a:spcAft>
                  <a:spcPts val="500"/>
                </a:spcAft>
                <a:buFont typeface="+mj-lt"/>
                <a:buAutoNum type="arabicPeriod" startAt="3"/>
              </a:pPr>
              <a:r>
                <a:rPr lang="en-AU" b="1" spc="10" dirty="0">
                  <a:effectLst/>
                  <a:ea typeface="Times New Roman" panose="02020603050405020304" pitchFamily="18" charset="0"/>
                  <a:cs typeface="Times New Roman" panose="02020603050405020304" pitchFamily="18" charset="0"/>
                </a:rPr>
                <a:t>What are the flow on service impacts of the intervention?</a:t>
              </a:r>
              <a:endParaRPr lang="en-AU" spc="10" dirty="0">
                <a:effectLst/>
                <a:ea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EC03C076-7C03-497F-9CBC-F8335FC2C86B}"/>
              </a:ext>
            </a:extLst>
          </p:cNvPr>
          <p:cNvGrpSpPr/>
          <p:nvPr/>
        </p:nvGrpSpPr>
        <p:grpSpPr>
          <a:xfrm>
            <a:off x="796823" y="4856940"/>
            <a:ext cx="6622788" cy="647739"/>
            <a:chOff x="782935" y="4865742"/>
            <a:chExt cx="6253552" cy="647739"/>
          </a:xfrm>
        </p:grpSpPr>
        <p:pic>
          <p:nvPicPr>
            <p:cNvPr id="14" name="Graphic 13" descr="Dollar with solid fill">
              <a:extLst>
                <a:ext uri="{FF2B5EF4-FFF2-40B4-BE49-F238E27FC236}">
                  <a16:creationId xmlns:a16="http://schemas.microsoft.com/office/drawing/2014/main" id="{C35563B1-CC83-4A46-A8B4-5C737DC97C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935" y="4865742"/>
              <a:ext cx="623058" cy="523220"/>
            </a:xfrm>
            <a:prstGeom prst="rect">
              <a:avLst/>
            </a:prstGeom>
          </p:spPr>
        </p:pic>
        <p:sp>
          <p:nvSpPr>
            <p:cNvPr id="15" name="TextBox 14">
              <a:extLst>
                <a:ext uri="{FF2B5EF4-FFF2-40B4-BE49-F238E27FC236}">
                  <a16:creationId xmlns:a16="http://schemas.microsoft.com/office/drawing/2014/main" id="{7418852C-3CD7-4AA3-9632-2739048D2439}"/>
                </a:ext>
              </a:extLst>
            </p:cNvPr>
            <p:cNvSpPr txBox="1"/>
            <p:nvPr/>
          </p:nvSpPr>
          <p:spPr>
            <a:xfrm>
              <a:off x="1519428" y="4867150"/>
              <a:ext cx="5517059" cy="646331"/>
            </a:xfrm>
            <a:prstGeom prst="rect">
              <a:avLst/>
            </a:prstGeom>
            <a:noFill/>
            <a:ln w="25400">
              <a:solidFill>
                <a:schemeClr val="accent1">
                  <a:lumMod val="50000"/>
                </a:schemeClr>
              </a:solidFill>
            </a:ln>
          </p:spPr>
          <p:txBody>
            <a:bodyPr wrap="square" lIns="91440" tIns="45720" rIns="91440" bIns="45720" rtlCol="0" anchor="t">
              <a:spAutoFit/>
            </a:bodyPr>
            <a:lstStyle/>
            <a:p>
              <a:pPr marL="228600" indent="-228600">
                <a:buFont typeface="+mj-lt"/>
                <a:buAutoNum type="arabicPeriod" startAt="4"/>
              </a:pPr>
              <a:r>
                <a:rPr lang="en-AU" b="1" spc="10" dirty="0">
                  <a:cs typeface="Times New Roman"/>
                </a:rPr>
                <a:t>How much spending is the Victorian government avoiding?</a:t>
              </a:r>
              <a:endParaRPr lang="en-AU" dirty="0">
                <a:cs typeface="Times New Roman"/>
              </a:endParaRPr>
            </a:p>
          </p:txBody>
        </p:sp>
      </p:grpSp>
      <p:sp>
        <p:nvSpPr>
          <p:cNvPr id="2" name="TextBox 1">
            <a:extLst>
              <a:ext uri="{FF2B5EF4-FFF2-40B4-BE49-F238E27FC236}">
                <a16:creationId xmlns:a16="http://schemas.microsoft.com/office/drawing/2014/main" id="{4744192A-610E-550F-A618-17613BA1B50B}"/>
              </a:ext>
            </a:extLst>
          </p:cNvPr>
          <p:cNvSpPr txBox="1"/>
          <p:nvPr/>
        </p:nvSpPr>
        <p:spPr>
          <a:xfrm>
            <a:off x="8606443" y="2440949"/>
            <a:ext cx="2922947" cy="1815882"/>
          </a:xfrm>
          <a:prstGeom prst="rect">
            <a:avLst/>
          </a:prstGeom>
          <a:noFill/>
          <a:ln>
            <a:solidFill>
              <a:schemeClr val="accent3">
                <a:lumMod val="60000"/>
                <a:lumOff val="40000"/>
              </a:schemeClr>
            </a:solidFill>
            <a:prstDash val="lgDash"/>
          </a:ln>
        </p:spPr>
        <p:txBody>
          <a:bodyPr wrap="square" rtlCol="0">
            <a:spAutoFit/>
          </a:bodyPr>
          <a:lstStyle/>
          <a:p>
            <a:r>
              <a:rPr lang="en-AU" sz="1600" dirty="0"/>
              <a:t>Evidence of impact is very  important – e.g. clear evidence of previous program outcomes, evaluation reports, evidence of like programs in other jurisdictions</a:t>
            </a:r>
          </a:p>
        </p:txBody>
      </p:sp>
      <p:cxnSp>
        <p:nvCxnSpPr>
          <p:cNvPr id="17" name="Straight Arrow Connector 16">
            <a:extLst>
              <a:ext uri="{FF2B5EF4-FFF2-40B4-BE49-F238E27FC236}">
                <a16:creationId xmlns:a16="http://schemas.microsoft.com/office/drawing/2014/main" id="{B76B4BC6-3705-F831-D4B4-5A51AA92D3B3}"/>
              </a:ext>
            </a:extLst>
          </p:cNvPr>
          <p:cNvCxnSpPr>
            <a:cxnSpLocks/>
            <a:stCxn id="9" idx="3"/>
          </p:cNvCxnSpPr>
          <p:nvPr/>
        </p:nvCxnSpPr>
        <p:spPr>
          <a:xfrm>
            <a:off x="7404393" y="3348890"/>
            <a:ext cx="1221301" cy="0"/>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B300059-E349-52D2-D878-815E110E0F61}"/>
              </a:ext>
            </a:extLst>
          </p:cNvPr>
          <p:cNvSpPr/>
          <p:nvPr/>
        </p:nvSpPr>
        <p:spPr>
          <a:xfrm>
            <a:off x="8606443" y="4415713"/>
            <a:ext cx="2922946" cy="135143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See </a:t>
            </a:r>
            <a:r>
              <a:rPr lang="en-AU" sz="1600" b="1" dirty="0">
                <a:solidFill>
                  <a:schemeClr val="tx1"/>
                </a:solidFill>
              </a:rPr>
              <a:t>EIIF Toolkit </a:t>
            </a:r>
            <a:r>
              <a:rPr lang="en-AU" sz="1600" dirty="0">
                <a:solidFill>
                  <a:schemeClr val="tx1"/>
                </a:solidFill>
              </a:rPr>
              <a:t>for more information on how these questions relate to the quantification of benefits in EIIF</a:t>
            </a:r>
          </a:p>
        </p:txBody>
      </p:sp>
      <p:graphicFrame>
        <p:nvGraphicFramePr>
          <p:cNvPr id="22" name="Content Placeholder 4">
            <a:extLst>
              <a:ext uri="{FF2B5EF4-FFF2-40B4-BE49-F238E27FC236}">
                <a16:creationId xmlns:a16="http://schemas.microsoft.com/office/drawing/2014/main" id="{F906C5C0-8D4B-35F7-C39E-E40D492B971E}"/>
              </a:ext>
            </a:extLst>
          </p:cNvPr>
          <p:cNvGraphicFramePr>
            <a:graphicFrameLocks/>
          </p:cNvGraphicFramePr>
          <p:nvPr>
            <p:extLst>
              <p:ext uri="{D42A27DB-BD31-4B8C-83A1-F6EECF244321}">
                <p14:modId xmlns:p14="http://schemas.microsoft.com/office/powerpoint/2010/main" val="1807623051"/>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264569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77FCC-7798-019F-4548-9DDBF9D347A2}"/>
              </a:ext>
            </a:extLst>
          </p:cNvPr>
          <p:cNvSpPr/>
          <p:nvPr/>
        </p:nvSpPr>
        <p:spPr>
          <a:xfrm>
            <a:off x="0" y="4359564"/>
            <a:ext cx="12192000" cy="249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5" name="Content Placeholder 4">
            <a:extLst>
              <a:ext uri="{FF2B5EF4-FFF2-40B4-BE49-F238E27FC236}">
                <a16:creationId xmlns:a16="http://schemas.microsoft.com/office/drawing/2014/main" id="{32828CDE-C5A7-E828-7AA4-E6E970DAFEA7}"/>
              </a:ext>
            </a:extLst>
          </p:cNvPr>
          <p:cNvGraphicFramePr>
            <a:graphicFrameLocks/>
          </p:cNvGraphicFramePr>
          <p:nvPr>
            <p:extLst>
              <p:ext uri="{D42A27DB-BD31-4B8C-83A1-F6EECF244321}">
                <p14:modId xmlns:p14="http://schemas.microsoft.com/office/powerpoint/2010/main" val="2654630781"/>
              </p:ext>
            </p:extLst>
          </p:nvPr>
        </p:nvGraphicFramePr>
        <p:xfrm>
          <a:off x="0" y="6534728"/>
          <a:ext cx="12192000" cy="3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487CA1F-3AD5-86E0-5ACA-BA63FBF5567A}"/>
              </a:ext>
            </a:extLst>
          </p:cNvPr>
          <p:cNvSpPr>
            <a:spLocks noGrp="1"/>
          </p:cNvSpPr>
          <p:nvPr>
            <p:ph type="title"/>
          </p:nvPr>
        </p:nvSpPr>
        <p:spPr/>
        <p:txBody>
          <a:bodyPr/>
          <a:lstStyle/>
          <a:p>
            <a:r>
              <a:rPr lang="en-AU" dirty="0"/>
              <a:t>An illustration of what it could look like</a:t>
            </a:r>
          </a:p>
        </p:txBody>
      </p:sp>
      <p:graphicFrame>
        <p:nvGraphicFramePr>
          <p:cNvPr id="7" name="Table 7">
            <a:extLst>
              <a:ext uri="{FF2B5EF4-FFF2-40B4-BE49-F238E27FC236}">
                <a16:creationId xmlns:a16="http://schemas.microsoft.com/office/drawing/2014/main" id="{AE05A1EF-026B-EBEA-7CFB-0A1FBA585E9C}"/>
              </a:ext>
            </a:extLst>
          </p:cNvPr>
          <p:cNvGraphicFramePr>
            <a:graphicFrameLocks noGrp="1"/>
          </p:cNvGraphicFramePr>
          <p:nvPr>
            <p:extLst>
              <p:ext uri="{D42A27DB-BD31-4B8C-83A1-F6EECF244321}">
                <p14:modId xmlns:p14="http://schemas.microsoft.com/office/powerpoint/2010/main" val="1198915015"/>
              </p:ext>
            </p:extLst>
          </p:nvPr>
        </p:nvGraphicFramePr>
        <p:xfrm>
          <a:off x="722498" y="1907884"/>
          <a:ext cx="10497952" cy="4541520"/>
        </p:xfrm>
        <a:graphic>
          <a:graphicData uri="http://schemas.openxmlformats.org/drawingml/2006/table">
            <a:tbl>
              <a:tblPr firstRow="1" bandRow="1">
                <a:tableStyleId>{5C22544A-7EE6-4342-B048-85BDC9FD1C3A}</a:tableStyleId>
              </a:tblPr>
              <a:tblGrid>
                <a:gridCol w="4041054">
                  <a:extLst>
                    <a:ext uri="{9D8B030D-6E8A-4147-A177-3AD203B41FA5}">
                      <a16:colId xmlns:a16="http://schemas.microsoft.com/office/drawing/2014/main" val="2165913287"/>
                    </a:ext>
                  </a:extLst>
                </a:gridCol>
                <a:gridCol w="1222940">
                  <a:extLst>
                    <a:ext uri="{9D8B030D-6E8A-4147-A177-3AD203B41FA5}">
                      <a16:colId xmlns:a16="http://schemas.microsoft.com/office/drawing/2014/main" val="3787379524"/>
                    </a:ext>
                  </a:extLst>
                </a:gridCol>
                <a:gridCol w="1234160">
                  <a:extLst>
                    <a:ext uri="{9D8B030D-6E8A-4147-A177-3AD203B41FA5}">
                      <a16:colId xmlns:a16="http://schemas.microsoft.com/office/drawing/2014/main" val="972685674"/>
                    </a:ext>
                  </a:extLst>
                </a:gridCol>
                <a:gridCol w="1234159">
                  <a:extLst>
                    <a:ext uri="{9D8B030D-6E8A-4147-A177-3AD203B41FA5}">
                      <a16:colId xmlns:a16="http://schemas.microsoft.com/office/drawing/2014/main" val="2632473567"/>
                    </a:ext>
                  </a:extLst>
                </a:gridCol>
                <a:gridCol w="1127573">
                  <a:extLst>
                    <a:ext uri="{9D8B030D-6E8A-4147-A177-3AD203B41FA5}">
                      <a16:colId xmlns:a16="http://schemas.microsoft.com/office/drawing/2014/main" val="503990975"/>
                    </a:ext>
                  </a:extLst>
                </a:gridCol>
                <a:gridCol w="1638066">
                  <a:extLst>
                    <a:ext uri="{9D8B030D-6E8A-4147-A177-3AD203B41FA5}">
                      <a16:colId xmlns:a16="http://schemas.microsoft.com/office/drawing/2014/main" val="1446417417"/>
                    </a:ext>
                  </a:extLst>
                </a:gridCol>
              </a:tblGrid>
              <a:tr h="0">
                <a:tc>
                  <a:txBody>
                    <a:bodyPr/>
                    <a:lstStyle/>
                    <a:p>
                      <a:r>
                        <a:rPr lang="en-AU" sz="1600" dirty="0"/>
                        <a:t>Illustrative program outcome measures</a:t>
                      </a:r>
                    </a:p>
                  </a:txBody>
                  <a:tcPr/>
                </a:tc>
                <a:tc>
                  <a:txBody>
                    <a:bodyPr/>
                    <a:lstStyle/>
                    <a:p>
                      <a:pPr algn="ctr"/>
                      <a:r>
                        <a:rPr lang="en-AU" sz="1600" dirty="0"/>
                        <a:t>Baseline</a:t>
                      </a:r>
                    </a:p>
                  </a:txBody>
                  <a:tcPr/>
                </a:tc>
                <a:tc>
                  <a:txBody>
                    <a:bodyPr/>
                    <a:lstStyle/>
                    <a:p>
                      <a:pPr algn="ctr"/>
                      <a:r>
                        <a:rPr lang="en-AU" sz="1600" dirty="0"/>
                        <a:t>Target</a:t>
                      </a:r>
                    </a:p>
                    <a:p>
                      <a:pPr algn="ctr"/>
                      <a:r>
                        <a:rPr lang="en-AU" sz="1600" dirty="0"/>
                        <a:t>2024-25</a:t>
                      </a:r>
                    </a:p>
                  </a:txBody>
                  <a:tcPr/>
                </a:tc>
                <a:tc>
                  <a:txBody>
                    <a:bodyPr/>
                    <a:lstStyle/>
                    <a:p>
                      <a:pPr algn="ctr"/>
                      <a:r>
                        <a:rPr lang="en-AU" sz="1600" dirty="0"/>
                        <a:t>Target</a:t>
                      </a:r>
                    </a:p>
                    <a:p>
                      <a:pPr algn="ctr"/>
                      <a:r>
                        <a:rPr lang="en-AU" sz="1600" dirty="0"/>
                        <a:t>2025-26</a:t>
                      </a:r>
                    </a:p>
                  </a:txBody>
                  <a:tcPr/>
                </a:tc>
                <a:tc>
                  <a:txBody>
                    <a:bodyPr/>
                    <a:lstStyle/>
                    <a:p>
                      <a:pPr algn="ctr"/>
                      <a:r>
                        <a:rPr lang="en-AU" sz="1600" dirty="0"/>
                        <a:t>Target</a:t>
                      </a:r>
                    </a:p>
                    <a:p>
                      <a:pPr algn="ctr"/>
                      <a:r>
                        <a:rPr lang="en-AU" sz="1600" dirty="0"/>
                        <a:t>2026-27</a:t>
                      </a:r>
                    </a:p>
                  </a:txBody>
                  <a:tcPr/>
                </a:tc>
                <a:tc>
                  <a:txBody>
                    <a:bodyPr/>
                    <a:lstStyle/>
                    <a:p>
                      <a:pPr algn="ctr"/>
                      <a:r>
                        <a:rPr lang="en-AU" sz="1600" dirty="0"/>
                        <a:t>Target</a:t>
                      </a:r>
                    </a:p>
                    <a:p>
                      <a:pPr algn="ctr"/>
                      <a:r>
                        <a:rPr lang="en-AU" sz="1600" dirty="0"/>
                        <a:t>2027-28</a:t>
                      </a:r>
                    </a:p>
                  </a:txBody>
                  <a:tcPr/>
                </a:tc>
                <a:extLst>
                  <a:ext uri="{0D108BD9-81ED-4DB2-BD59-A6C34878D82A}">
                    <a16:rowId xmlns:a16="http://schemas.microsoft.com/office/drawing/2014/main" val="2137401479"/>
                  </a:ext>
                </a:extLst>
              </a:tr>
              <a:tr h="370840">
                <a:tc>
                  <a:txBody>
                    <a:bodyPr/>
                    <a:lstStyle/>
                    <a:p>
                      <a:r>
                        <a:rPr lang="en-AU" sz="1600" dirty="0"/>
                        <a:t>Percentage of participants in stable housing</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25%</a:t>
                      </a:r>
                    </a:p>
                  </a:txBody>
                  <a:tcP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AU" sz="1600" dirty="0"/>
                        <a:t>35%</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50%</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50%</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50%</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230603"/>
                  </a:ext>
                </a:extLst>
              </a:tr>
              <a:tr h="370840">
                <a:tc>
                  <a:txBody>
                    <a:bodyPr/>
                    <a:lstStyle/>
                    <a:p>
                      <a:r>
                        <a:rPr lang="en-AU" sz="1600" dirty="0"/>
                        <a:t>Average number of Emergency Department episodes per year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3 episodes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AU" sz="1600" dirty="0"/>
                        <a:t>-10%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676169"/>
                  </a:ext>
                </a:extLst>
              </a:tr>
              <a:tr h="462355">
                <a:tc>
                  <a:txBody>
                    <a:bodyPr/>
                    <a:lstStyle/>
                    <a:p>
                      <a:r>
                        <a:rPr lang="en-AU" sz="1600" dirty="0"/>
                        <a:t>Average number of homelessness episodes post-intervention within 12 months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2.5 episodes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AU" sz="1600" dirty="0"/>
                        <a:t>-30%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2164933"/>
                  </a:ext>
                </a:extLst>
              </a:tr>
              <a:tr h="370840">
                <a:tc>
                  <a:txBody>
                    <a:bodyPr/>
                    <a:lstStyle/>
                    <a:p>
                      <a:r>
                        <a:rPr lang="en-AU" sz="1600" dirty="0"/>
                        <a:t>Average number of police contacts per year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3 incidents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AU" sz="1600" dirty="0"/>
                        <a:t>NA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685029"/>
                  </a:ext>
                </a:extLst>
              </a:tr>
              <a:tr h="370840">
                <a:tc>
                  <a:txBody>
                    <a:bodyPr/>
                    <a:lstStyle/>
                    <a:p>
                      <a:r>
                        <a:rPr lang="en-AU" sz="1600" dirty="0"/>
                        <a:t>Proportion of participants who reported feeling improved mental health and wellbeing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75%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6916768"/>
                  </a:ext>
                </a:extLst>
              </a:tr>
              <a:tr h="370840">
                <a:tc>
                  <a:txBody>
                    <a:bodyPr/>
                    <a:lstStyle/>
                    <a:p>
                      <a:r>
                        <a:rPr lang="en-AU" sz="1600" dirty="0"/>
                        <a:t>Self-reported rate of social connectedness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AU" sz="1600" dirty="0"/>
                        <a:t>+10%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+12%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600" dirty="0"/>
                        <a:t>+15%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194829"/>
                  </a:ext>
                </a:extLst>
              </a:tr>
            </a:tbl>
          </a:graphicData>
        </a:graphic>
      </p:graphicFrame>
    </p:spTree>
    <p:extLst>
      <p:ext uri="{BB962C8B-B14F-4D97-AF65-F5344CB8AC3E}">
        <p14:creationId xmlns:p14="http://schemas.microsoft.com/office/powerpoint/2010/main" val="213615676"/>
      </p:ext>
    </p:extLst>
  </p:cSld>
  <p:clrMapOvr>
    <a:masterClrMapping/>
  </p:clrMapOvr>
</p:sld>
</file>

<file path=ppt/theme/theme1.xml><?xml version="1.0" encoding="utf-8"?>
<a:theme xmlns:a="http://schemas.openxmlformats.org/drawingml/2006/main" name="3_Office Theme">
  <a:themeElements>
    <a:clrScheme name="DTF corporate blue">
      <a:dk1>
        <a:srgbClr val="232B39"/>
      </a:dk1>
      <a:lt1>
        <a:sysClr val="window" lastClr="FFFFFF"/>
      </a:lt1>
      <a:dk2>
        <a:srgbClr val="3A3467"/>
      </a:dk2>
      <a:lt2>
        <a:srgbClr val="C2EBFA"/>
      </a:lt2>
      <a:accent1>
        <a:srgbClr val="0072CE"/>
      </a:accent1>
      <a:accent2>
        <a:srgbClr val="68CEF2"/>
      </a:accent2>
      <a:accent3>
        <a:srgbClr val="004C97"/>
      </a:accent3>
      <a:accent4>
        <a:srgbClr val="D3D5D7"/>
      </a:accent4>
      <a:accent5>
        <a:srgbClr val="5BBD74"/>
      </a:accent5>
      <a:accent6>
        <a:srgbClr val="D4E15F"/>
      </a:accent6>
      <a:hlink>
        <a:srgbClr val="53565A"/>
      </a:hlink>
      <a:folHlink>
        <a:srgbClr val="999999"/>
      </a:folHlink>
    </a:clrScheme>
    <a:fontScheme name="Brand Vic">
      <a:majorFont>
        <a:latin typeface="VIC SemiBold"/>
        <a:ea typeface=""/>
        <a:cs typeface=""/>
      </a:majorFont>
      <a:minorFont>
        <a:latin typeface="V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F PowerPoint.potx" id="{1B2E21D0-A801-450E-B2E8-E6F4AE40109B}" vid="{D4851D8E-856F-47DD-8D90-C1189A66A020}"/>
    </a:ext>
  </a:extLst>
</a:theme>
</file>

<file path=ppt/theme/theme2.xml><?xml version="1.0" encoding="utf-8"?>
<a:theme xmlns:a="http://schemas.openxmlformats.org/drawingml/2006/main" name="2_Office Theme">
  <a:themeElements>
    <a:clrScheme name="DTF corporate blue">
      <a:dk1>
        <a:srgbClr val="232B39"/>
      </a:dk1>
      <a:lt1>
        <a:sysClr val="window" lastClr="FFFFFF"/>
      </a:lt1>
      <a:dk2>
        <a:srgbClr val="3A3467"/>
      </a:dk2>
      <a:lt2>
        <a:srgbClr val="C2EBFA"/>
      </a:lt2>
      <a:accent1>
        <a:srgbClr val="0072CE"/>
      </a:accent1>
      <a:accent2>
        <a:srgbClr val="68CEF2"/>
      </a:accent2>
      <a:accent3>
        <a:srgbClr val="004C97"/>
      </a:accent3>
      <a:accent4>
        <a:srgbClr val="D3D5D7"/>
      </a:accent4>
      <a:accent5>
        <a:srgbClr val="5BBD74"/>
      </a:accent5>
      <a:accent6>
        <a:srgbClr val="D4E15F"/>
      </a:accent6>
      <a:hlink>
        <a:srgbClr val="53565A"/>
      </a:hlink>
      <a:folHlink>
        <a:srgbClr val="999999"/>
      </a:folHlink>
    </a:clrScheme>
    <a:fontScheme name="Brand Vic">
      <a:majorFont>
        <a:latin typeface="VIC SemiBold"/>
        <a:ea typeface=""/>
        <a:cs typeface=""/>
      </a:majorFont>
      <a:minorFont>
        <a:latin typeface="V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F PowerPoint.potx" id="{4CC0703F-2217-471A-9F90-2F345C1F156E}" vid="{EFF6BBEC-5DAC-404D-9FAF-A8757D5879F6}"/>
    </a:ext>
  </a:extLst>
</a:theme>
</file>

<file path=ppt/theme/theme3.xml><?xml version="1.0" encoding="utf-8"?>
<a:theme xmlns:a="http://schemas.openxmlformats.org/drawingml/2006/main" name="Office Theme">
  <a:themeElements>
    <a:clrScheme name="DTF corporate blue">
      <a:dk1>
        <a:srgbClr val="232B39"/>
      </a:dk1>
      <a:lt1>
        <a:sysClr val="window" lastClr="FFFFFF"/>
      </a:lt1>
      <a:dk2>
        <a:srgbClr val="3A3467"/>
      </a:dk2>
      <a:lt2>
        <a:srgbClr val="C2EBFA"/>
      </a:lt2>
      <a:accent1>
        <a:srgbClr val="0072CE"/>
      </a:accent1>
      <a:accent2>
        <a:srgbClr val="68CEF2"/>
      </a:accent2>
      <a:accent3>
        <a:srgbClr val="004C97"/>
      </a:accent3>
      <a:accent4>
        <a:srgbClr val="D3D5D7"/>
      </a:accent4>
      <a:accent5>
        <a:srgbClr val="5BBD74"/>
      </a:accent5>
      <a:accent6>
        <a:srgbClr val="D4E15F"/>
      </a:accent6>
      <a:hlink>
        <a:srgbClr val="53565A"/>
      </a:hlink>
      <a:folHlink>
        <a:srgbClr val="999999"/>
      </a:folHlink>
    </a:clrScheme>
    <a:fontScheme name="Brand Vic">
      <a:majorFont>
        <a:latin typeface="VIC SemiBold"/>
        <a:ea typeface=""/>
        <a:cs typeface=""/>
      </a:majorFont>
      <a:minorFont>
        <a:latin typeface="V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0C5CF1D5BBA04DAA218BE598E345AC" ma:contentTypeVersion="27" ma:contentTypeDescription="Create a new document." ma:contentTypeScope="" ma:versionID="0bd29f4972f0aa59d33e21aa211890df">
  <xsd:schema xmlns:xsd="http://www.w3.org/2001/XMLSchema" xmlns:xs="http://www.w3.org/2001/XMLSchema" xmlns:p="http://schemas.microsoft.com/office/2006/metadata/properties" xmlns:ns1="http://schemas.microsoft.com/sharepoint/v3" xmlns:ns2="51fffbad-fc14-48aa-b0d1-9be411fd36c8" xmlns:ns3="http://schemas.microsoft.com/sharepoint/v4" xmlns:ns4="15b0d6e9-e99b-40a9-aaa3-9b8d7d95b219" targetNamespace="http://schemas.microsoft.com/office/2006/metadata/properties" ma:root="true" ma:fieldsID="2e323248b47ae0d96a708140d7731565" ns1:_="" ns2:_="" ns3:_="" ns4:_="">
    <xsd:import namespace="http://schemas.microsoft.com/sharepoint/v3"/>
    <xsd:import namespace="51fffbad-fc14-48aa-b0d1-9be411fd36c8"/>
    <xsd:import namespace="http://schemas.microsoft.com/sharepoint/v4"/>
    <xsd:import namespace="15b0d6e9-e99b-40a9-aaa3-9b8d7d95b219"/>
    <xsd:element name="properties">
      <xsd:complexType>
        <xsd:sequence>
          <xsd:element name="documentManagement">
            <xsd:complexType>
              <xsd:all>
                <xsd:element ref="ns2:Status" minOccurs="0"/>
                <xsd:element ref="ns2:Business_x0020_Area" minOccurs="0"/>
                <xsd:element ref="ns2:List_x0020_Item"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IconOverlay" minOccurs="0"/>
                <xsd:element ref="ns4:SharedWithUsers" minOccurs="0"/>
                <xsd:element ref="ns4:SharedWithDetails" minOccurs="0"/>
                <xsd:element ref="ns1:AssignedTo"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22" nillable="true" ma:displayName="Assigned To"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fffbad-fc14-48aa-b0d1-9be411fd36c8" elementFormDefault="qualified">
    <xsd:import namespace="http://schemas.microsoft.com/office/2006/documentManagement/types"/>
    <xsd:import namespace="http://schemas.microsoft.com/office/infopath/2007/PartnerControls"/>
    <xsd:element name="Status" ma:index="8" nillable="true" ma:displayName="Status" ma:default="Unallocated" ma:format="Dropdown" ma:internalName="Status">
      <xsd:simpleType>
        <xsd:restriction base="dms:Choice">
          <xsd:enumeration value="Unallocated"/>
          <xsd:enumeration value="New"/>
          <xsd:enumeration value="On Hold"/>
          <xsd:enumeration value="Completed"/>
          <xsd:enumeration value="Archived"/>
        </xsd:restriction>
      </xsd:simpleType>
    </xsd:element>
    <xsd:element name="Business_x0020_Area" ma:index="9" nillable="true" ma:displayName="Business Area" ma:description="The DTF business area of the user that submitted this job request." ma:list="{66df8ae6-924e-4ddf-afb9-758d67cdcb74}" ma:internalName="Business_x0020_Area" ma:readOnly="false" ma:showField="Title">
      <xsd:simpleType>
        <xsd:restriction base="dms:Lookup"/>
      </xsd:simpleType>
    </xsd:element>
    <xsd:element name="List_x0020_Item" ma:index="10" nillable="true" ma:displayName="List Item" ma:description="Link to the Production Request List item for this job." ma:indexed="true" ma:list="{45e91031-0f06-4a2e-bc29-c611df0012cc}" ma:internalName="List_x0020_Item" ma:readOnly="false" ma:showField="Job_x0020_Number">
      <xsd:simpleType>
        <xsd:restriction base="dms:Lookup"/>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9292314e-c97d-49c1-8ae7-4cb6e1c4f9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b0d6e9-e99b-40a9-aaa3-9b8d7d95b21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f5daf189-de59-48f6-89f9-2bbe255eeff1}" ma:internalName="TaxCatchAll" ma:showField="CatchAllData" ma:web="15b0d6e9-e99b-40a9-aaa3-9b8d7d95b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848CA2-30E7-4DE3-AE2A-05492759D2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1fffbad-fc14-48aa-b0d1-9be411fd36c8"/>
    <ds:schemaRef ds:uri="http://schemas.microsoft.com/sharepoint/v4"/>
    <ds:schemaRef ds:uri="15b0d6e9-e99b-40a9-aaa3-9b8d7d95b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D9E6E9-108D-4ED3-A1F9-A0B654DBF7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13684</TotalTime>
  <Words>5240</Words>
  <Application>Microsoft Office PowerPoint</Application>
  <PresentationFormat>Widescreen</PresentationFormat>
  <Paragraphs>648</Paragraphs>
  <Slides>45</Slides>
  <Notes>45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45</vt:i4>
      </vt:variant>
    </vt:vector>
  </HeadingPairs>
  <TitlesOfParts>
    <vt:vector size="59" baseType="lpstr">
      <vt:lpstr>Times New Roman</vt:lpstr>
      <vt:lpstr>Calibri</vt:lpstr>
      <vt:lpstr>Arial</vt:lpstr>
      <vt:lpstr>VIC</vt:lpstr>
      <vt:lpstr>Symbol</vt:lpstr>
      <vt:lpstr>Aptos</vt:lpstr>
      <vt:lpstr>MS Mincho</vt:lpstr>
      <vt:lpstr>Wingdings</vt:lpstr>
      <vt:lpstr>Segoe UI</vt:lpstr>
      <vt:lpstr>VIC SemiBold</vt:lpstr>
      <vt:lpstr>VIC-regular</vt:lpstr>
      <vt:lpstr>VIC-regular</vt:lpstr>
      <vt:lpstr>3_Office Theme</vt:lpstr>
      <vt:lpstr>2_Office Theme</vt:lpstr>
      <vt:lpstr>Early Intervention Investment Framework, and lessons for bottom-up wellbeing analysis for budgets</vt:lpstr>
      <vt:lpstr>Acknowledgement  of Country</vt:lpstr>
      <vt:lpstr>Background of EIIF</vt:lpstr>
      <vt:lpstr>The Early Intervention Investment Framework (EIIF) is focused on evidence-based investment</vt:lpstr>
      <vt:lpstr>Set out to achieve three key objectives through EIIF</vt:lpstr>
      <vt:lpstr>A focus on outcomes</vt:lpstr>
      <vt:lpstr>Implementing EIIF through the State Budget requires quantifying economic and financial impacts </vt:lpstr>
      <vt:lpstr>Key questions to start with: Client journey to where they are, and new programs’ impact for them</vt:lpstr>
      <vt:lpstr>An illustration of what it could look like</vt:lpstr>
      <vt:lpstr>The Avoided Cost approach helps quantify impact for government</vt:lpstr>
      <vt:lpstr>EIIF embedded in Government’s budget process</vt:lpstr>
      <vt:lpstr>Collaboration cycle exists over entire year to improve evidence and advice</vt:lpstr>
      <vt:lpstr>EIIF is a decision-making tool that prioritises proposals with strong evidence of impact</vt:lpstr>
      <vt:lpstr>Translating economic estimates to savings</vt:lpstr>
      <vt:lpstr>Setting the right incentives to manage risks and drive positive behaviour and more early intervention investment</vt:lpstr>
      <vt:lpstr>Lessons for future introduction of similar wellbeing approaches</vt:lpstr>
      <vt:lpstr>Set out to achieve three key objectives through EIIF</vt:lpstr>
      <vt:lpstr>Lessons for implementing similar wellbeing approaches in other jurisdictions</vt:lpstr>
      <vt:lpstr>PowerPoint Presentation</vt:lpstr>
      <vt:lpstr>Importance of storytelling – Appendix A</vt:lpstr>
      <vt:lpstr>Investing in homelessness supports by scaling up the Journey to Social Inclusion program will help those experiencing chronic homelessness</vt:lpstr>
      <vt:lpstr>Funding for therapeutic justice is an alternative to custodial pathways and is expected to reduce reoffending and further substance usage </vt:lpstr>
      <vt:lpstr>EIIF Toolkit</vt:lpstr>
      <vt:lpstr>Lessons for implementing similar wellbeing approaches in other jurisdictions - toolkit</vt:lpstr>
      <vt:lpstr>Domain 1: Building partnerships outside of Treasury</vt:lpstr>
      <vt:lpstr>Public knowledge sharing: Client Pathway Reports</vt:lpstr>
      <vt:lpstr>Building sector capability: Empowerment fund</vt:lpstr>
      <vt:lpstr>Lessons for implementing similar wellbeing approaches in other jurisdictions - toolkit</vt:lpstr>
      <vt:lpstr>Domain 2: Making EIIF easy and building trust</vt:lpstr>
      <vt:lpstr>It didn’t happen all at once – continuous improvements progressively led to greater transparency and trust</vt:lpstr>
      <vt:lpstr>Treasury made ongoing collaboration efforts to strengthen the quality of new EIIF proposals</vt:lpstr>
      <vt:lpstr>Collaboration underpins EIIF, it is core and it is necessary!!!</vt:lpstr>
      <vt:lpstr>EIIF can support early intervention initiatives of varying scale and maturity </vt:lpstr>
      <vt:lpstr>Lessons for implementing similar wellbeing approaches in other jurisdictions - toolkit</vt:lpstr>
      <vt:lpstr>Domain 3: upholding integrity in estimation across budget proposals</vt:lpstr>
      <vt:lpstr>Treasury collaborates with departments to design outcome measures, and communicate client-focused stories</vt:lpstr>
      <vt:lpstr>Outcomes reporting can start as early as immediately after Budget and informs upcoming Budget considerations</vt:lpstr>
      <vt:lpstr>Data plays a critical role in evidence-based decision making under EIIF</vt:lpstr>
      <vt:lpstr>Approach to calculating avoided costs</vt:lpstr>
      <vt:lpstr>Estimating economic benefits</vt:lpstr>
      <vt:lpstr>Benefits and costs for each EIIF initiatives presented in public budget papers</vt:lpstr>
      <vt:lpstr>Lessons for implementing similar wellbeing approaches in other jurisdictions - toolkit</vt:lpstr>
      <vt:lpstr>Domain 4: Setting the right incentives to manage risks and drive positive behaviour and more early intervention investment</vt:lpstr>
      <vt:lpstr>Translating annual savings and reinvestment funding from economic modelling</vt:lpstr>
      <vt:lpstr>Translating economic benefits to savings achieves fiscal sustainability over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Chen (DTF)</dc:creator>
  <cp:lastModifiedBy>Matt Donoghue (DTF)</cp:lastModifiedBy>
  <cp:revision>105</cp:revision>
  <dcterms:created xsi:type="dcterms:W3CDTF">2024-07-17T12:45:57Z</dcterms:created>
  <dcterms:modified xsi:type="dcterms:W3CDTF">2024-10-17T01:56:24Z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158ebbd-6c5e-441f-bfc9-4eb8c11e3978_Enabled">
    <vt:lpwstr>true</vt:lpwstr>
  </property>
  <property fmtid="{D5CDD505-2E9C-101B-9397-08002B2CF9AE}" pid="3" name="MSIP_Label_7158ebbd-6c5e-441f-bfc9-4eb8c11e3978_SetDate">
    <vt:lpwstr>2023-07-20T02:05:39Z</vt:lpwstr>
  </property>
  <property fmtid="{D5CDD505-2E9C-101B-9397-08002B2CF9AE}" pid="4" name="MSIP_Label_7158ebbd-6c5e-441f-bfc9-4eb8c11e3978_Method">
    <vt:lpwstr>Privileged</vt:lpwstr>
  </property>
  <property fmtid="{D5CDD505-2E9C-101B-9397-08002B2CF9AE}" pid="5" name="MSIP_Label_7158ebbd-6c5e-441f-bfc9-4eb8c11e3978_Name">
    <vt:lpwstr>7158ebbd-6c5e-441f-bfc9-4eb8c11e3978</vt:lpwstr>
  </property>
  <property fmtid="{D5CDD505-2E9C-101B-9397-08002B2CF9AE}" pid="6" name="MSIP_Label_7158ebbd-6c5e-441f-bfc9-4eb8c11e3978_SiteId">
    <vt:lpwstr>722ea0be-3e1c-4b11-ad6f-9401d6856e24</vt:lpwstr>
  </property>
  <property fmtid="{D5CDD505-2E9C-101B-9397-08002B2CF9AE}" pid="7" name="MSIP_Label_7158ebbd-6c5e-441f-bfc9-4eb8c11e3978_ActionId">
    <vt:lpwstr>d930d9d0-9431-434f-a9a2-30e907ece45f</vt:lpwstr>
  </property>
  <property fmtid="{D5CDD505-2E9C-101B-9397-08002B2CF9AE}" pid="8" name="MSIP_Label_7158ebbd-6c5e-441f-bfc9-4eb8c11e3978_ContentBits">
    <vt:lpwstr>2</vt:lpwstr>
  </property>
</Properties>
</file>