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7" r:id="rId3"/>
    <p:sldId id="258" r:id="rId4"/>
    <p:sldId id="259" r:id="rId5"/>
    <p:sldId id="260" r:id="rId6"/>
    <p:sldId id="322" r:id="rId7"/>
    <p:sldId id="321" r:id="rId8"/>
    <p:sldId id="264" r:id="rId9"/>
    <p:sldId id="32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9" r:id="rId33"/>
    <p:sldId id="290" r:id="rId34"/>
    <p:sldId id="291" r:id="rId35"/>
    <p:sldId id="318" r:id="rId36"/>
    <p:sldId id="319" r:id="rId37"/>
    <p:sldId id="320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CEE1"/>
    <a:srgbClr val="005B99"/>
    <a:srgbClr val="000000"/>
    <a:srgbClr val="015B99"/>
    <a:srgbClr val="80ADCC"/>
    <a:srgbClr val="4D8CB8"/>
    <a:srgbClr val="347CAE"/>
    <a:srgbClr val="9ABED7"/>
    <a:srgbClr val="679DC2"/>
    <a:srgbClr val="C4DF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308" y="-240"/>
      </p:cViewPr>
      <p:guideLst>
        <p:guide orient="horz" pos="197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9EB4A7-2778-427A-B91F-65032548E5BE}" type="doc">
      <dgm:prSet loTypeId="urn:microsoft.com/office/officeart/2005/8/layout/orgChart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AU"/>
        </a:p>
      </dgm:t>
    </dgm:pt>
    <dgm:pt modelId="{48B23D70-B847-40FA-83CC-C4EADD3936D6}">
      <dgm:prSet phldrT="[Text]"/>
      <dgm:spPr>
        <a:solidFill>
          <a:srgbClr val="015B99"/>
        </a:solidFill>
      </dgm:spPr>
      <dgm:t>
        <a:bodyPr/>
        <a:lstStyle/>
        <a:p>
          <a:r>
            <a:rPr lang="en-AU" i="1" dirty="0" smtClean="0"/>
            <a:t>Occupational Health and Safety Regulations 2007</a:t>
          </a:r>
          <a:endParaRPr lang="en-AU" i="1" dirty="0"/>
        </a:p>
      </dgm:t>
    </dgm:pt>
    <dgm:pt modelId="{45252DE3-6028-44D2-9454-3C00EB8F98F5}" type="parTrans" cxnId="{9E98BC8C-DBF6-4F83-B018-0006F2F74151}">
      <dgm:prSet/>
      <dgm:spPr/>
      <dgm:t>
        <a:bodyPr/>
        <a:lstStyle/>
        <a:p>
          <a:endParaRPr lang="en-AU"/>
        </a:p>
      </dgm:t>
    </dgm:pt>
    <dgm:pt modelId="{EB2776A4-9840-434F-A416-F07BF179B559}" type="sibTrans" cxnId="{9E98BC8C-DBF6-4F83-B018-0006F2F74151}">
      <dgm:prSet/>
      <dgm:spPr/>
      <dgm:t>
        <a:bodyPr/>
        <a:lstStyle/>
        <a:p>
          <a:endParaRPr lang="en-AU"/>
        </a:p>
      </dgm:t>
    </dgm:pt>
    <dgm:pt modelId="{54A931D0-9596-4C53-B3F4-1D889A9964C6}">
      <dgm:prSet phldrT="[Text]" custT="1"/>
      <dgm:spPr>
        <a:solidFill>
          <a:srgbClr val="80ADCC"/>
        </a:solidFill>
      </dgm:spPr>
      <dgm:t>
        <a:bodyPr/>
        <a:lstStyle/>
        <a:p>
          <a:r>
            <a:rPr lang="en-AU" sz="1400" b="0" dirty="0" smtClean="0"/>
            <a:t>Substantive compliance obligation</a:t>
          </a:r>
        </a:p>
        <a:p>
          <a:r>
            <a:rPr lang="en-AU" sz="1100" dirty="0" smtClean="0"/>
            <a:t>Cost of training required to obtain a licence for high-risk work</a:t>
          </a:r>
          <a:endParaRPr lang="en-AU" sz="1100" dirty="0"/>
        </a:p>
      </dgm:t>
    </dgm:pt>
    <dgm:pt modelId="{A3DB6D96-B9BD-47EE-A403-A922BE469806}" type="parTrans" cxnId="{AA86CB64-BB4D-4602-8A69-227E6CDA8F4E}">
      <dgm:prSet/>
      <dgm:spPr/>
      <dgm:t>
        <a:bodyPr/>
        <a:lstStyle/>
        <a:p>
          <a:endParaRPr lang="en-AU"/>
        </a:p>
      </dgm:t>
    </dgm:pt>
    <dgm:pt modelId="{484EE99E-8E40-4B45-8392-0BDF24CEA130}" type="sibTrans" cxnId="{AA86CB64-BB4D-4602-8A69-227E6CDA8F4E}">
      <dgm:prSet/>
      <dgm:spPr/>
      <dgm:t>
        <a:bodyPr/>
        <a:lstStyle/>
        <a:p>
          <a:endParaRPr lang="en-AU"/>
        </a:p>
      </dgm:t>
    </dgm:pt>
    <dgm:pt modelId="{0D103CF2-164B-4A8D-A238-BB16D5B6CB11}">
      <dgm:prSet phldrT="[Text]" custT="1"/>
      <dgm:spPr>
        <a:solidFill>
          <a:srgbClr val="80ADCC"/>
        </a:solidFill>
      </dgm:spPr>
      <dgm:t>
        <a:bodyPr/>
        <a:lstStyle/>
        <a:p>
          <a:r>
            <a:rPr lang="en-AU" sz="1400" dirty="0" smtClean="0"/>
            <a:t>Cause of delay</a:t>
          </a:r>
        </a:p>
        <a:p>
          <a:r>
            <a:rPr lang="en-AU" sz="1100" dirty="0" smtClean="0"/>
            <a:t>Potential under-utilised labour after lodgement of licence application</a:t>
          </a:r>
          <a:endParaRPr lang="en-AU" sz="1100" dirty="0"/>
        </a:p>
      </dgm:t>
    </dgm:pt>
    <dgm:pt modelId="{48286104-A78A-48F5-9660-CC5196BA9493}" type="parTrans" cxnId="{81309AE7-681B-4ABE-9AFF-7CBCA1AE0385}">
      <dgm:prSet/>
      <dgm:spPr/>
      <dgm:t>
        <a:bodyPr/>
        <a:lstStyle/>
        <a:p>
          <a:endParaRPr lang="en-AU"/>
        </a:p>
      </dgm:t>
    </dgm:pt>
    <dgm:pt modelId="{11298963-52A5-4EC4-9F58-A7550608579D}" type="sibTrans" cxnId="{81309AE7-681B-4ABE-9AFF-7CBCA1AE0385}">
      <dgm:prSet/>
      <dgm:spPr/>
      <dgm:t>
        <a:bodyPr/>
        <a:lstStyle/>
        <a:p>
          <a:endParaRPr lang="en-AU"/>
        </a:p>
      </dgm:t>
    </dgm:pt>
    <dgm:pt modelId="{7820E2D8-8C83-4EF6-AB64-5E4E0D405ED0}" type="asst">
      <dgm:prSet phldrT="[Text]" custT="1"/>
      <dgm:spPr>
        <a:solidFill>
          <a:srgbClr val="005B99"/>
        </a:solidFill>
      </dgm:spPr>
      <dgm:t>
        <a:bodyPr/>
        <a:lstStyle/>
        <a:p>
          <a:r>
            <a:rPr lang="en-AU" sz="1500" dirty="0" smtClean="0"/>
            <a:t>Obligation 1</a:t>
          </a:r>
          <a:br>
            <a:rPr lang="en-AU" sz="1500" dirty="0" smtClean="0"/>
          </a:br>
          <a:r>
            <a:rPr lang="en-AU" sz="1100" dirty="0" smtClean="0"/>
            <a:t>Requirement to hold a </a:t>
          </a:r>
          <a:br>
            <a:rPr lang="en-AU" sz="1100" dirty="0" smtClean="0"/>
          </a:br>
          <a:r>
            <a:rPr lang="en-AU" sz="1100" dirty="0" smtClean="0"/>
            <a:t>licence for high-risk work</a:t>
          </a:r>
          <a:endParaRPr lang="en-AU" sz="1100" dirty="0"/>
        </a:p>
      </dgm:t>
    </dgm:pt>
    <dgm:pt modelId="{A7B2BC97-D776-47B1-B739-7893542B0E9B}" type="sibTrans" cxnId="{7AB69DDF-B8DC-462F-9769-8EF8DB242ED6}">
      <dgm:prSet/>
      <dgm:spPr/>
      <dgm:t>
        <a:bodyPr/>
        <a:lstStyle/>
        <a:p>
          <a:endParaRPr lang="en-AU"/>
        </a:p>
      </dgm:t>
    </dgm:pt>
    <dgm:pt modelId="{4724F5BC-580C-42AC-B458-33CBCC79E729}" type="parTrans" cxnId="{7AB69DDF-B8DC-462F-9769-8EF8DB242ED6}">
      <dgm:prSet/>
      <dgm:spPr/>
      <dgm:t>
        <a:bodyPr/>
        <a:lstStyle/>
        <a:p>
          <a:endParaRPr lang="en-AU"/>
        </a:p>
      </dgm:t>
    </dgm:pt>
    <dgm:pt modelId="{F5E1381E-8FC8-493F-A789-3AFD7892EA1C}">
      <dgm:prSet phldrT="[Text]" custT="1"/>
      <dgm:spPr>
        <a:solidFill>
          <a:srgbClr val="80ADCC"/>
        </a:solidFill>
      </dgm:spPr>
      <dgm:t>
        <a:bodyPr/>
        <a:lstStyle/>
        <a:p>
          <a:r>
            <a:rPr lang="en-AU" sz="1400" b="0" dirty="0" smtClean="0"/>
            <a:t>Information obligation</a:t>
          </a:r>
          <a:br>
            <a:rPr lang="en-AU" sz="1400" b="0" dirty="0" smtClean="0"/>
          </a:br>
          <a:r>
            <a:rPr lang="en-AU" sz="1100" b="0" dirty="0" smtClean="0"/>
            <a:t/>
          </a:r>
          <a:br>
            <a:rPr lang="en-AU" sz="1100" b="0" dirty="0" smtClean="0"/>
          </a:br>
          <a:r>
            <a:rPr lang="en-AU" sz="1100" dirty="0" smtClean="0"/>
            <a:t>Preparing and submitting the licence documentation</a:t>
          </a:r>
          <a:endParaRPr lang="en-AU" sz="1100" dirty="0"/>
        </a:p>
      </dgm:t>
    </dgm:pt>
    <dgm:pt modelId="{B05568F2-8121-4717-96F8-38AD6C7F19A4}" type="sibTrans" cxnId="{F475C15A-A4E6-48B8-AF6A-EDD392AFDD1F}">
      <dgm:prSet/>
      <dgm:spPr/>
      <dgm:t>
        <a:bodyPr/>
        <a:lstStyle/>
        <a:p>
          <a:endParaRPr lang="en-AU"/>
        </a:p>
      </dgm:t>
    </dgm:pt>
    <dgm:pt modelId="{D1A6A284-9AE9-4DDE-B8B8-EEB312CB6C20}" type="parTrans" cxnId="{F475C15A-A4E6-48B8-AF6A-EDD392AFDD1F}">
      <dgm:prSet/>
      <dgm:spPr/>
      <dgm:t>
        <a:bodyPr/>
        <a:lstStyle/>
        <a:p>
          <a:endParaRPr lang="en-AU"/>
        </a:p>
      </dgm:t>
    </dgm:pt>
    <dgm:pt modelId="{8E0951CD-045F-4148-9176-840197F34DE5}" type="pres">
      <dgm:prSet presAssocID="{929EB4A7-2778-427A-B91F-65032548E5B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AU"/>
        </a:p>
      </dgm:t>
    </dgm:pt>
    <dgm:pt modelId="{2D4D33EC-81D4-4282-9206-D983FEDE05EC}" type="pres">
      <dgm:prSet presAssocID="{48B23D70-B847-40FA-83CC-C4EADD3936D6}" presName="hierRoot1" presStyleCnt="0">
        <dgm:presLayoutVars>
          <dgm:hierBranch val="init"/>
        </dgm:presLayoutVars>
      </dgm:prSet>
      <dgm:spPr/>
    </dgm:pt>
    <dgm:pt modelId="{B6A9ECFB-168F-4FFB-8A09-6AAB3AA88A2C}" type="pres">
      <dgm:prSet presAssocID="{48B23D70-B847-40FA-83CC-C4EADD3936D6}" presName="rootComposite1" presStyleCnt="0"/>
      <dgm:spPr/>
    </dgm:pt>
    <dgm:pt modelId="{C689475E-07CE-40D4-83A4-E17626D68B15}" type="pres">
      <dgm:prSet presAssocID="{48B23D70-B847-40FA-83CC-C4EADD3936D6}" presName="rootText1" presStyleLbl="node0" presStyleIdx="0" presStyleCnt="1" custScaleX="177776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D6498060-FF85-4E59-8A2D-983BB6D53462}" type="pres">
      <dgm:prSet presAssocID="{48B23D70-B847-40FA-83CC-C4EADD3936D6}" presName="rootConnector1" presStyleLbl="node1" presStyleIdx="0" presStyleCnt="0"/>
      <dgm:spPr/>
      <dgm:t>
        <a:bodyPr/>
        <a:lstStyle/>
        <a:p>
          <a:endParaRPr lang="en-AU"/>
        </a:p>
      </dgm:t>
    </dgm:pt>
    <dgm:pt modelId="{D572A6CE-8665-4D6C-9384-6BFB67ABD962}" type="pres">
      <dgm:prSet presAssocID="{48B23D70-B847-40FA-83CC-C4EADD3936D6}" presName="hierChild2" presStyleCnt="0"/>
      <dgm:spPr/>
    </dgm:pt>
    <dgm:pt modelId="{B63219D5-DADC-450A-B391-FDB0563094B3}" type="pres">
      <dgm:prSet presAssocID="{D1A6A284-9AE9-4DDE-B8B8-EEB312CB6C20}" presName="Name37" presStyleLbl="parChTrans1D2" presStyleIdx="0" presStyleCnt="4"/>
      <dgm:spPr/>
      <dgm:t>
        <a:bodyPr/>
        <a:lstStyle/>
        <a:p>
          <a:endParaRPr lang="en-AU"/>
        </a:p>
      </dgm:t>
    </dgm:pt>
    <dgm:pt modelId="{518BD023-8F8A-40DA-B5E9-B8815C6C610A}" type="pres">
      <dgm:prSet presAssocID="{F5E1381E-8FC8-493F-A789-3AFD7892EA1C}" presName="hierRoot2" presStyleCnt="0">
        <dgm:presLayoutVars>
          <dgm:hierBranch val="init"/>
        </dgm:presLayoutVars>
      </dgm:prSet>
      <dgm:spPr/>
    </dgm:pt>
    <dgm:pt modelId="{000EC01C-CA4F-47A9-BB03-3DB0DDB94777}" type="pres">
      <dgm:prSet presAssocID="{F5E1381E-8FC8-493F-A789-3AFD7892EA1C}" presName="rootComposite" presStyleCnt="0"/>
      <dgm:spPr/>
    </dgm:pt>
    <dgm:pt modelId="{C245CC37-77A7-44AE-9325-74A91BF5A2F3}" type="pres">
      <dgm:prSet presAssocID="{F5E1381E-8FC8-493F-A789-3AFD7892EA1C}" presName="rootText" presStyleLbl="node2" presStyleIdx="0" presStyleCnt="3" custScaleY="11000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28AEF617-1608-4483-A588-6B3641EFECC9}" type="pres">
      <dgm:prSet presAssocID="{F5E1381E-8FC8-493F-A789-3AFD7892EA1C}" presName="rootConnector" presStyleLbl="node2" presStyleIdx="0" presStyleCnt="3"/>
      <dgm:spPr/>
      <dgm:t>
        <a:bodyPr/>
        <a:lstStyle/>
        <a:p>
          <a:endParaRPr lang="en-AU"/>
        </a:p>
      </dgm:t>
    </dgm:pt>
    <dgm:pt modelId="{31E8D9AD-D507-48E2-93C6-24F526A89542}" type="pres">
      <dgm:prSet presAssocID="{F5E1381E-8FC8-493F-A789-3AFD7892EA1C}" presName="hierChild4" presStyleCnt="0"/>
      <dgm:spPr/>
    </dgm:pt>
    <dgm:pt modelId="{AD94A78D-9601-44F3-9DA2-A285D7948D8B}" type="pres">
      <dgm:prSet presAssocID="{F5E1381E-8FC8-493F-A789-3AFD7892EA1C}" presName="hierChild5" presStyleCnt="0"/>
      <dgm:spPr/>
    </dgm:pt>
    <dgm:pt modelId="{5A99F73B-5A68-4A3E-844D-B8907A9ECFFA}" type="pres">
      <dgm:prSet presAssocID="{A3DB6D96-B9BD-47EE-A403-A922BE469806}" presName="Name37" presStyleLbl="parChTrans1D2" presStyleIdx="1" presStyleCnt="4"/>
      <dgm:spPr/>
      <dgm:t>
        <a:bodyPr/>
        <a:lstStyle/>
        <a:p>
          <a:endParaRPr lang="en-AU"/>
        </a:p>
      </dgm:t>
    </dgm:pt>
    <dgm:pt modelId="{7A6E023F-64EC-43BD-B035-B1208FE6C880}" type="pres">
      <dgm:prSet presAssocID="{54A931D0-9596-4C53-B3F4-1D889A9964C6}" presName="hierRoot2" presStyleCnt="0">
        <dgm:presLayoutVars>
          <dgm:hierBranch val="init"/>
        </dgm:presLayoutVars>
      </dgm:prSet>
      <dgm:spPr/>
    </dgm:pt>
    <dgm:pt modelId="{1C0161D3-EB5F-4F80-9842-957591B18305}" type="pres">
      <dgm:prSet presAssocID="{54A931D0-9596-4C53-B3F4-1D889A9964C6}" presName="rootComposite" presStyleCnt="0"/>
      <dgm:spPr/>
    </dgm:pt>
    <dgm:pt modelId="{81A4B160-ADB2-49A2-9177-43ECC0228714}" type="pres">
      <dgm:prSet presAssocID="{54A931D0-9596-4C53-B3F4-1D889A9964C6}" presName="rootText" presStyleLbl="node2" presStyleIdx="1" presStyleCnt="3" custScaleY="11000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D3486A63-0C58-4022-8EC8-0510B27A2A40}" type="pres">
      <dgm:prSet presAssocID="{54A931D0-9596-4C53-B3F4-1D889A9964C6}" presName="rootConnector" presStyleLbl="node2" presStyleIdx="1" presStyleCnt="3"/>
      <dgm:spPr/>
      <dgm:t>
        <a:bodyPr/>
        <a:lstStyle/>
        <a:p>
          <a:endParaRPr lang="en-AU"/>
        </a:p>
      </dgm:t>
    </dgm:pt>
    <dgm:pt modelId="{EAA4C153-4FFB-4BE1-A587-293825F8A514}" type="pres">
      <dgm:prSet presAssocID="{54A931D0-9596-4C53-B3F4-1D889A9964C6}" presName="hierChild4" presStyleCnt="0"/>
      <dgm:spPr/>
    </dgm:pt>
    <dgm:pt modelId="{6B20B4D4-F3CC-4EE0-9220-C4C9D06017EA}" type="pres">
      <dgm:prSet presAssocID="{54A931D0-9596-4C53-B3F4-1D889A9964C6}" presName="hierChild5" presStyleCnt="0"/>
      <dgm:spPr/>
    </dgm:pt>
    <dgm:pt modelId="{4B5651EF-B948-4C0A-B3E5-114573D6CA4D}" type="pres">
      <dgm:prSet presAssocID="{48286104-A78A-48F5-9660-CC5196BA9493}" presName="Name37" presStyleLbl="parChTrans1D2" presStyleIdx="2" presStyleCnt="4"/>
      <dgm:spPr/>
      <dgm:t>
        <a:bodyPr/>
        <a:lstStyle/>
        <a:p>
          <a:endParaRPr lang="en-AU"/>
        </a:p>
      </dgm:t>
    </dgm:pt>
    <dgm:pt modelId="{BB14858E-E34D-43B0-BF0B-255862F0DC49}" type="pres">
      <dgm:prSet presAssocID="{0D103CF2-164B-4A8D-A238-BB16D5B6CB11}" presName="hierRoot2" presStyleCnt="0">
        <dgm:presLayoutVars>
          <dgm:hierBranch val="init"/>
        </dgm:presLayoutVars>
      </dgm:prSet>
      <dgm:spPr/>
    </dgm:pt>
    <dgm:pt modelId="{A5B79EA8-FC43-477B-8427-5DCF6BF0A520}" type="pres">
      <dgm:prSet presAssocID="{0D103CF2-164B-4A8D-A238-BB16D5B6CB11}" presName="rootComposite" presStyleCnt="0"/>
      <dgm:spPr/>
    </dgm:pt>
    <dgm:pt modelId="{D313F7C9-6996-4DB9-A7B4-13AD1E7E0086}" type="pres">
      <dgm:prSet presAssocID="{0D103CF2-164B-4A8D-A238-BB16D5B6CB11}" presName="rootText" presStyleLbl="node2" presStyleIdx="2" presStyleCnt="3" custScaleY="110000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149B6EDD-A669-4947-BBEC-9CAF28CEC512}" type="pres">
      <dgm:prSet presAssocID="{0D103CF2-164B-4A8D-A238-BB16D5B6CB11}" presName="rootConnector" presStyleLbl="node2" presStyleIdx="2" presStyleCnt="3"/>
      <dgm:spPr/>
      <dgm:t>
        <a:bodyPr/>
        <a:lstStyle/>
        <a:p>
          <a:endParaRPr lang="en-AU"/>
        </a:p>
      </dgm:t>
    </dgm:pt>
    <dgm:pt modelId="{889BBF40-1367-45F7-A7A2-68EFC4672FA4}" type="pres">
      <dgm:prSet presAssocID="{0D103CF2-164B-4A8D-A238-BB16D5B6CB11}" presName="hierChild4" presStyleCnt="0"/>
      <dgm:spPr/>
    </dgm:pt>
    <dgm:pt modelId="{E336DFE4-C319-4782-9C32-395703A5CF2E}" type="pres">
      <dgm:prSet presAssocID="{0D103CF2-164B-4A8D-A238-BB16D5B6CB11}" presName="hierChild5" presStyleCnt="0"/>
      <dgm:spPr/>
    </dgm:pt>
    <dgm:pt modelId="{4EBCD2B5-24CA-45C9-9D89-61BAB1104C32}" type="pres">
      <dgm:prSet presAssocID="{48B23D70-B847-40FA-83CC-C4EADD3936D6}" presName="hierChild3" presStyleCnt="0"/>
      <dgm:spPr/>
    </dgm:pt>
    <dgm:pt modelId="{6657836D-0A00-4444-868D-300FF28B3BF0}" type="pres">
      <dgm:prSet presAssocID="{4724F5BC-580C-42AC-B458-33CBCC79E729}" presName="Name111" presStyleLbl="parChTrans1D2" presStyleIdx="3" presStyleCnt="4"/>
      <dgm:spPr/>
      <dgm:t>
        <a:bodyPr/>
        <a:lstStyle/>
        <a:p>
          <a:endParaRPr lang="en-AU"/>
        </a:p>
      </dgm:t>
    </dgm:pt>
    <dgm:pt modelId="{29193025-E224-4340-B686-FF025BA5C19D}" type="pres">
      <dgm:prSet presAssocID="{7820E2D8-8C83-4EF6-AB64-5E4E0D405ED0}" presName="hierRoot3" presStyleCnt="0">
        <dgm:presLayoutVars>
          <dgm:hierBranch val="hang"/>
        </dgm:presLayoutVars>
      </dgm:prSet>
      <dgm:spPr/>
    </dgm:pt>
    <dgm:pt modelId="{6E44AB8D-7DB7-4854-B6CB-D883DC58D863}" type="pres">
      <dgm:prSet presAssocID="{7820E2D8-8C83-4EF6-AB64-5E4E0D405ED0}" presName="rootComposite3" presStyleCnt="0"/>
      <dgm:spPr/>
    </dgm:pt>
    <dgm:pt modelId="{D33A5C74-CBBC-4991-A98D-D5463F492926}" type="pres">
      <dgm:prSet presAssocID="{7820E2D8-8C83-4EF6-AB64-5E4E0D405ED0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AU"/>
        </a:p>
      </dgm:t>
    </dgm:pt>
    <dgm:pt modelId="{CEB66C3F-098C-4BD1-957A-80419D1029AF}" type="pres">
      <dgm:prSet presAssocID="{7820E2D8-8C83-4EF6-AB64-5E4E0D405ED0}" presName="rootConnector3" presStyleLbl="asst1" presStyleIdx="0" presStyleCnt="1"/>
      <dgm:spPr/>
      <dgm:t>
        <a:bodyPr/>
        <a:lstStyle/>
        <a:p>
          <a:endParaRPr lang="en-AU"/>
        </a:p>
      </dgm:t>
    </dgm:pt>
    <dgm:pt modelId="{44D091A6-8440-41A3-B847-B87B579AECDD}" type="pres">
      <dgm:prSet presAssocID="{7820E2D8-8C83-4EF6-AB64-5E4E0D405ED0}" presName="hierChild6" presStyleCnt="0"/>
      <dgm:spPr/>
    </dgm:pt>
    <dgm:pt modelId="{54A1EE0E-1D69-48A1-81DA-C978138ABE3B}" type="pres">
      <dgm:prSet presAssocID="{7820E2D8-8C83-4EF6-AB64-5E4E0D405ED0}" presName="hierChild7" presStyleCnt="0"/>
      <dgm:spPr/>
    </dgm:pt>
  </dgm:ptLst>
  <dgm:cxnLst>
    <dgm:cxn modelId="{57813B3F-6A5F-40D2-84E4-F9821284D6D4}" type="presOf" srcId="{48286104-A78A-48F5-9660-CC5196BA9493}" destId="{4B5651EF-B948-4C0A-B3E5-114573D6CA4D}" srcOrd="0" destOrd="0" presId="urn:microsoft.com/office/officeart/2005/8/layout/orgChart1"/>
    <dgm:cxn modelId="{67F48D61-8148-4111-9A07-9C4303FCEABA}" type="presOf" srcId="{7820E2D8-8C83-4EF6-AB64-5E4E0D405ED0}" destId="{D33A5C74-CBBC-4991-A98D-D5463F492926}" srcOrd="0" destOrd="0" presId="urn:microsoft.com/office/officeart/2005/8/layout/orgChart1"/>
    <dgm:cxn modelId="{9E98BC8C-DBF6-4F83-B018-0006F2F74151}" srcId="{929EB4A7-2778-427A-B91F-65032548E5BE}" destId="{48B23D70-B847-40FA-83CC-C4EADD3936D6}" srcOrd="0" destOrd="0" parTransId="{45252DE3-6028-44D2-9454-3C00EB8F98F5}" sibTransId="{EB2776A4-9840-434F-A416-F07BF179B559}"/>
    <dgm:cxn modelId="{ABA0497B-D2AC-420B-8927-F60B34F40ABB}" type="presOf" srcId="{0D103CF2-164B-4A8D-A238-BB16D5B6CB11}" destId="{149B6EDD-A669-4947-BBEC-9CAF28CEC512}" srcOrd="1" destOrd="0" presId="urn:microsoft.com/office/officeart/2005/8/layout/orgChart1"/>
    <dgm:cxn modelId="{5C8C973F-1B52-40D1-B036-B78D57DB8CD3}" type="presOf" srcId="{0D103CF2-164B-4A8D-A238-BB16D5B6CB11}" destId="{D313F7C9-6996-4DB9-A7B4-13AD1E7E0086}" srcOrd="0" destOrd="0" presId="urn:microsoft.com/office/officeart/2005/8/layout/orgChart1"/>
    <dgm:cxn modelId="{C08F72F8-B939-4090-B279-F4703A800D3C}" type="presOf" srcId="{D1A6A284-9AE9-4DDE-B8B8-EEB312CB6C20}" destId="{B63219D5-DADC-450A-B391-FDB0563094B3}" srcOrd="0" destOrd="0" presId="urn:microsoft.com/office/officeart/2005/8/layout/orgChart1"/>
    <dgm:cxn modelId="{F475C15A-A4E6-48B8-AF6A-EDD392AFDD1F}" srcId="{48B23D70-B847-40FA-83CC-C4EADD3936D6}" destId="{F5E1381E-8FC8-493F-A789-3AFD7892EA1C}" srcOrd="1" destOrd="0" parTransId="{D1A6A284-9AE9-4DDE-B8B8-EEB312CB6C20}" sibTransId="{B05568F2-8121-4717-96F8-38AD6C7F19A4}"/>
    <dgm:cxn modelId="{6BFFF397-D879-4E47-B752-097F1AEBF247}" type="presOf" srcId="{F5E1381E-8FC8-493F-A789-3AFD7892EA1C}" destId="{28AEF617-1608-4483-A588-6B3641EFECC9}" srcOrd="1" destOrd="0" presId="urn:microsoft.com/office/officeart/2005/8/layout/orgChart1"/>
    <dgm:cxn modelId="{337D6F60-9162-45A5-B831-FAD7A9859087}" type="presOf" srcId="{48B23D70-B847-40FA-83CC-C4EADD3936D6}" destId="{C689475E-07CE-40D4-83A4-E17626D68B15}" srcOrd="0" destOrd="0" presId="urn:microsoft.com/office/officeart/2005/8/layout/orgChart1"/>
    <dgm:cxn modelId="{615B4385-079D-4AAC-8D65-9A71AFB892EA}" type="presOf" srcId="{929EB4A7-2778-427A-B91F-65032548E5BE}" destId="{8E0951CD-045F-4148-9176-840197F34DE5}" srcOrd="0" destOrd="0" presId="urn:microsoft.com/office/officeart/2005/8/layout/orgChart1"/>
    <dgm:cxn modelId="{63087C11-4D98-4D86-8818-F0A51A1093CA}" type="presOf" srcId="{54A931D0-9596-4C53-B3F4-1D889A9964C6}" destId="{D3486A63-0C58-4022-8EC8-0510B27A2A40}" srcOrd="1" destOrd="0" presId="urn:microsoft.com/office/officeart/2005/8/layout/orgChart1"/>
    <dgm:cxn modelId="{7AB69DDF-B8DC-462F-9769-8EF8DB242ED6}" srcId="{48B23D70-B847-40FA-83CC-C4EADD3936D6}" destId="{7820E2D8-8C83-4EF6-AB64-5E4E0D405ED0}" srcOrd="0" destOrd="0" parTransId="{4724F5BC-580C-42AC-B458-33CBCC79E729}" sibTransId="{A7B2BC97-D776-47B1-B739-7893542B0E9B}"/>
    <dgm:cxn modelId="{9EC1839A-4C59-4E59-A8E9-865B4AEB71A4}" type="presOf" srcId="{48B23D70-B847-40FA-83CC-C4EADD3936D6}" destId="{D6498060-FF85-4E59-8A2D-983BB6D53462}" srcOrd="1" destOrd="0" presId="urn:microsoft.com/office/officeart/2005/8/layout/orgChart1"/>
    <dgm:cxn modelId="{0CF35D5F-43DE-48BF-B55C-78DFAE1A72C6}" type="presOf" srcId="{54A931D0-9596-4C53-B3F4-1D889A9964C6}" destId="{81A4B160-ADB2-49A2-9177-43ECC0228714}" srcOrd="0" destOrd="0" presId="urn:microsoft.com/office/officeart/2005/8/layout/orgChart1"/>
    <dgm:cxn modelId="{0021DC96-3E74-412B-9DE1-26468EBB142A}" type="presOf" srcId="{4724F5BC-580C-42AC-B458-33CBCC79E729}" destId="{6657836D-0A00-4444-868D-300FF28B3BF0}" srcOrd="0" destOrd="0" presId="urn:microsoft.com/office/officeart/2005/8/layout/orgChart1"/>
    <dgm:cxn modelId="{BCE5CDF2-59A0-43B7-8659-031D63F3FF6B}" type="presOf" srcId="{7820E2D8-8C83-4EF6-AB64-5E4E0D405ED0}" destId="{CEB66C3F-098C-4BD1-957A-80419D1029AF}" srcOrd="1" destOrd="0" presId="urn:microsoft.com/office/officeart/2005/8/layout/orgChart1"/>
    <dgm:cxn modelId="{C8FEF6C1-09CC-42EB-9B14-6053BAF5C1CE}" type="presOf" srcId="{F5E1381E-8FC8-493F-A789-3AFD7892EA1C}" destId="{C245CC37-77A7-44AE-9325-74A91BF5A2F3}" srcOrd="0" destOrd="0" presId="urn:microsoft.com/office/officeart/2005/8/layout/orgChart1"/>
    <dgm:cxn modelId="{AA86CB64-BB4D-4602-8A69-227E6CDA8F4E}" srcId="{48B23D70-B847-40FA-83CC-C4EADD3936D6}" destId="{54A931D0-9596-4C53-B3F4-1D889A9964C6}" srcOrd="2" destOrd="0" parTransId="{A3DB6D96-B9BD-47EE-A403-A922BE469806}" sibTransId="{484EE99E-8E40-4B45-8392-0BDF24CEA130}"/>
    <dgm:cxn modelId="{EA2F8E37-125B-442E-8F51-89537EDE0B22}" type="presOf" srcId="{A3DB6D96-B9BD-47EE-A403-A922BE469806}" destId="{5A99F73B-5A68-4A3E-844D-B8907A9ECFFA}" srcOrd="0" destOrd="0" presId="urn:microsoft.com/office/officeart/2005/8/layout/orgChart1"/>
    <dgm:cxn modelId="{81309AE7-681B-4ABE-9AFF-7CBCA1AE0385}" srcId="{48B23D70-B847-40FA-83CC-C4EADD3936D6}" destId="{0D103CF2-164B-4A8D-A238-BB16D5B6CB11}" srcOrd="3" destOrd="0" parTransId="{48286104-A78A-48F5-9660-CC5196BA9493}" sibTransId="{11298963-52A5-4EC4-9F58-A7550608579D}"/>
    <dgm:cxn modelId="{E9FD8685-573D-49CB-9A6A-A398AB31F5C4}" type="presParOf" srcId="{8E0951CD-045F-4148-9176-840197F34DE5}" destId="{2D4D33EC-81D4-4282-9206-D983FEDE05EC}" srcOrd="0" destOrd="0" presId="urn:microsoft.com/office/officeart/2005/8/layout/orgChart1"/>
    <dgm:cxn modelId="{EBBDF0CE-0506-4244-B94C-412AB3BF62F7}" type="presParOf" srcId="{2D4D33EC-81D4-4282-9206-D983FEDE05EC}" destId="{B6A9ECFB-168F-4FFB-8A09-6AAB3AA88A2C}" srcOrd="0" destOrd="0" presId="urn:microsoft.com/office/officeart/2005/8/layout/orgChart1"/>
    <dgm:cxn modelId="{57A90433-7845-4F6B-8DD7-F2A9BDEE966E}" type="presParOf" srcId="{B6A9ECFB-168F-4FFB-8A09-6AAB3AA88A2C}" destId="{C689475E-07CE-40D4-83A4-E17626D68B15}" srcOrd="0" destOrd="0" presId="urn:microsoft.com/office/officeart/2005/8/layout/orgChart1"/>
    <dgm:cxn modelId="{5705A27B-19DB-44C6-903B-FA84B8E267FD}" type="presParOf" srcId="{B6A9ECFB-168F-4FFB-8A09-6AAB3AA88A2C}" destId="{D6498060-FF85-4E59-8A2D-983BB6D53462}" srcOrd="1" destOrd="0" presId="urn:microsoft.com/office/officeart/2005/8/layout/orgChart1"/>
    <dgm:cxn modelId="{5BC9B763-A4D2-43DC-8897-A484034E75ED}" type="presParOf" srcId="{2D4D33EC-81D4-4282-9206-D983FEDE05EC}" destId="{D572A6CE-8665-4D6C-9384-6BFB67ABD962}" srcOrd="1" destOrd="0" presId="urn:microsoft.com/office/officeart/2005/8/layout/orgChart1"/>
    <dgm:cxn modelId="{6B722942-20F2-43F5-8E81-4E346A661C78}" type="presParOf" srcId="{D572A6CE-8665-4D6C-9384-6BFB67ABD962}" destId="{B63219D5-DADC-450A-B391-FDB0563094B3}" srcOrd="0" destOrd="0" presId="urn:microsoft.com/office/officeart/2005/8/layout/orgChart1"/>
    <dgm:cxn modelId="{46A7EF47-1E4F-4B70-809D-44823BA45D8F}" type="presParOf" srcId="{D572A6CE-8665-4D6C-9384-6BFB67ABD962}" destId="{518BD023-8F8A-40DA-B5E9-B8815C6C610A}" srcOrd="1" destOrd="0" presId="urn:microsoft.com/office/officeart/2005/8/layout/orgChart1"/>
    <dgm:cxn modelId="{DAC78E3C-DCE1-4703-B3AA-24B517209CD5}" type="presParOf" srcId="{518BD023-8F8A-40DA-B5E9-B8815C6C610A}" destId="{000EC01C-CA4F-47A9-BB03-3DB0DDB94777}" srcOrd="0" destOrd="0" presId="urn:microsoft.com/office/officeart/2005/8/layout/orgChart1"/>
    <dgm:cxn modelId="{6F337C3C-DAD3-40C7-9A5E-CD7E7D106076}" type="presParOf" srcId="{000EC01C-CA4F-47A9-BB03-3DB0DDB94777}" destId="{C245CC37-77A7-44AE-9325-74A91BF5A2F3}" srcOrd="0" destOrd="0" presId="urn:microsoft.com/office/officeart/2005/8/layout/orgChart1"/>
    <dgm:cxn modelId="{58A0419B-4EE5-46B9-9686-F301245FDBCA}" type="presParOf" srcId="{000EC01C-CA4F-47A9-BB03-3DB0DDB94777}" destId="{28AEF617-1608-4483-A588-6B3641EFECC9}" srcOrd="1" destOrd="0" presId="urn:microsoft.com/office/officeart/2005/8/layout/orgChart1"/>
    <dgm:cxn modelId="{56A852C4-7BBF-4EC7-8B27-7217FD63D438}" type="presParOf" srcId="{518BD023-8F8A-40DA-B5E9-B8815C6C610A}" destId="{31E8D9AD-D507-48E2-93C6-24F526A89542}" srcOrd="1" destOrd="0" presId="urn:microsoft.com/office/officeart/2005/8/layout/orgChart1"/>
    <dgm:cxn modelId="{8D16F99A-B372-4C52-A216-838D22E6C98C}" type="presParOf" srcId="{518BD023-8F8A-40DA-B5E9-B8815C6C610A}" destId="{AD94A78D-9601-44F3-9DA2-A285D7948D8B}" srcOrd="2" destOrd="0" presId="urn:microsoft.com/office/officeart/2005/8/layout/orgChart1"/>
    <dgm:cxn modelId="{A15432BB-E697-49EF-AEC0-0F7741EEC50E}" type="presParOf" srcId="{D572A6CE-8665-4D6C-9384-6BFB67ABD962}" destId="{5A99F73B-5A68-4A3E-844D-B8907A9ECFFA}" srcOrd="2" destOrd="0" presId="urn:microsoft.com/office/officeart/2005/8/layout/orgChart1"/>
    <dgm:cxn modelId="{D8D6B59D-3011-4621-8EAF-8EED7AAD1B97}" type="presParOf" srcId="{D572A6CE-8665-4D6C-9384-6BFB67ABD962}" destId="{7A6E023F-64EC-43BD-B035-B1208FE6C880}" srcOrd="3" destOrd="0" presId="urn:microsoft.com/office/officeart/2005/8/layout/orgChart1"/>
    <dgm:cxn modelId="{9DD7BE38-47CF-4380-8196-90C1D9B90641}" type="presParOf" srcId="{7A6E023F-64EC-43BD-B035-B1208FE6C880}" destId="{1C0161D3-EB5F-4F80-9842-957591B18305}" srcOrd="0" destOrd="0" presId="urn:microsoft.com/office/officeart/2005/8/layout/orgChart1"/>
    <dgm:cxn modelId="{2255B541-CA7C-4A7D-B497-0652C056D84B}" type="presParOf" srcId="{1C0161D3-EB5F-4F80-9842-957591B18305}" destId="{81A4B160-ADB2-49A2-9177-43ECC0228714}" srcOrd="0" destOrd="0" presId="urn:microsoft.com/office/officeart/2005/8/layout/orgChart1"/>
    <dgm:cxn modelId="{3DF170A7-CB7C-4436-A096-E68EB0B21D6D}" type="presParOf" srcId="{1C0161D3-EB5F-4F80-9842-957591B18305}" destId="{D3486A63-0C58-4022-8EC8-0510B27A2A40}" srcOrd="1" destOrd="0" presId="urn:microsoft.com/office/officeart/2005/8/layout/orgChart1"/>
    <dgm:cxn modelId="{167ACACB-4260-4639-BF3A-B08D05FBA480}" type="presParOf" srcId="{7A6E023F-64EC-43BD-B035-B1208FE6C880}" destId="{EAA4C153-4FFB-4BE1-A587-293825F8A514}" srcOrd="1" destOrd="0" presId="urn:microsoft.com/office/officeart/2005/8/layout/orgChart1"/>
    <dgm:cxn modelId="{94BAB395-D23A-4374-975F-5FAF07A5A939}" type="presParOf" srcId="{7A6E023F-64EC-43BD-B035-B1208FE6C880}" destId="{6B20B4D4-F3CC-4EE0-9220-C4C9D06017EA}" srcOrd="2" destOrd="0" presId="urn:microsoft.com/office/officeart/2005/8/layout/orgChart1"/>
    <dgm:cxn modelId="{7F70E0D3-A67F-4E46-87A8-40977B313101}" type="presParOf" srcId="{D572A6CE-8665-4D6C-9384-6BFB67ABD962}" destId="{4B5651EF-B948-4C0A-B3E5-114573D6CA4D}" srcOrd="4" destOrd="0" presId="urn:microsoft.com/office/officeart/2005/8/layout/orgChart1"/>
    <dgm:cxn modelId="{C2B4B2DB-3D2D-4A40-BD59-7A3328FB039B}" type="presParOf" srcId="{D572A6CE-8665-4D6C-9384-6BFB67ABD962}" destId="{BB14858E-E34D-43B0-BF0B-255862F0DC49}" srcOrd="5" destOrd="0" presId="urn:microsoft.com/office/officeart/2005/8/layout/orgChart1"/>
    <dgm:cxn modelId="{77272FB9-2486-409F-BE8A-C0BEE7776527}" type="presParOf" srcId="{BB14858E-E34D-43B0-BF0B-255862F0DC49}" destId="{A5B79EA8-FC43-477B-8427-5DCF6BF0A520}" srcOrd="0" destOrd="0" presId="urn:microsoft.com/office/officeart/2005/8/layout/orgChart1"/>
    <dgm:cxn modelId="{7F330348-3BED-4E58-A4E0-45778E79BB47}" type="presParOf" srcId="{A5B79EA8-FC43-477B-8427-5DCF6BF0A520}" destId="{D313F7C9-6996-4DB9-A7B4-13AD1E7E0086}" srcOrd="0" destOrd="0" presId="urn:microsoft.com/office/officeart/2005/8/layout/orgChart1"/>
    <dgm:cxn modelId="{8F6510AD-E10E-4A92-BE7B-A2BCE181E974}" type="presParOf" srcId="{A5B79EA8-FC43-477B-8427-5DCF6BF0A520}" destId="{149B6EDD-A669-4947-BBEC-9CAF28CEC512}" srcOrd="1" destOrd="0" presId="urn:microsoft.com/office/officeart/2005/8/layout/orgChart1"/>
    <dgm:cxn modelId="{34C4C115-DAC5-4C35-BA6E-EF547BC35607}" type="presParOf" srcId="{BB14858E-E34D-43B0-BF0B-255862F0DC49}" destId="{889BBF40-1367-45F7-A7A2-68EFC4672FA4}" srcOrd="1" destOrd="0" presId="urn:microsoft.com/office/officeart/2005/8/layout/orgChart1"/>
    <dgm:cxn modelId="{D4971C89-C082-410F-B3DC-CC67C94DDB6D}" type="presParOf" srcId="{BB14858E-E34D-43B0-BF0B-255862F0DC49}" destId="{E336DFE4-C319-4782-9C32-395703A5CF2E}" srcOrd="2" destOrd="0" presId="urn:microsoft.com/office/officeart/2005/8/layout/orgChart1"/>
    <dgm:cxn modelId="{FD38E980-B12B-4746-BD33-98A79391B1A6}" type="presParOf" srcId="{2D4D33EC-81D4-4282-9206-D983FEDE05EC}" destId="{4EBCD2B5-24CA-45C9-9D89-61BAB1104C32}" srcOrd="2" destOrd="0" presId="urn:microsoft.com/office/officeart/2005/8/layout/orgChart1"/>
    <dgm:cxn modelId="{F56073E0-FB26-4054-8CDC-598D99C023B1}" type="presParOf" srcId="{4EBCD2B5-24CA-45C9-9D89-61BAB1104C32}" destId="{6657836D-0A00-4444-868D-300FF28B3BF0}" srcOrd="0" destOrd="0" presId="urn:microsoft.com/office/officeart/2005/8/layout/orgChart1"/>
    <dgm:cxn modelId="{C704BC53-BD4B-45EB-AFBD-96480B71406F}" type="presParOf" srcId="{4EBCD2B5-24CA-45C9-9D89-61BAB1104C32}" destId="{29193025-E224-4340-B686-FF025BA5C19D}" srcOrd="1" destOrd="0" presId="urn:microsoft.com/office/officeart/2005/8/layout/orgChart1"/>
    <dgm:cxn modelId="{91C7C10B-0A72-49E3-B2D5-4B1D1B36FC04}" type="presParOf" srcId="{29193025-E224-4340-B686-FF025BA5C19D}" destId="{6E44AB8D-7DB7-4854-B6CB-D883DC58D863}" srcOrd="0" destOrd="0" presId="urn:microsoft.com/office/officeart/2005/8/layout/orgChart1"/>
    <dgm:cxn modelId="{BB601AC1-12B0-450B-93AB-A499A6751A45}" type="presParOf" srcId="{6E44AB8D-7DB7-4854-B6CB-D883DC58D863}" destId="{D33A5C74-CBBC-4991-A98D-D5463F492926}" srcOrd="0" destOrd="0" presId="urn:microsoft.com/office/officeart/2005/8/layout/orgChart1"/>
    <dgm:cxn modelId="{79898869-0ED9-4CA0-8B6C-F0AA0EA1A9C5}" type="presParOf" srcId="{6E44AB8D-7DB7-4854-B6CB-D883DC58D863}" destId="{CEB66C3F-098C-4BD1-957A-80419D1029AF}" srcOrd="1" destOrd="0" presId="urn:microsoft.com/office/officeart/2005/8/layout/orgChart1"/>
    <dgm:cxn modelId="{34558067-15B3-435B-9B00-25FAC8866477}" type="presParOf" srcId="{29193025-E224-4340-B686-FF025BA5C19D}" destId="{44D091A6-8440-41A3-B847-B87B579AECDD}" srcOrd="1" destOrd="0" presId="urn:microsoft.com/office/officeart/2005/8/layout/orgChart1"/>
    <dgm:cxn modelId="{163282A3-C3B0-4E47-ABFD-6D926105B117}" type="presParOf" srcId="{29193025-E224-4340-B686-FF025BA5C19D}" destId="{54A1EE0E-1D69-48A1-81DA-C978138ABE3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59FDD-EC68-4A67-BD8A-C9A462001E8F}" type="datetimeFigureOut">
              <a:rPr lang="en-AU" smtClean="0"/>
              <a:t>14/02/2018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ADA73-5EBE-4D13-A2C0-A1D1BC69EC7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0576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09DDE-F723-4610-BF40-7BD5DE6AE59B}" type="datetimeFigureOut">
              <a:rPr lang="en-AU" smtClean="0"/>
              <a:t>14/02/2018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45F0E-DA1D-4701-BBB0-31DF1D77FCE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4997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D45F0E-DA1D-4701-BBB0-31DF1D77FCEA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209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3277_DTF_PPT_Template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476250"/>
            <a:ext cx="7772400" cy="8191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AU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341438"/>
            <a:ext cx="6400800" cy="6223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AU" noProof="0" smtClean="0"/>
          </a:p>
        </p:txBody>
      </p:sp>
      <p:pic>
        <p:nvPicPr>
          <p:cNvPr id="3079" name="Picture 7" descr="Dept_treasury_and_fina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SGV_black_reversed_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237288"/>
            <a:ext cx="865187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AB49A69-5D8E-4C81-9426-22651F773934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381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1313" y="365125"/>
            <a:ext cx="2166937" cy="5827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913" y="365125"/>
            <a:ext cx="6350000" cy="5827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7B48038-5748-432A-A26D-385E8DE78CC2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605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720725" indent="-180975">
              <a:defRPr/>
            </a:lvl2pPr>
            <a:lvl3pPr marL="1162050" indent="-157163">
              <a:defRPr/>
            </a:lvl3pPr>
            <a:lvl4pPr marL="1612900" indent="-182563"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19585BC-E376-4996-BCBF-3328B5D14884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177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395AE1-C972-4CD5-AA86-809A473D4BF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253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913" y="941388"/>
            <a:ext cx="4251325" cy="5251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2638" y="941388"/>
            <a:ext cx="4251325" cy="5251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B49B92A-C5D3-4AB4-BFE3-2CC11EEF6084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016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2CF7AD-092F-4500-95E4-F29EB33184CF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5235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0CFEF3-23CC-4700-ADFA-9F3947A00D6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7633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98CF6A-F812-4026-90E9-9D352CBE0EB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7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F9BC2C-4242-4F64-A058-894053AD4668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268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606527-7E90-4405-A75C-4AF89CF2D76F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911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0025" y="365125"/>
            <a:ext cx="86582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8913" y="941388"/>
            <a:ext cx="8655050" cy="525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 smtClean="0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9388" y="6381750"/>
            <a:ext cx="2133600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</a:defRPr>
            </a:lvl1pPr>
          </a:lstStyle>
          <a:p>
            <a:fld id="{A1B441B1-09E0-4A51-B07D-2E073D4F038A}" type="slidenum">
              <a:rPr lang="en-AU"/>
              <a:pPr/>
              <a:t>‹#›</a:t>
            </a:fld>
            <a:endParaRPr lang="en-AU"/>
          </a:p>
        </p:txBody>
      </p:sp>
      <p:pic>
        <p:nvPicPr>
          <p:cNvPr id="1036" name="Picture 12" descr="Blue_band_narrow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6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State Gov_Black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6242050"/>
            <a:ext cx="874712" cy="50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5293"/>
          </a:solidFill>
          <a:latin typeface="Calibri" pitchFamily="34" charset="0"/>
        </a:defRPr>
      </a:lvl9pPr>
    </p:titleStyle>
    <p:bodyStyle>
      <a:lvl1pPr marL="355600" indent="-35560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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23888" indent="-84138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076325" indent="-71438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-"/>
        <a:defRPr sz="2000">
          <a:solidFill>
            <a:srgbClr val="5F5F5F"/>
          </a:solidFill>
          <a:latin typeface="+mn-lt"/>
        </a:defRPr>
      </a:lvl3pPr>
      <a:lvl4pPr marL="1527175" indent="-96838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879600" indent="-508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336800" indent="-508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794000" indent="-508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251200" indent="-508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708400" indent="-508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tterregulationunit@dtf.vic.gov.au" TargetMode="External"/><Relationship Id="rId2" Type="http://schemas.openxmlformats.org/officeDocument/2006/relationships/hyperlink" Target="http://www.dtf.vic.gov.au/betterregulatio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2" y="476250"/>
            <a:ext cx="8675688" cy="819150"/>
          </a:xfrm>
        </p:spPr>
        <p:txBody>
          <a:bodyPr/>
          <a:lstStyle/>
          <a:p>
            <a:r>
              <a:rPr lang="en-US" dirty="0" smtClean="0"/>
              <a:t>Victorian Regulatory Change Measurement (RCM)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39952" y="3861048"/>
            <a:ext cx="4607743" cy="6223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Version 1.0 dated June 2010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252413" y="5876925"/>
            <a:ext cx="6119812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5600" indent="-355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Symbol" pitchFamily="18" charset="2"/>
              <a:buChar char="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3888" indent="-84138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076325" indent="-71438" algn="l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-"/>
              <a:defRPr sz="2000">
                <a:solidFill>
                  <a:srgbClr val="5F5F5F"/>
                </a:solidFill>
                <a:latin typeface="+mn-lt"/>
              </a:defRPr>
            </a:lvl3pPr>
            <a:lvl4pPr marL="1527175" indent="-9683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79600" indent="-508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336800" indent="-508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794000" indent="-508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251200" indent="-508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708400" indent="-508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AU" sz="1600" dirty="0" smtClean="0">
                <a:solidFill>
                  <a:schemeClr val="bg1"/>
                </a:solidFill>
              </a:rPr>
              <a:t>These slides are available at: </a:t>
            </a:r>
            <a:r>
              <a:rPr lang="en-AU" sz="1600" dirty="0" smtClean="0">
                <a:solidFill>
                  <a:srgbClr val="B3CEE1"/>
                </a:solidFill>
                <a:hlinkClick r:id="rId2"/>
              </a:rPr>
              <a:t>www.dtf.vic.gov.au/betterregulation</a:t>
            </a:r>
            <a:r>
              <a:rPr lang="en-AU" sz="16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lnSpc>
                <a:spcPct val="80000"/>
              </a:lnSpc>
            </a:pPr>
            <a:endParaRPr lang="en-AU" sz="9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80000"/>
              </a:lnSpc>
            </a:pPr>
            <a:r>
              <a:rPr lang="en-AU" sz="1600" dirty="0" smtClean="0">
                <a:solidFill>
                  <a:schemeClr val="bg1"/>
                </a:solidFill>
              </a:rPr>
              <a:t>Questions to: </a:t>
            </a:r>
            <a:r>
              <a:rPr lang="en-AU" sz="1600" u="sng" dirty="0" smtClean="0">
                <a:solidFill>
                  <a:schemeClr val="bg1"/>
                </a:solidFill>
                <a:hlinkClick r:id="rId3" tooltip="betterregulationunit@dtf.vic.gov.au"/>
              </a:rPr>
              <a:t>betterregulationunit@dtf.vic.gov.au</a:t>
            </a:r>
            <a:r>
              <a:rPr lang="en-AU" sz="1600" dirty="0" smtClean="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Why?</a:t>
            </a:r>
            <a:br>
              <a:rPr lang="en-AU" dirty="0" smtClean="0"/>
            </a:br>
            <a:r>
              <a:rPr lang="en-AU" b="0" dirty="0" smtClean="0"/>
              <a:t>Overview of the RRB initiative</a:t>
            </a: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153779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Reducing the Regulatory Burden </a:t>
            </a:r>
            <a:r>
              <a:rPr lang="en-AU" dirty="0" smtClean="0"/>
              <a:t>(RRB) initiative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912" y="941388"/>
            <a:ext cx="8775575" cy="5251450"/>
          </a:xfrm>
        </p:spPr>
        <p:txBody>
          <a:bodyPr/>
          <a:lstStyle/>
          <a:p>
            <a:endParaRPr lang="en-AU" sz="1600" dirty="0" smtClean="0"/>
          </a:p>
          <a:p>
            <a:r>
              <a:rPr lang="en-AU" dirty="0"/>
              <a:t>Launched in 2006, the RRB initiative target of $256 million in administrative burden reductions, has been increased to a </a:t>
            </a:r>
            <a:r>
              <a:rPr lang="en-AU" b="1" dirty="0"/>
              <a:t>$500 million per annum </a:t>
            </a:r>
            <a:r>
              <a:rPr lang="en-AU" dirty="0"/>
              <a:t>in burden reduction by July 2012, including: </a:t>
            </a:r>
          </a:p>
          <a:p>
            <a:pPr lvl="2"/>
            <a:r>
              <a:rPr lang="en-AU" dirty="0"/>
              <a:t>administrative costs</a:t>
            </a:r>
          </a:p>
          <a:p>
            <a:pPr lvl="2"/>
            <a:r>
              <a:rPr lang="en-AU" dirty="0"/>
              <a:t>substantive compliance costs</a:t>
            </a:r>
          </a:p>
          <a:p>
            <a:pPr lvl="2"/>
            <a:r>
              <a:rPr lang="en-AU" dirty="0"/>
              <a:t>costs of delays</a:t>
            </a:r>
          </a:p>
          <a:p>
            <a:r>
              <a:rPr lang="en-AU" dirty="0"/>
              <a:t>The burden reduction will increase productivity and Victoria’s competitiveness by enabling regulated entities to use their time and resources more productively </a:t>
            </a:r>
          </a:p>
          <a:p>
            <a:r>
              <a:rPr lang="en-AU" dirty="0"/>
              <a:t>This will make Victoria a more attractive place to do </a:t>
            </a:r>
            <a:r>
              <a:rPr lang="en-AU" dirty="0" smtClean="0"/>
              <a:t>business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5474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How does the RRB initiative deliver its targets?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Identify and review regulatory burdens</a:t>
            </a:r>
          </a:p>
          <a:p>
            <a:pPr lvl="1"/>
            <a:r>
              <a:rPr lang="en-AU" dirty="0"/>
              <a:t>Sources of information:</a:t>
            </a:r>
          </a:p>
          <a:p>
            <a:pPr lvl="2"/>
            <a:r>
              <a:rPr lang="en-AU" dirty="0"/>
              <a:t>burden reduction opportunities identified by departments</a:t>
            </a:r>
          </a:p>
          <a:p>
            <a:pPr lvl="2"/>
            <a:r>
              <a:rPr lang="en-AU" dirty="0"/>
              <a:t>recommendations from VCEC inquiries</a:t>
            </a:r>
          </a:p>
          <a:p>
            <a:pPr lvl="2"/>
            <a:r>
              <a:rPr lang="en-AU" dirty="0"/>
              <a:t>input from business and affected sectors</a:t>
            </a:r>
          </a:p>
          <a:p>
            <a:pPr lvl="1"/>
            <a:r>
              <a:rPr lang="en-AU" dirty="0"/>
              <a:t>Funding of reviews:</a:t>
            </a:r>
          </a:p>
          <a:p>
            <a:pPr lvl="2"/>
            <a:r>
              <a:rPr lang="en-AU" dirty="0"/>
              <a:t>Departmental reviews of sunsetting regulations, and other reforms</a:t>
            </a:r>
          </a:p>
          <a:p>
            <a:pPr lvl="2"/>
            <a:r>
              <a:rPr lang="en-AU" dirty="0"/>
              <a:t>by RRU through the RRB Incentive Fund</a:t>
            </a:r>
          </a:p>
          <a:p>
            <a:pPr marL="0" indent="0">
              <a:buNone/>
            </a:pPr>
            <a:r>
              <a:rPr lang="en-AU" dirty="0"/>
              <a:t>Examples of outputs that reduce burdens</a:t>
            </a:r>
          </a:p>
          <a:p>
            <a:pPr lvl="2"/>
            <a:r>
              <a:rPr lang="en-AU" dirty="0"/>
              <a:t>process improvements (e.g. improved forms)</a:t>
            </a:r>
          </a:p>
          <a:p>
            <a:pPr lvl="2"/>
            <a:r>
              <a:rPr lang="en-AU" dirty="0"/>
              <a:t>online solutions (e.g. electronic lodgement)</a:t>
            </a:r>
          </a:p>
          <a:p>
            <a:pPr lvl="2"/>
            <a:r>
              <a:rPr lang="en-AU" dirty="0"/>
              <a:t>policy review (not mandating ‘risk control plans’)</a:t>
            </a:r>
          </a:p>
          <a:p>
            <a:pPr lvl="2"/>
            <a:r>
              <a:rPr lang="en-AU" dirty="0"/>
              <a:t>review of approvals processes (quicker approvals save time)</a:t>
            </a:r>
          </a:p>
          <a:p>
            <a:endParaRPr lang="en-A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067944" y="6402074"/>
            <a:ext cx="3859967" cy="28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buClr>
                <a:srgbClr val="56AEA4"/>
              </a:buClr>
              <a:buFont typeface="Arial" charset="0"/>
              <a:buNone/>
              <a:defRPr/>
            </a:pPr>
            <a:r>
              <a:rPr lang="en-AU" sz="1600" dirty="0">
                <a:latin typeface="+mn-lt"/>
              </a:rPr>
              <a:t>See Treasurer’s report for detailed examples</a:t>
            </a:r>
          </a:p>
        </p:txBody>
      </p:sp>
    </p:spTree>
    <p:extLst>
      <p:ext uri="{BB962C8B-B14F-4D97-AF65-F5344CB8AC3E}">
        <p14:creationId xmlns:p14="http://schemas.microsoft.com/office/powerpoint/2010/main" val="397615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Benefits of measuring regulatory changes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Validate effort to reduce the burden on business</a:t>
            </a:r>
          </a:p>
          <a:p>
            <a:r>
              <a:rPr lang="en-AU" dirty="0"/>
              <a:t>Prove government leadership in cutting the burden</a:t>
            </a:r>
          </a:p>
          <a:p>
            <a:r>
              <a:rPr lang="en-AU" dirty="0"/>
              <a:t>Provides the affected sectors with a transparent measure of the change to burden that is imposed on them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992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key processes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Measurement is </a:t>
            </a:r>
            <a:r>
              <a:rPr lang="en-AU" b="1" dirty="0"/>
              <a:t>mandatory </a:t>
            </a:r>
            <a:r>
              <a:rPr lang="en-AU" dirty="0"/>
              <a:t>for changes in regulation within scope of RRB</a:t>
            </a:r>
          </a:p>
          <a:p>
            <a:r>
              <a:rPr lang="en-AU" dirty="0"/>
              <a:t>RCM is a verification exercise, not related to regulatory gate-keeping</a:t>
            </a:r>
          </a:p>
          <a:p>
            <a:pPr lvl="2"/>
            <a:r>
              <a:rPr lang="en-AU" dirty="0"/>
              <a:t>RCM report not to be attached to BIA/RIS</a:t>
            </a:r>
          </a:p>
          <a:p>
            <a:r>
              <a:rPr lang="en-AU" dirty="0"/>
              <a:t>Independent assessment </a:t>
            </a:r>
          </a:p>
          <a:p>
            <a:pPr lvl="2"/>
            <a:r>
              <a:rPr lang="en-AU" dirty="0"/>
              <a:t>Department or agency prepares the RCM Report</a:t>
            </a:r>
          </a:p>
          <a:p>
            <a:pPr lvl="2"/>
            <a:r>
              <a:rPr lang="en-AU" dirty="0"/>
              <a:t>VCEC or BRU assesses, as appropriate*</a:t>
            </a:r>
          </a:p>
          <a:p>
            <a:endParaRPr lang="en-AU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588125" y="5561013"/>
            <a:ext cx="137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None/>
              <a:defRPr/>
            </a:pPr>
            <a:r>
              <a:rPr lang="en-AU" sz="2400" b="1" dirty="0">
                <a:latin typeface="+mn-lt"/>
              </a:rPr>
              <a:t>*</a:t>
            </a:r>
            <a:r>
              <a:rPr lang="en-AU" sz="1600" dirty="0">
                <a:latin typeface="+mn-lt"/>
              </a:rPr>
              <a:t>Details later</a:t>
            </a:r>
          </a:p>
        </p:txBody>
      </p:sp>
    </p:spTree>
    <p:extLst>
      <p:ext uri="{BB962C8B-B14F-4D97-AF65-F5344CB8AC3E}">
        <p14:creationId xmlns:p14="http://schemas.microsoft.com/office/powerpoint/2010/main" val="215868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How?</a:t>
            </a:r>
            <a:br>
              <a:rPr lang="en-AU" dirty="0" smtClean="0"/>
            </a:br>
            <a:r>
              <a:rPr lang="en-AU" b="0" dirty="0" smtClean="0"/>
              <a:t>Step 2.1 Understanding the scope</a:t>
            </a: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173710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roup 92"/>
          <p:cNvGrpSpPr/>
          <p:nvPr/>
        </p:nvGrpSpPr>
        <p:grpSpPr>
          <a:xfrm>
            <a:off x="1475656" y="1032743"/>
            <a:ext cx="6950099" cy="5406353"/>
            <a:chOff x="1475656" y="1032743"/>
            <a:chExt cx="6950099" cy="5406353"/>
          </a:xfrm>
        </p:grpSpPr>
        <p:cxnSp>
          <p:nvCxnSpPr>
            <p:cNvPr id="51" name="Straight Arrow Connector 50"/>
            <p:cNvCxnSpPr>
              <a:stCxn id="11" idx="2"/>
            </p:cNvCxnSpPr>
            <p:nvPr/>
          </p:nvCxnSpPr>
          <p:spPr>
            <a:xfrm>
              <a:off x="4824028" y="5282960"/>
              <a:ext cx="3495" cy="497065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4827523" y="4032939"/>
              <a:ext cx="0" cy="372816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5813396" y="2587204"/>
              <a:ext cx="704796" cy="2189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H="1" flipV="1">
              <a:off x="7469039" y="1544339"/>
              <a:ext cx="8002" cy="475183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4825087" y="1524454"/>
              <a:ext cx="0" cy="441673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3960733" y="1064105"/>
              <a:ext cx="1751123" cy="444910"/>
            </a:xfrm>
            <a:prstGeom prst="rect">
              <a:avLst/>
            </a:prstGeom>
            <a:solidFill>
              <a:srgbClr val="015B99"/>
            </a:solidFill>
            <a:ln>
              <a:solidFill>
                <a:srgbClr val="005B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3923927" y="1952836"/>
              <a:ext cx="1800202" cy="1260140"/>
            </a:xfrm>
            <a:prstGeom prst="flowChartDecision">
              <a:avLst/>
            </a:prstGeom>
            <a:solidFill>
              <a:schemeClr val="bg1"/>
            </a:solidFill>
            <a:ln w="19050">
              <a:solidFill>
                <a:srgbClr val="015B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200" dirty="0"/>
            </a:p>
          </p:txBody>
        </p:sp>
        <p:sp>
          <p:nvSpPr>
            <p:cNvPr id="9" name="Flowchart: Decision 8"/>
            <p:cNvSpPr/>
            <p:nvPr/>
          </p:nvSpPr>
          <p:spPr>
            <a:xfrm>
              <a:off x="6572939" y="1952836"/>
              <a:ext cx="1800200" cy="1260140"/>
            </a:xfrm>
            <a:prstGeom prst="flowChartDecision">
              <a:avLst/>
            </a:prstGeom>
            <a:solidFill>
              <a:schemeClr val="bg1"/>
            </a:solidFill>
            <a:ln w="19050">
              <a:solidFill>
                <a:srgbClr val="015B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4067943" y="4429899"/>
              <a:ext cx="1512169" cy="853061"/>
            </a:xfrm>
            <a:prstGeom prst="flowChartDecision">
              <a:avLst/>
            </a:prstGeom>
            <a:solidFill>
              <a:schemeClr val="bg1"/>
            </a:solidFill>
            <a:ln w="19050">
              <a:solidFill>
                <a:srgbClr val="015B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84228" y="2272713"/>
              <a:ext cx="16648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Is the regulatory change within </a:t>
              </a: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/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scope </a:t>
              </a:r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of RRBE?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672381" y="2188986"/>
              <a:ext cx="16561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Is </a:t>
              </a: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information </a:t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available to assess </a:t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the magnitude of change?</a:t>
              </a:r>
              <a:endParaRPr lang="en-AU" sz="12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92934" y="4625596"/>
              <a:ext cx="165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Is </a:t>
              </a: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the change </a:t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material?</a:t>
              </a:r>
              <a:endParaRPr lang="en-AU" sz="12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51919" y="5792765"/>
              <a:ext cx="2016224" cy="6463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15B9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 smtClean="0">
                  <a:solidFill>
                    <a:srgbClr val="005B99"/>
                  </a:solidFill>
                  <a:latin typeface="+mn-lt"/>
                </a:rPr>
                <a:t>RCM is needed</a:t>
              </a:r>
            </a:p>
            <a:p>
              <a:pPr algn="ctr"/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Consult with BRU on materiality and further steps</a:t>
              </a:r>
              <a:endParaRPr lang="en-AU" sz="12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211960" y="3573016"/>
              <a:ext cx="1224136" cy="6463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15B9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Understand </a:t>
              </a: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the</a:t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magnitude </a:t>
              </a:r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of </a:t>
              </a: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/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change</a:t>
              </a:r>
              <a:endParaRPr lang="en-AU" dirty="0">
                <a:solidFill>
                  <a:srgbClr val="005B99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043637" y="1032743"/>
              <a:ext cx="15853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 smtClean="0">
                  <a:solidFill>
                    <a:schemeClr val="bg1"/>
                  </a:solidFill>
                  <a:latin typeface="+mn-lt"/>
                </a:rPr>
                <a:t>END</a:t>
              </a:r>
              <a:r>
                <a:rPr lang="en-AU" sz="1200" dirty="0" smtClean="0">
                  <a:solidFill>
                    <a:schemeClr val="bg1"/>
                  </a:solidFill>
                  <a:latin typeface="+mn-lt"/>
                </a:rPr>
                <a:t/>
              </a:r>
              <a:br>
                <a:rPr lang="en-AU" sz="1200" dirty="0" smtClean="0">
                  <a:solidFill>
                    <a:schemeClr val="bg1"/>
                  </a:solidFill>
                  <a:latin typeface="+mn-lt"/>
                </a:rPr>
              </a:br>
              <a:r>
                <a:rPr lang="en-AU" sz="1200" dirty="0" smtClean="0">
                  <a:solidFill>
                    <a:schemeClr val="bg1"/>
                  </a:solidFill>
                  <a:latin typeface="+mn-lt"/>
                </a:rPr>
                <a:t>RCM not needed</a:t>
              </a:r>
              <a:endParaRPr lang="en-AU" dirty="0">
                <a:solidFill>
                  <a:schemeClr val="bg1"/>
                </a:solidFill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6674632" y="1062789"/>
              <a:ext cx="1751123" cy="461665"/>
              <a:chOff x="6334116" y="1024365"/>
              <a:chExt cx="1751123" cy="461665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6334116" y="1032743"/>
                <a:ext cx="1751123" cy="444910"/>
              </a:xfrm>
              <a:prstGeom prst="rect">
                <a:avLst/>
              </a:prstGeom>
              <a:solidFill>
                <a:srgbClr val="015B99"/>
              </a:solidFill>
              <a:ln>
                <a:solidFill>
                  <a:srgbClr val="005B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447368" y="1024365"/>
                <a:ext cx="1584176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200" b="1" dirty="0" smtClean="0">
                    <a:solidFill>
                      <a:schemeClr val="bg1"/>
                    </a:solidFill>
                    <a:latin typeface="+mn-lt"/>
                  </a:rPr>
                  <a:t>WAIT</a:t>
                </a:r>
                <a:r>
                  <a:rPr lang="en-AU" sz="1200" dirty="0" smtClean="0">
                    <a:solidFill>
                      <a:schemeClr val="bg1"/>
                    </a:solidFill>
                    <a:latin typeface="+mn-lt"/>
                  </a:rPr>
                  <a:t> up to 3 months from charge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3056555" y="4509120"/>
              <a:ext cx="792088" cy="400110"/>
            </a:xfrm>
            <a:prstGeom prst="rect">
              <a:avLst/>
            </a:prstGeom>
            <a:solidFill>
              <a:srgbClr val="C3DFEB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$250 000</a:t>
              </a:r>
              <a:br>
                <a:rPr lang="en-AU" sz="10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per annum</a:t>
              </a:r>
              <a:endParaRPr lang="en-AU" sz="10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059831" y="5027749"/>
              <a:ext cx="792088" cy="400110"/>
            </a:xfrm>
            <a:prstGeom prst="rect">
              <a:avLst/>
            </a:prstGeom>
            <a:solidFill>
              <a:srgbClr val="C3DFEB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$500 000</a:t>
              </a:r>
              <a:br>
                <a:rPr lang="en-AU" sz="10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per annum</a:t>
              </a:r>
              <a:endParaRPr lang="en-AU" sz="10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529407" y="4509120"/>
              <a:ext cx="1368152" cy="400110"/>
            </a:xfrm>
            <a:prstGeom prst="rect">
              <a:avLst/>
            </a:prstGeom>
            <a:solidFill>
              <a:srgbClr val="C3DFEB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Administrative </a:t>
              </a:r>
              <a:br>
                <a:rPr lang="en-AU" sz="10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burden alone</a:t>
              </a:r>
              <a:endParaRPr lang="en-AU" sz="10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538706" y="5027749"/>
              <a:ext cx="1368152" cy="707886"/>
            </a:xfrm>
            <a:prstGeom prst="rect">
              <a:avLst/>
            </a:prstGeom>
            <a:solidFill>
              <a:srgbClr val="C3DFEB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Administrative burden substantive, compliance costs, and delay costs</a:t>
              </a:r>
              <a:endParaRPr lang="en-AU" sz="10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676155" y="4615525"/>
              <a:ext cx="1749600" cy="461665"/>
            </a:xfrm>
            <a:prstGeom prst="rect">
              <a:avLst/>
            </a:prstGeom>
            <a:solidFill>
              <a:srgbClr val="015B99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 smtClean="0">
                  <a:solidFill>
                    <a:schemeClr val="bg1"/>
                  </a:solidFill>
                  <a:latin typeface="+mn-lt"/>
                </a:rPr>
                <a:t>END</a:t>
              </a:r>
              <a:r>
                <a:rPr lang="en-AU" sz="1200" dirty="0" smtClean="0">
                  <a:solidFill>
                    <a:schemeClr val="bg1"/>
                  </a:solidFill>
                  <a:latin typeface="+mn-lt"/>
                </a:rPr>
                <a:t/>
              </a:r>
              <a:br>
                <a:rPr lang="en-AU" sz="1200" dirty="0" smtClean="0">
                  <a:solidFill>
                    <a:schemeClr val="bg1"/>
                  </a:solidFill>
                  <a:latin typeface="+mn-lt"/>
                </a:rPr>
              </a:br>
              <a:r>
                <a:rPr lang="en-AU" sz="1200" dirty="0" smtClean="0">
                  <a:solidFill>
                    <a:schemeClr val="bg1"/>
                  </a:solidFill>
                  <a:latin typeface="+mn-lt"/>
                </a:rPr>
                <a:t>RCM not needed</a:t>
              </a:r>
              <a:endParaRPr lang="en-AU" dirty="0">
                <a:solidFill>
                  <a:schemeClr val="bg1"/>
                </a:solidFill>
              </a:endParaRPr>
            </a:p>
          </p:txBody>
        </p:sp>
        <p:cxnSp>
          <p:nvCxnSpPr>
            <p:cNvPr id="36" name="Elbow Connector 35"/>
            <p:cNvCxnSpPr/>
            <p:nvPr/>
          </p:nvCxnSpPr>
          <p:spPr>
            <a:xfrm>
              <a:off x="2987824" y="1911922"/>
              <a:ext cx="12700" cy="1341967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rgbClr val="015B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>
            <a:xfrm>
              <a:off x="3995935" y="2037818"/>
              <a:ext cx="1630726" cy="1103150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84955" y="2823318"/>
              <a:ext cx="1475655" cy="1015663"/>
            </a:xfrm>
            <a:prstGeom prst="rect">
              <a:avLst/>
            </a:prstGeom>
            <a:noFill/>
            <a:ln w="19050">
              <a:solidFill>
                <a:srgbClr val="015B99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AU" sz="1200" b="1" dirty="0">
                  <a:solidFill>
                    <a:srgbClr val="005B99"/>
                  </a:solidFill>
                  <a:latin typeface="+mn-lt"/>
                </a:rPr>
                <a:t>START</a:t>
              </a:r>
              <a:br>
                <a:rPr lang="en-AU" sz="1200" b="1" dirty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Regulatory change arising from instruments not </a:t>
              </a:r>
              <a:r>
                <a:rPr lang="en-AU" sz="1200" b="1" dirty="0">
                  <a:solidFill>
                    <a:srgbClr val="005B99"/>
                  </a:solidFill>
                  <a:latin typeface="+mn-lt"/>
                </a:rPr>
                <a:t>subject to BIA/RIS</a:t>
              </a:r>
              <a:endParaRPr lang="en-AU" sz="12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75656" y="1347154"/>
              <a:ext cx="1475655" cy="1015663"/>
            </a:xfrm>
            <a:prstGeom prst="rect">
              <a:avLst/>
            </a:prstGeom>
            <a:noFill/>
            <a:ln w="19050">
              <a:solidFill>
                <a:srgbClr val="015B99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AU" sz="1200" b="1" dirty="0">
                  <a:solidFill>
                    <a:srgbClr val="005B99"/>
                  </a:solidFill>
                  <a:latin typeface="+mn-lt"/>
                </a:rPr>
                <a:t>START</a:t>
              </a:r>
              <a:br>
                <a:rPr lang="en-AU" sz="1200" b="1" dirty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Regulatory change arising from instruments </a:t>
              </a:r>
              <a:r>
                <a:rPr lang="en-AU" sz="1200" b="1" dirty="0">
                  <a:solidFill>
                    <a:srgbClr val="005B99"/>
                  </a:solidFill>
                  <a:latin typeface="+mn-lt"/>
                </a:rPr>
                <a:t>subject to BIA/RIS</a:t>
              </a:r>
              <a:endParaRPr lang="en-AU" sz="1200" dirty="0">
                <a:solidFill>
                  <a:srgbClr val="005B99"/>
                </a:solidFill>
                <a:latin typeface="+mn-lt"/>
              </a:endParaRPr>
            </a:p>
          </p:txBody>
        </p:sp>
        <p:cxnSp>
          <p:nvCxnSpPr>
            <p:cNvPr id="47" name="Straight Arrow Connector 46"/>
            <p:cNvCxnSpPr>
              <a:stCxn id="8" idx="1"/>
            </p:cNvCxnSpPr>
            <p:nvPr/>
          </p:nvCxnSpPr>
          <p:spPr>
            <a:xfrm flipH="1" flipV="1">
              <a:off x="3259053" y="2582905"/>
              <a:ext cx="664874" cy="1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2" idx="3"/>
              <a:endCxn id="30" idx="1"/>
            </p:cNvCxnSpPr>
            <p:nvPr/>
          </p:nvCxnSpPr>
          <p:spPr>
            <a:xfrm>
              <a:off x="2897559" y="4709175"/>
              <a:ext cx="158996" cy="0"/>
            </a:xfrm>
            <a:prstGeom prst="straightConnector1">
              <a:avLst/>
            </a:prstGeom>
            <a:ln w="19050">
              <a:solidFill>
                <a:srgbClr val="00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>
              <a:off x="2908326" y="5234748"/>
              <a:ext cx="158996" cy="0"/>
            </a:xfrm>
            <a:prstGeom prst="straightConnector1">
              <a:avLst/>
            </a:prstGeom>
            <a:ln w="19050">
              <a:solidFill>
                <a:srgbClr val="00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4629581" y="1685706"/>
              <a:ext cx="432047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rgbClr val="005B99"/>
                  </a:solidFill>
                  <a:latin typeface="+mn-lt"/>
                </a:rPr>
                <a:t>NO</a:t>
              </a:r>
              <a:endParaRPr lang="en-AU" sz="1100" b="1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293021" y="1691226"/>
              <a:ext cx="432047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rgbClr val="005B99"/>
                  </a:solidFill>
                  <a:latin typeface="+mn-lt"/>
                </a:rPr>
                <a:t>NO</a:t>
              </a:r>
              <a:endParaRPr lang="en-AU" sz="1100" b="1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615154" y="5373931"/>
              <a:ext cx="460902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rgbClr val="005B99"/>
                  </a:solidFill>
                  <a:latin typeface="+mn-lt"/>
                </a:rPr>
                <a:t>YES</a:t>
              </a:r>
              <a:endParaRPr lang="en-AU" sz="1100" b="1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790412" y="2473679"/>
              <a:ext cx="399675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rgbClr val="005B99"/>
                  </a:solidFill>
                  <a:latin typeface="+mn-lt"/>
                </a:rPr>
                <a:t>YES</a:t>
              </a:r>
              <a:endParaRPr lang="en-AU" sz="1100" b="1" dirty="0">
                <a:solidFill>
                  <a:srgbClr val="005B99"/>
                </a:solidFill>
                <a:latin typeface="+mn-lt"/>
              </a:endParaRPr>
            </a:p>
          </p:txBody>
        </p:sp>
        <p:cxnSp>
          <p:nvCxnSpPr>
            <p:cNvPr id="80" name="Straight Arrow Connector 79"/>
            <p:cNvCxnSpPr>
              <a:stCxn id="16" idx="3"/>
              <a:endCxn id="34" idx="1"/>
            </p:cNvCxnSpPr>
            <p:nvPr/>
          </p:nvCxnSpPr>
          <p:spPr>
            <a:xfrm flipV="1">
              <a:off x="5649118" y="4846358"/>
              <a:ext cx="1027037" cy="10071"/>
            </a:xfrm>
            <a:prstGeom prst="straightConnector1">
              <a:avLst/>
            </a:prstGeom>
            <a:ln w="28575">
              <a:solidFill>
                <a:srgbClr val="00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5626661" y="4720588"/>
              <a:ext cx="373469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rgbClr val="005B99"/>
                  </a:solidFill>
                  <a:latin typeface="+mn-lt"/>
                </a:rPr>
                <a:t>NO</a:t>
              </a:r>
              <a:endParaRPr lang="en-AU" sz="1100" b="1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3744738" y="3748767"/>
              <a:ext cx="5977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latin typeface="+mn-lt"/>
                </a:rPr>
                <a:t>S2.3</a:t>
              </a:r>
              <a:endParaRPr lang="en-AU" sz="1200" b="1" dirty="0">
                <a:latin typeface="+mn-lt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270346" y="2924200"/>
              <a:ext cx="5977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latin typeface="+mn-lt"/>
                </a:rPr>
                <a:t>S2.1</a:t>
              </a:r>
              <a:endParaRPr lang="en-AU" sz="1200" b="1" dirty="0">
                <a:latin typeface="+mn-lt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775342" y="2917164"/>
              <a:ext cx="5977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latin typeface="+mn-lt"/>
                </a:rPr>
                <a:t>S2.2</a:t>
              </a:r>
              <a:endParaRPr lang="en-AU" sz="1200" b="1" dirty="0">
                <a:latin typeface="+mn-lt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281213" y="4429899"/>
              <a:ext cx="5977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latin typeface="+mn-lt"/>
                </a:rPr>
                <a:t>S2.4</a:t>
              </a:r>
              <a:endParaRPr lang="en-AU" sz="1200" b="1" dirty="0">
                <a:latin typeface="+mn-lt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852879" y="5977430"/>
              <a:ext cx="5977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latin typeface="+mn-lt"/>
                </a:rPr>
                <a:t>S2.5</a:t>
              </a:r>
              <a:endParaRPr lang="en-AU" sz="1200" b="1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831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2.1.1 Regulatory instruments in scope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913" y="908720"/>
            <a:ext cx="8655050" cy="5251450"/>
          </a:xfrm>
        </p:spPr>
        <p:txBody>
          <a:bodyPr/>
          <a:lstStyle/>
          <a:p>
            <a:endParaRPr lang="en-AU" dirty="0" smtClean="0"/>
          </a:p>
          <a:p>
            <a:r>
              <a:rPr lang="en-AU" dirty="0" smtClean="0"/>
              <a:t>What </a:t>
            </a:r>
            <a:r>
              <a:rPr lang="en-AU" dirty="0"/>
              <a:t>is regulation?</a:t>
            </a:r>
          </a:p>
          <a:p>
            <a:pPr lvl="1"/>
            <a:r>
              <a:rPr lang="en-AU" dirty="0"/>
              <a:t>All </a:t>
            </a:r>
            <a:r>
              <a:rPr lang="en-AU" b="1" dirty="0"/>
              <a:t>legally enforceable obligations </a:t>
            </a:r>
            <a:r>
              <a:rPr lang="en-AU" dirty="0"/>
              <a:t>imposed by Victorian authorities</a:t>
            </a:r>
          </a:p>
          <a:p>
            <a:r>
              <a:rPr lang="en-AU" dirty="0"/>
              <a:t>What is regulatory burden?</a:t>
            </a:r>
          </a:p>
          <a:p>
            <a:pPr lvl="1"/>
            <a:r>
              <a:rPr lang="en-AU" dirty="0"/>
              <a:t>Regulatory burden is that burden over and above ‘business as usual’ (BAU)</a:t>
            </a:r>
          </a:p>
          <a:p>
            <a:pPr lvl="2"/>
            <a:r>
              <a:rPr lang="en-AU" dirty="0"/>
              <a:t>BAU is what the business would do </a:t>
            </a:r>
            <a:br>
              <a:rPr lang="en-AU" dirty="0"/>
            </a:br>
            <a:r>
              <a:rPr lang="en-AU" dirty="0"/>
              <a:t>on its own (i.e. without regulation)</a:t>
            </a:r>
          </a:p>
          <a:p>
            <a:pPr lvl="2"/>
            <a:r>
              <a:rPr lang="en-AU" dirty="0"/>
              <a:t>BAU is not a regulatory burden</a:t>
            </a:r>
          </a:p>
          <a:p>
            <a:endParaRPr lang="en-AU" dirty="0"/>
          </a:p>
        </p:txBody>
      </p:sp>
      <p:grpSp>
        <p:nvGrpSpPr>
          <p:cNvPr id="7" name="Group 6"/>
          <p:cNvGrpSpPr/>
          <p:nvPr/>
        </p:nvGrpSpPr>
        <p:grpSpPr>
          <a:xfrm>
            <a:off x="4716016" y="4778568"/>
            <a:ext cx="3600400" cy="1457982"/>
            <a:chOff x="4716016" y="4778568"/>
            <a:chExt cx="3600400" cy="1457982"/>
          </a:xfrm>
        </p:grpSpPr>
        <p:sp>
          <p:nvSpPr>
            <p:cNvPr id="5" name="TextBox 4"/>
            <p:cNvSpPr txBox="1"/>
            <p:nvPr/>
          </p:nvSpPr>
          <p:spPr>
            <a:xfrm>
              <a:off x="6444208" y="4778568"/>
              <a:ext cx="1368152" cy="738664"/>
            </a:xfrm>
            <a:prstGeom prst="rect">
              <a:avLst/>
            </a:prstGeom>
            <a:solidFill>
              <a:srgbClr val="9ABED7"/>
            </a:solidFill>
            <a:ln>
              <a:solidFill>
                <a:srgbClr val="9ABED7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 smtClean="0">
                  <a:solidFill>
                    <a:srgbClr val="005293"/>
                  </a:solidFill>
                  <a:latin typeface="+mn-lt"/>
                </a:rPr>
                <a:t>Government imposed regulatory costs</a:t>
              </a:r>
              <a:endParaRPr lang="en-AU" sz="1400" dirty="0">
                <a:solidFill>
                  <a:srgbClr val="005293"/>
                </a:solidFill>
                <a:latin typeface="+mn-l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444208" y="5513275"/>
              <a:ext cx="1368152" cy="723275"/>
            </a:xfrm>
            <a:prstGeom prst="rect">
              <a:avLst/>
            </a:prstGeom>
            <a:solidFill>
              <a:srgbClr val="679DC2"/>
            </a:solidFill>
            <a:ln>
              <a:solidFill>
                <a:srgbClr val="679DC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endParaRPr lang="en-AU" sz="500" dirty="0" smtClean="0">
                <a:solidFill>
                  <a:srgbClr val="005293"/>
                </a:solidFill>
                <a:latin typeface="+mn-lt"/>
              </a:endParaRPr>
            </a:p>
            <a:p>
              <a:pPr algn="ctr"/>
              <a:r>
                <a:rPr lang="en-AU" sz="1400" dirty="0" smtClean="0">
                  <a:solidFill>
                    <a:srgbClr val="005293"/>
                  </a:solidFill>
                  <a:latin typeface="+mn-lt"/>
                </a:rPr>
                <a:t>Business-as-usual costs</a:t>
              </a:r>
            </a:p>
            <a:p>
              <a:pPr algn="ctr"/>
              <a:endParaRPr lang="en-AU" sz="800" dirty="0">
                <a:solidFill>
                  <a:srgbClr val="005293"/>
                </a:solidFill>
                <a:latin typeface="+mn-lt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4860032" y="5513276"/>
              <a:ext cx="3456384" cy="0"/>
            </a:xfrm>
            <a:prstGeom prst="line">
              <a:avLst/>
            </a:prstGeom>
            <a:ln w="28575">
              <a:solidFill>
                <a:srgbClr val="00529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716016" y="5055567"/>
              <a:ext cx="187220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400" dirty="0" smtClean="0">
                  <a:solidFill>
                    <a:srgbClr val="005293"/>
                  </a:solidFill>
                  <a:latin typeface="+mn-lt"/>
                </a:rPr>
                <a:t>Baseline</a:t>
              </a:r>
              <a:r>
                <a:rPr lang="en-AU" sz="1200" dirty="0" smtClean="0">
                  <a:solidFill>
                    <a:srgbClr val="005293"/>
                  </a:solidFill>
                  <a:latin typeface="+mn-lt"/>
                </a:rPr>
                <a:t/>
              </a:r>
              <a:br>
                <a:rPr lang="en-AU" sz="1200" dirty="0" smtClean="0">
                  <a:solidFill>
                    <a:srgbClr val="005293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293"/>
                  </a:solidFill>
                  <a:latin typeface="+mn-lt"/>
                </a:rPr>
                <a:t>(case of no regulation)</a:t>
              </a:r>
              <a:endParaRPr lang="en-AU" sz="1200" dirty="0">
                <a:solidFill>
                  <a:srgbClr val="005293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797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BAU: An 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Would </a:t>
            </a:r>
            <a:r>
              <a:rPr lang="en-AU" dirty="0"/>
              <a:t>a construction business erect a scaffold in the absence of regulation?</a:t>
            </a:r>
          </a:p>
          <a:p>
            <a:pPr lvl="2"/>
            <a:r>
              <a:rPr lang="en-AU" dirty="0"/>
              <a:t>Virtually none will work without a scaffold</a:t>
            </a:r>
          </a:p>
          <a:p>
            <a:pPr lvl="2"/>
            <a:r>
              <a:rPr lang="en-AU" dirty="0"/>
              <a:t>Virtually none will erect a bamboo scaffold in Australia</a:t>
            </a:r>
          </a:p>
          <a:p>
            <a:pPr lvl="2"/>
            <a:r>
              <a:rPr lang="en-AU" dirty="0"/>
              <a:t>Most will use strong steel scaffold</a:t>
            </a:r>
          </a:p>
          <a:p>
            <a:r>
              <a:rPr lang="en-AU" dirty="0"/>
              <a:t>Hence only the increment of safety requirements over and above what business uses on its own would be treated as a regulatory burden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04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Examples of regulation within RRB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State Government regulation:</a:t>
            </a:r>
          </a:p>
          <a:p>
            <a:pPr lvl="1"/>
            <a:r>
              <a:rPr lang="en-AU" dirty="0"/>
              <a:t>Acts of Parliament</a:t>
            </a:r>
          </a:p>
          <a:p>
            <a:pPr lvl="1"/>
            <a:r>
              <a:rPr lang="en-AU" dirty="0" smtClean="0"/>
              <a:t>Regulations (statutory rules under the </a:t>
            </a:r>
            <a:r>
              <a:rPr lang="en-AU" i="1" dirty="0" smtClean="0"/>
              <a:t>Subordinate Legislation Act 1994</a:t>
            </a:r>
            <a:r>
              <a:rPr lang="en-AU" dirty="0" smtClean="0"/>
              <a:t> </a:t>
            </a:r>
            <a:r>
              <a:rPr lang="en-AU" dirty="0"/>
              <a:t>(SLA</a:t>
            </a:r>
            <a:r>
              <a:rPr lang="en-AU" dirty="0" smtClean="0"/>
              <a:t>) </a:t>
            </a:r>
            <a:r>
              <a:rPr lang="en-AU" b="1" dirty="0"/>
              <a:t>including court rules </a:t>
            </a:r>
            <a:endParaRPr lang="en-AU" b="1" dirty="0" smtClean="0"/>
          </a:p>
          <a:p>
            <a:pPr lvl="1"/>
            <a:r>
              <a:rPr lang="en-AU" dirty="0" smtClean="0"/>
              <a:t>Subordinate instruments (that are not a statutory rule under the SLA), such as:</a:t>
            </a:r>
          </a:p>
          <a:p>
            <a:pPr lvl="3"/>
            <a:r>
              <a:rPr lang="en-AU" dirty="0" smtClean="0"/>
              <a:t>Rules, orders, </a:t>
            </a:r>
            <a:r>
              <a:rPr lang="en-AU" dirty="0" err="1" smtClean="0"/>
              <a:t>etc</a:t>
            </a:r>
            <a:r>
              <a:rPr lang="en-AU" dirty="0" smtClean="0"/>
              <a:t> by Ministers or agencies</a:t>
            </a:r>
          </a:p>
          <a:p>
            <a:pPr lvl="3"/>
            <a:r>
              <a:rPr lang="en-AU" dirty="0" smtClean="0"/>
              <a:t>Licences and permits</a:t>
            </a:r>
          </a:p>
          <a:p>
            <a:pPr lvl="3"/>
            <a:r>
              <a:rPr lang="en-AU" dirty="0" smtClean="0"/>
              <a:t>Codes of Practice/Guidance/Industry Agreements with government backing</a:t>
            </a:r>
          </a:p>
          <a:p>
            <a:pPr lvl="3"/>
            <a:r>
              <a:rPr lang="en-AU" dirty="0" smtClean="0"/>
              <a:t>State government regulation </a:t>
            </a:r>
            <a:r>
              <a:rPr lang="en-AU" b="1" dirty="0" smtClean="0"/>
              <a:t>administered by local government</a:t>
            </a:r>
            <a:endParaRPr lang="en-AU" b="1" dirty="0"/>
          </a:p>
          <a:p>
            <a:r>
              <a:rPr lang="en-AU" dirty="0"/>
              <a:t>Local Government by laws:</a:t>
            </a:r>
          </a:p>
          <a:p>
            <a:pPr lvl="3"/>
            <a:r>
              <a:rPr lang="en-AU" dirty="0"/>
              <a:t>A local law within the meaning of Part 5 the </a:t>
            </a:r>
            <a:r>
              <a:rPr lang="en-AU" i="1" dirty="0"/>
              <a:t>Local Government Act 1989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059832" y="6373286"/>
            <a:ext cx="4824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600" dirty="0" smtClean="0">
                <a:latin typeface="+mn-lt"/>
              </a:rPr>
              <a:t>Impacts of harmonisation – see details in the Manual</a:t>
            </a:r>
            <a:endParaRPr lang="en-AU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50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Victorian Regulatory Change Measurement (RCM)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517940"/>
              </p:ext>
            </p:extLst>
          </p:nvPr>
        </p:nvGraphicFramePr>
        <p:xfrm>
          <a:off x="244475" y="2204864"/>
          <a:ext cx="8655050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65505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Rundown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Introduction</a:t>
                      </a:r>
                      <a:r>
                        <a:rPr lang="en-AU" baseline="0" dirty="0" smtClean="0"/>
                        <a:t> to the RCM methodology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Overview</a:t>
                      </a:r>
                      <a:r>
                        <a:rPr lang="en-AU" baseline="0" dirty="0" smtClean="0"/>
                        <a:t> of the Reducing the Regulatory Burden (RRB) initiative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 smtClean="0"/>
                        <a:t>Step 2.1:  	</a:t>
                      </a:r>
                      <a:r>
                        <a:rPr lang="en-AU" dirty="0" smtClean="0"/>
                        <a:t>Understanding the scope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 smtClean="0"/>
                        <a:t>Step 2.2</a:t>
                      </a:r>
                      <a:r>
                        <a:rPr lang="en-AU" b="1" baseline="0" dirty="0" smtClean="0"/>
                        <a:t> to </a:t>
                      </a:r>
                      <a:r>
                        <a:rPr lang="en-AU" b="1" dirty="0" smtClean="0"/>
                        <a:t>2.5</a:t>
                      </a:r>
                      <a:r>
                        <a:rPr lang="en-AU" dirty="0" smtClean="0"/>
                        <a:t>:</a:t>
                      </a:r>
                      <a:r>
                        <a:rPr lang="en-AU" baseline="0" dirty="0" smtClean="0"/>
                        <a:t> 	Before commencing the measurement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 smtClean="0"/>
                        <a:t>Step 2.6.1</a:t>
                      </a:r>
                      <a:r>
                        <a:rPr lang="en-AU" dirty="0" smtClean="0"/>
                        <a:t>:  	Mapping the regulatory change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 smtClean="0"/>
                        <a:t>Step 2.6.2</a:t>
                      </a:r>
                      <a:r>
                        <a:rPr lang="en-AU" dirty="0" smtClean="0"/>
                        <a:t>:  	Assessing and</a:t>
                      </a:r>
                      <a:r>
                        <a:rPr lang="en-AU" baseline="0" dirty="0" smtClean="0"/>
                        <a:t> calculating costs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</a:t>
                      </a:r>
                      <a:r>
                        <a:rPr lang="en-AU" b="1" dirty="0" smtClean="0"/>
                        <a:t>tep</a:t>
                      </a:r>
                      <a:r>
                        <a:rPr lang="en-AU" b="1" baseline="0" dirty="0" smtClean="0"/>
                        <a:t> 2.6.3 to 2.8</a:t>
                      </a:r>
                      <a:r>
                        <a:rPr lang="en-AU" baseline="0" dirty="0" smtClean="0"/>
                        <a:t>:  	Finalising the measurement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39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Step 2.1.2 Sectors within scope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sz="1050" dirty="0" smtClean="0"/>
          </a:p>
          <a:p>
            <a:r>
              <a:rPr lang="en-AU" dirty="0" smtClean="0"/>
              <a:t>Business </a:t>
            </a:r>
            <a:r>
              <a:rPr lang="en-AU" dirty="0"/>
              <a:t>sector </a:t>
            </a:r>
          </a:p>
          <a:p>
            <a:r>
              <a:rPr lang="en-AU" dirty="0"/>
              <a:t>Not-for-profit (NFP) sector</a:t>
            </a:r>
          </a:p>
          <a:p>
            <a:r>
              <a:rPr lang="en-AU" dirty="0"/>
              <a:t>Economic (income-generating) activities of private individuals </a:t>
            </a:r>
          </a:p>
          <a:p>
            <a:pPr lvl="2"/>
            <a:r>
              <a:rPr lang="en-AU" dirty="0"/>
              <a:t>such as employment related activities</a:t>
            </a:r>
          </a:p>
          <a:p>
            <a:r>
              <a:rPr lang="en-AU" dirty="0"/>
              <a:t>Government services (a sub-sector of Government) </a:t>
            </a:r>
          </a:p>
          <a:p>
            <a:pPr lvl="2"/>
            <a:r>
              <a:rPr lang="en-AU" b="1" dirty="0"/>
              <a:t>Direct</a:t>
            </a:r>
            <a:r>
              <a:rPr lang="en-AU" dirty="0"/>
              <a:t> Government service delivery that is comparable to services delivered by the business or NFP sectors. </a:t>
            </a:r>
          </a:p>
          <a:p>
            <a:pPr marL="1165225" indent="0">
              <a:buNone/>
            </a:pPr>
            <a:r>
              <a:rPr lang="en-AU" sz="2000" dirty="0" smtClean="0"/>
              <a:t>Examples :</a:t>
            </a:r>
            <a:endParaRPr lang="en-AU" sz="2000" dirty="0"/>
          </a:p>
          <a:p>
            <a:pPr lvl="3"/>
            <a:r>
              <a:rPr lang="en-AU" dirty="0"/>
              <a:t>education and training services delivered through public schools;</a:t>
            </a:r>
          </a:p>
          <a:p>
            <a:pPr lvl="3"/>
            <a:r>
              <a:rPr lang="en-AU" dirty="0"/>
              <a:t>health services delivered through public hospitals;</a:t>
            </a:r>
          </a:p>
          <a:p>
            <a:pPr lvl="3"/>
            <a:r>
              <a:rPr lang="en-AU" dirty="0"/>
              <a:t>ambulance services; </a:t>
            </a:r>
          </a:p>
          <a:p>
            <a:pPr lvl="3"/>
            <a:r>
              <a:rPr lang="en-AU" dirty="0"/>
              <a:t>public aged care services; and</a:t>
            </a:r>
          </a:p>
          <a:p>
            <a:pPr lvl="3"/>
            <a:r>
              <a:rPr lang="en-AU" dirty="0"/>
              <a:t>public and community housing. 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312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Step 2.1.3 Regulatory costs within scope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913" y="941388"/>
            <a:ext cx="8655050" cy="2991668"/>
          </a:xfrm>
        </p:spPr>
        <p:txBody>
          <a:bodyPr/>
          <a:lstStyle/>
          <a:p>
            <a:endParaRPr lang="en-AU" dirty="0" smtClean="0"/>
          </a:p>
          <a:p>
            <a:r>
              <a:rPr lang="en-AU" dirty="0" smtClean="0"/>
              <a:t>All </a:t>
            </a:r>
            <a:r>
              <a:rPr lang="en-AU" dirty="0"/>
              <a:t>compliance costs </a:t>
            </a:r>
          </a:p>
          <a:p>
            <a:pPr lvl="2"/>
            <a:r>
              <a:rPr lang="en-AU" dirty="0"/>
              <a:t>Administrative costs (red tape) </a:t>
            </a:r>
          </a:p>
          <a:p>
            <a:pPr lvl="2"/>
            <a:r>
              <a:rPr lang="en-AU" dirty="0"/>
              <a:t>Substantive compliance costs </a:t>
            </a:r>
          </a:p>
          <a:p>
            <a:r>
              <a:rPr lang="en-AU" dirty="0" smtClean="0"/>
              <a:t>Delay </a:t>
            </a:r>
            <a:r>
              <a:rPr lang="en-AU" dirty="0"/>
              <a:t>costs</a:t>
            </a:r>
          </a:p>
          <a:p>
            <a:endParaRPr lang="en-AU" dirty="0"/>
          </a:p>
        </p:txBody>
      </p:sp>
      <p:sp>
        <p:nvSpPr>
          <p:cNvPr id="8" name="Freeform 7"/>
          <p:cNvSpPr/>
          <p:nvPr/>
        </p:nvSpPr>
        <p:spPr>
          <a:xfrm>
            <a:off x="3415276" y="4468038"/>
            <a:ext cx="460673" cy="89357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412874" y="671172"/>
                </a:ln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3415276" y="4468038"/>
            <a:ext cx="508627" cy="88774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66796"/>
                </a:lnTo>
                <a:lnTo>
                  <a:pt x="455852" y="666796"/>
                </a:lnTo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4" name="Group 3"/>
          <p:cNvGrpSpPr/>
          <p:nvPr/>
        </p:nvGrpSpPr>
        <p:grpSpPr>
          <a:xfrm>
            <a:off x="1904638" y="3361765"/>
            <a:ext cx="6774810" cy="3015384"/>
            <a:chOff x="1904638" y="3361765"/>
            <a:chExt cx="6774810" cy="3015384"/>
          </a:xfrm>
        </p:grpSpPr>
        <p:grpSp>
          <p:nvGrpSpPr>
            <p:cNvPr id="40" name="Group 39"/>
            <p:cNvGrpSpPr/>
            <p:nvPr/>
          </p:nvGrpSpPr>
          <p:grpSpPr>
            <a:xfrm>
              <a:off x="1904638" y="3361765"/>
              <a:ext cx="6774810" cy="3015384"/>
              <a:chOff x="991317" y="1559736"/>
              <a:chExt cx="6774810" cy="3015384"/>
            </a:xfrm>
          </p:grpSpPr>
          <p:cxnSp>
            <p:nvCxnSpPr>
              <p:cNvPr id="41" name="Elbow Connector 40"/>
              <p:cNvCxnSpPr/>
              <p:nvPr/>
            </p:nvCxnSpPr>
            <p:spPr>
              <a:xfrm rot="16200000" flipH="1">
                <a:off x="3356647" y="3240217"/>
                <a:ext cx="377567" cy="288032"/>
              </a:xfrm>
              <a:prstGeom prst="bentConnector3">
                <a:avLst/>
              </a:prstGeom>
              <a:ln w="15875">
                <a:solidFill>
                  <a:srgbClr val="597AA7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Elbow Connector 41"/>
              <p:cNvCxnSpPr/>
              <p:nvPr/>
            </p:nvCxnSpPr>
            <p:spPr>
              <a:xfrm rot="5400000">
                <a:off x="2727033" y="3240217"/>
                <a:ext cx="377566" cy="288032"/>
              </a:xfrm>
              <a:prstGeom prst="bentConnector3">
                <a:avLst/>
              </a:prstGeom>
              <a:ln w="15875">
                <a:solidFill>
                  <a:srgbClr val="597AA7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Freeform 42"/>
              <p:cNvSpPr/>
              <p:nvPr/>
            </p:nvSpPr>
            <p:spPr>
              <a:xfrm>
                <a:off x="4591718" y="2262291"/>
                <a:ext cx="2795424" cy="295072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119350"/>
                    </a:lnTo>
                    <a:lnTo>
                      <a:pt x="2363766" y="119350"/>
                    </a:lnTo>
                    <a:lnTo>
                      <a:pt x="2363766" y="238701"/>
                    </a:lnTo>
                  </a:path>
                </a:pathLst>
              </a:custGeom>
              <a:noFill/>
            </p:spPr>
            <p:style>
              <a:lnRef idx="2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4" name="Freeform 43"/>
              <p:cNvSpPr/>
              <p:nvPr/>
            </p:nvSpPr>
            <p:spPr>
              <a:xfrm>
                <a:off x="1814593" y="2262289"/>
                <a:ext cx="2928275" cy="295072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2476103" y="0"/>
                    </a:moveTo>
                    <a:lnTo>
                      <a:pt x="2476103" y="119350"/>
                    </a:lnTo>
                    <a:lnTo>
                      <a:pt x="0" y="119350"/>
                    </a:lnTo>
                    <a:lnTo>
                      <a:pt x="0" y="238701"/>
                    </a:lnTo>
                  </a:path>
                </a:pathLst>
              </a:custGeom>
              <a:noFill/>
              <a:ln>
                <a:solidFill>
                  <a:srgbClr val="597AA7"/>
                </a:solidFill>
              </a:ln>
            </p:spPr>
            <p:style>
              <a:lnRef idx="2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5" name="Freeform 44"/>
              <p:cNvSpPr/>
              <p:nvPr/>
            </p:nvSpPr>
            <p:spPr>
              <a:xfrm>
                <a:off x="3314353" y="1559736"/>
                <a:ext cx="2473167" cy="702554"/>
              </a:xfrm>
              <a:custGeom>
                <a:avLst/>
                <a:gdLst>
                  <a:gd name="connsiteX0" fmla="*/ 0 w 1590253"/>
                  <a:gd name="connsiteY0" fmla="*/ 0 h 568337"/>
                  <a:gd name="connsiteX1" fmla="*/ 1590253 w 1590253"/>
                  <a:gd name="connsiteY1" fmla="*/ 0 h 568337"/>
                  <a:gd name="connsiteX2" fmla="*/ 1590253 w 1590253"/>
                  <a:gd name="connsiteY2" fmla="*/ 568337 h 568337"/>
                  <a:gd name="connsiteX3" fmla="*/ 0 w 1590253"/>
                  <a:gd name="connsiteY3" fmla="*/ 568337 h 568337"/>
                  <a:gd name="connsiteX4" fmla="*/ 0 w 1590253"/>
                  <a:gd name="connsiteY4" fmla="*/ 0 h 568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0253" h="568337">
                    <a:moveTo>
                      <a:pt x="0" y="0"/>
                    </a:moveTo>
                    <a:lnTo>
                      <a:pt x="1590253" y="0"/>
                    </a:lnTo>
                    <a:lnTo>
                      <a:pt x="1590253" y="568337"/>
                    </a:lnTo>
                    <a:lnTo>
                      <a:pt x="0" y="568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47CAE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alpha val="8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alpha val="8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2700" tIns="12700" rIns="12700" bIns="12700" numCol="1" spcCol="1270" anchor="ctr" anchorCtr="0">
                <a:noAutofit/>
              </a:bodyPr>
              <a:lstStyle/>
              <a:p>
                <a:pPr lvl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AU" sz="2000" kern="1200" dirty="0" smtClean="0"/>
                  <a:t>Regulatory costs</a:t>
                </a:r>
                <a:endParaRPr lang="en-AU" sz="2000" kern="1200" dirty="0"/>
              </a:p>
            </p:txBody>
          </p:sp>
          <p:sp>
            <p:nvSpPr>
              <p:cNvPr id="46" name="Freeform 45"/>
              <p:cNvSpPr/>
              <p:nvPr/>
            </p:nvSpPr>
            <p:spPr>
              <a:xfrm>
                <a:off x="991317" y="2492896"/>
                <a:ext cx="1344247" cy="702554"/>
              </a:xfrm>
              <a:custGeom>
                <a:avLst/>
                <a:gdLst>
                  <a:gd name="connsiteX0" fmla="*/ 0 w 1136674"/>
                  <a:gd name="connsiteY0" fmla="*/ 0 h 568337"/>
                  <a:gd name="connsiteX1" fmla="*/ 1136674 w 1136674"/>
                  <a:gd name="connsiteY1" fmla="*/ 0 h 568337"/>
                  <a:gd name="connsiteX2" fmla="*/ 1136674 w 1136674"/>
                  <a:gd name="connsiteY2" fmla="*/ 568337 h 568337"/>
                  <a:gd name="connsiteX3" fmla="*/ 0 w 1136674"/>
                  <a:gd name="connsiteY3" fmla="*/ 568337 h 568337"/>
                  <a:gd name="connsiteX4" fmla="*/ 0 w 1136674"/>
                  <a:gd name="connsiteY4" fmla="*/ 0 h 568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36674" h="568337">
                    <a:moveTo>
                      <a:pt x="0" y="0"/>
                    </a:moveTo>
                    <a:lnTo>
                      <a:pt x="1136674" y="0"/>
                    </a:lnTo>
                    <a:lnTo>
                      <a:pt x="1136674" y="568337"/>
                    </a:lnTo>
                    <a:lnTo>
                      <a:pt x="0" y="568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47CAE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alpha val="7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alpha val="7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AU" sz="1600" kern="1200" dirty="0" smtClean="0"/>
                  <a:t>Financial </a:t>
                </a:r>
                <a:br>
                  <a:rPr lang="en-AU" sz="1600" kern="1200" dirty="0" smtClean="0"/>
                </a:br>
                <a:r>
                  <a:rPr lang="en-AU" sz="1600" kern="1200" dirty="0" smtClean="0"/>
                  <a:t>costs</a:t>
                </a:r>
                <a:endParaRPr lang="en-AU" sz="1600" kern="1200" dirty="0"/>
              </a:p>
            </p:txBody>
          </p:sp>
          <p:sp>
            <p:nvSpPr>
              <p:cNvPr id="47" name="Freeform 46"/>
              <p:cNvSpPr/>
              <p:nvPr/>
            </p:nvSpPr>
            <p:spPr>
              <a:xfrm>
                <a:off x="3204621" y="3659139"/>
                <a:ext cx="1159131" cy="850091"/>
              </a:xfrm>
              <a:custGeom>
                <a:avLst/>
                <a:gdLst>
                  <a:gd name="connsiteX0" fmla="*/ 0 w 980143"/>
                  <a:gd name="connsiteY0" fmla="*/ 0 h 687688"/>
                  <a:gd name="connsiteX1" fmla="*/ 980143 w 980143"/>
                  <a:gd name="connsiteY1" fmla="*/ 0 h 687688"/>
                  <a:gd name="connsiteX2" fmla="*/ 980143 w 980143"/>
                  <a:gd name="connsiteY2" fmla="*/ 687688 h 687688"/>
                  <a:gd name="connsiteX3" fmla="*/ 0 w 980143"/>
                  <a:gd name="connsiteY3" fmla="*/ 687688 h 687688"/>
                  <a:gd name="connsiteX4" fmla="*/ 0 w 980143"/>
                  <a:gd name="connsiteY4" fmla="*/ 0 h 687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80143" h="687688">
                    <a:moveTo>
                      <a:pt x="0" y="0"/>
                    </a:moveTo>
                    <a:lnTo>
                      <a:pt x="980143" y="0"/>
                    </a:lnTo>
                    <a:lnTo>
                      <a:pt x="980143" y="687688"/>
                    </a:lnTo>
                    <a:lnTo>
                      <a:pt x="0" y="6876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ADCC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620" tIns="7620" rIns="7620" bIns="762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AU" sz="1200" kern="1200" dirty="0" smtClean="0"/>
                  <a:t>Administrative </a:t>
                </a:r>
                <a:br>
                  <a:rPr lang="en-AU" sz="1200" kern="1200" dirty="0" smtClean="0"/>
                </a:br>
                <a:r>
                  <a:rPr lang="en-AU" sz="1200" kern="1200" dirty="0" smtClean="0"/>
                  <a:t>costs</a:t>
                </a:r>
                <a:endParaRPr lang="en-AU" sz="1200" kern="1200" dirty="0"/>
              </a:p>
            </p:txBody>
          </p:sp>
          <p:sp>
            <p:nvSpPr>
              <p:cNvPr id="48" name="Freeform 47"/>
              <p:cNvSpPr/>
              <p:nvPr/>
            </p:nvSpPr>
            <p:spPr>
              <a:xfrm>
                <a:off x="1907704" y="3664548"/>
                <a:ext cx="1201973" cy="850091"/>
              </a:xfrm>
              <a:custGeom>
                <a:avLst/>
                <a:gdLst>
                  <a:gd name="connsiteX0" fmla="*/ 0 w 1016369"/>
                  <a:gd name="connsiteY0" fmla="*/ 0 h 687688"/>
                  <a:gd name="connsiteX1" fmla="*/ 1016369 w 1016369"/>
                  <a:gd name="connsiteY1" fmla="*/ 0 h 687688"/>
                  <a:gd name="connsiteX2" fmla="*/ 1016369 w 1016369"/>
                  <a:gd name="connsiteY2" fmla="*/ 687688 h 687688"/>
                  <a:gd name="connsiteX3" fmla="*/ 0 w 1016369"/>
                  <a:gd name="connsiteY3" fmla="*/ 687688 h 687688"/>
                  <a:gd name="connsiteX4" fmla="*/ 0 w 1016369"/>
                  <a:gd name="connsiteY4" fmla="*/ 0 h 687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16369" h="687688">
                    <a:moveTo>
                      <a:pt x="0" y="0"/>
                    </a:moveTo>
                    <a:lnTo>
                      <a:pt x="1016369" y="0"/>
                    </a:lnTo>
                    <a:lnTo>
                      <a:pt x="1016369" y="687688"/>
                    </a:lnTo>
                    <a:lnTo>
                      <a:pt x="0" y="6876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0ADCC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alpha val="5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620" tIns="7620" rIns="7620" bIns="762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AU" sz="1200" kern="1200" dirty="0" smtClean="0"/>
                  <a:t>Substantive </a:t>
                </a:r>
                <a:br>
                  <a:rPr lang="en-AU" sz="1200" kern="1200" dirty="0" smtClean="0"/>
                </a:br>
                <a:r>
                  <a:rPr lang="en-AU" sz="1200" kern="1200" dirty="0" smtClean="0"/>
                  <a:t>compliance </a:t>
                </a:r>
                <a:br>
                  <a:rPr lang="en-AU" sz="1200" kern="1200" dirty="0" smtClean="0"/>
                </a:br>
                <a:r>
                  <a:rPr lang="en-AU" sz="1200" kern="1200" dirty="0" smtClean="0"/>
                  <a:t>costs</a:t>
                </a:r>
                <a:endParaRPr lang="en-AU" sz="1200" kern="1200" dirty="0"/>
              </a:p>
            </p:txBody>
          </p:sp>
          <p:sp>
            <p:nvSpPr>
              <p:cNvPr id="49" name="Freeform 48"/>
              <p:cNvSpPr/>
              <p:nvPr/>
            </p:nvSpPr>
            <p:spPr>
              <a:xfrm>
                <a:off x="4762041" y="3658414"/>
                <a:ext cx="2055476" cy="850091"/>
              </a:xfrm>
              <a:custGeom>
                <a:avLst/>
                <a:gdLst>
                  <a:gd name="connsiteX0" fmla="*/ 0 w 1738078"/>
                  <a:gd name="connsiteY0" fmla="*/ 0 h 687688"/>
                  <a:gd name="connsiteX1" fmla="*/ 1738078 w 1738078"/>
                  <a:gd name="connsiteY1" fmla="*/ 0 h 687688"/>
                  <a:gd name="connsiteX2" fmla="*/ 1738078 w 1738078"/>
                  <a:gd name="connsiteY2" fmla="*/ 687688 h 687688"/>
                  <a:gd name="connsiteX3" fmla="*/ 0 w 1738078"/>
                  <a:gd name="connsiteY3" fmla="*/ 687688 h 687688"/>
                  <a:gd name="connsiteX4" fmla="*/ 0 w 1738078"/>
                  <a:gd name="connsiteY4" fmla="*/ 0 h 687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38078" h="687688">
                    <a:moveTo>
                      <a:pt x="0" y="0"/>
                    </a:moveTo>
                    <a:lnTo>
                      <a:pt x="1738078" y="0"/>
                    </a:lnTo>
                    <a:lnTo>
                      <a:pt x="1738078" y="687688"/>
                    </a:lnTo>
                    <a:lnTo>
                      <a:pt x="0" y="6876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47CAE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alpha val="7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alpha val="7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7620" tIns="7620" rIns="7620" bIns="7620" numCol="1" spcCol="1270" anchor="ctr" anchorCtr="0">
                <a:noAutofit/>
              </a:bodyPr>
              <a:lstStyle/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AU" sz="1200" kern="1200" dirty="0" smtClean="0"/>
                  <a:t>Delay costs</a:t>
                </a:r>
              </a:p>
              <a:p>
                <a:pPr lvl="0" algn="ctr" defTabSz="5334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AU" sz="900" kern="1200" dirty="0" smtClean="0"/>
                  <a:t>Impacts of being prevented by administrative process from conducting operations</a:t>
                </a:r>
                <a:endParaRPr lang="en-AU" sz="900" kern="1200" dirty="0"/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6156176" y="2492896"/>
                <a:ext cx="1609951" cy="702554"/>
              </a:xfrm>
              <a:custGeom>
                <a:avLst/>
                <a:gdLst>
                  <a:gd name="connsiteX0" fmla="*/ 0 w 1361349"/>
                  <a:gd name="connsiteY0" fmla="*/ 0 h 568337"/>
                  <a:gd name="connsiteX1" fmla="*/ 1361349 w 1361349"/>
                  <a:gd name="connsiteY1" fmla="*/ 0 h 568337"/>
                  <a:gd name="connsiteX2" fmla="*/ 1361349 w 1361349"/>
                  <a:gd name="connsiteY2" fmla="*/ 568337 h 568337"/>
                  <a:gd name="connsiteX3" fmla="*/ 0 w 1361349"/>
                  <a:gd name="connsiteY3" fmla="*/ 568337 h 568337"/>
                  <a:gd name="connsiteX4" fmla="*/ 0 w 1361349"/>
                  <a:gd name="connsiteY4" fmla="*/ 0 h 568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1349" h="568337">
                    <a:moveTo>
                      <a:pt x="0" y="0"/>
                    </a:moveTo>
                    <a:lnTo>
                      <a:pt x="1361349" y="0"/>
                    </a:lnTo>
                    <a:lnTo>
                      <a:pt x="1361349" y="568337"/>
                    </a:lnTo>
                    <a:lnTo>
                      <a:pt x="0" y="568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47CAE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alpha val="7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alpha val="7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0160" tIns="10160" rIns="10160" bIns="10160" numCol="1" spcCol="1270" anchor="ctr" anchorCtr="0">
                <a:noAutofit/>
              </a:bodyPr>
              <a:lstStyle/>
              <a:p>
                <a:pPr lvl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AU" sz="1600" kern="1200" dirty="0" smtClean="0"/>
                  <a:t>Other costs </a:t>
                </a:r>
                <a:br>
                  <a:rPr lang="en-AU" sz="1600" kern="1200" dirty="0" smtClean="0"/>
                </a:br>
                <a:r>
                  <a:rPr lang="en-AU" sz="900" kern="1200" dirty="0" smtClean="0"/>
                  <a:t>(e.g. market/competition)</a:t>
                </a:r>
                <a:endParaRPr lang="en-AU" sz="900" kern="1200" dirty="0"/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1814593" y="3604066"/>
                <a:ext cx="5098318" cy="971054"/>
              </a:xfrm>
              <a:prstGeom prst="roundRect">
                <a:avLst/>
              </a:prstGeom>
              <a:noFill/>
              <a:ln w="1905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52" name="Straight Arrow Connector 51"/>
              <p:cNvCxnSpPr/>
              <p:nvPr/>
            </p:nvCxnSpPr>
            <p:spPr>
              <a:xfrm>
                <a:off x="5584009" y="2374482"/>
                <a:ext cx="0" cy="1163189"/>
              </a:xfrm>
              <a:prstGeom prst="straightConnector1">
                <a:avLst/>
              </a:prstGeom>
              <a:ln w="25400">
                <a:solidFill>
                  <a:srgbClr val="597AA7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201825" y="2374482"/>
                <a:ext cx="1398" cy="118414"/>
              </a:xfrm>
              <a:prstGeom prst="line">
                <a:avLst/>
              </a:prstGeom>
              <a:ln w="25400">
                <a:solidFill>
                  <a:srgbClr val="597AA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Freeform 53"/>
            <p:cNvSpPr/>
            <p:nvPr/>
          </p:nvSpPr>
          <p:spPr>
            <a:xfrm>
              <a:off x="3519927" y="4294924"/>
              <a:ext cx="1344247" cy="702554"/>
            </a:xfrm>
            <a:custGeom>
              <a:avLst/>
              <a:gdLst>
                <a:gd name="connsiteX0" fmla="*/ 0 w 1136674"/>
                <a:gd name="connsiteY0" fmla="*/ 0 h 568337"/>
                <a:gd name="connsiteX1" fmla="*/ 1136674 w 1136674"/>
                <a:gd name="connsiteY1" fmla="*/ 0 h 568337"/>
                <a:gd name="connsiteX2" fmla="*/ 1136674 w 1136674"/>
                <a:gd name="connsiteY2" fmla="*/ 568337 h 568337"/>
                <a:gd name="connsiteX3" fmla="*/ 0 w 1136674"/>
                <a:gd name="connsiteY3" fmla="*/ 568337 h 568337"/>
                <a:gd name="connsiteX4" fmla="*/ 0 w 1136674"/>
                <a:gd name="connsiteY4" fmla="*/ 0 h 56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6674" h="568337">
                  <a:moveTo>
                    <a:pt x="0" y="0"/>
                  </a:moveTo>
                  <a:lnTo>
                    <a:pt x="1136674" y="0"/>
                  </a:lnTo>
                  <a:lnTo>
                    <a:pt x="1136674" y="568337"/>
                  </a:lnTo>
                  <a:lnTo>
                    <a:pt x="0" y="568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CA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7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/>
                <a:t>Compliance costs</a:t>
              </a:r>
              <a:endParaRPr lang="en-AU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5563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Administrative costs (red tape)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Costs incurred by regulated entities </a:t>
            </a:r>
            <a:r>
              <a:rPr lang="en-AU" i="1" dirty="0"/>
              <a:t>primarily</a:t>
            </a:r>
            <a:r>
              <a:rPr lang="en-AU" dirty="0"/>
              <a:t> to demonstrate compliance with a regulation or to allow the government to administer the regulation </a:t>
            </a:r>
          </a:p>
          <a:p>
            <a:pPr marL="354013" indent="0">
              <a:buNone/>
            </a:pPr>
            <a:r>
              <a:rPr lang="en-AU" sz="2000" dirty="0"/>
              <a:t>Examples:</a:t>
            </a:r>
          </a:p>
          <a:p>
            <a:pPr lvl="2"/>
            <a:r>
              <a:rPr lang="en-AU" dirty="0"/>
              <a:t>making, keeping or providing records</a:t>
            </a:r>
          </a:p>
          <a:p>
            <a:pPr lvl="2"/>
            <a:r>
              <a:rPr lang="en-AU" dirty="0"/>
              <a:t>preparing plans</a:t>
            </a:r>
          </a:p>
          <a:p>
            <a:pPr lvl="2"/>
            <a:r>
              <a:rPr lang="en-AU" dirty="0"/>
              <a:t>conducting tests</a:t>
            </a:r>
          </a:p>
          <a:p>
            <a:pPr lvl="2"/>
            <a:r>
              <a:rPr lang="en-AU" dirty="0"/>
              <a:t>making an application</a:t>
            </a:r>
          </a:p>
          <a:p>
            <a:pPr lvl="2"/>
            <a:r>
              <a:rPr lang="en-AU" dirty="0"/>
              <a:t>conducting internal audits and inspections</a:t>
            </a:r>
          </a:p>
          <a:p>
            <a:pPr lvl="2"/>
            <a:r>
              <a:rPr lang="en-AU" dirty="0"/>
              <a:t>cooperating with Government inspections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525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Substantive compliance costs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Costs that directly lead to the regulated outcomes being sought. These are often capital and production costs.</a:t>
            </a:r>
          </a:p>
          <a:p>
            <a:pPr marL="354013" indent="0">
              <a:buNone/>
            </a:pPr>
            <a:r>
              <a:rPr lang="en-AU" sz="2000" dirty="0"/>
              <a:t>Examples:</a:t>
            </a:r>
          </a:p>
          <a:p>
            <a:pPr lvl="2"/>
            <a:r>
              <a:rPr lang="en-AU" dirty="0"/>
              <a:t>training</a:t>
            </a:r>
          </a:p>
          <a:p>
            <a:pPr lvl="2"/>
            <a:r>
              <a:rPr lang="en-AU" dirty="0"/>
              <a:t>providing information to third parties</a:t>
            </a:r>
          </a:p>
          <a:p>
            <a:pPr lvl="2"/>
            <a:r>
              <a:rPr lang="en-AU" dirty="0"/>
              <a:t>inputs to comply with a plan or test</a:t>
            </a:r>
          </a:p>
          <a:p>
            <a:pPr lvl="2"/>
            <a:r>
              <a:rPr lang="en-AU" dirty="0"/>
              <a:t>purchase and maintenance of plant and equipment</a:t>
            </a:r>
          </a:p>
          <a:p>
            <a:pPr lvl="2"/>
            <a:r>
              <a:rPr lang="en-AU" dirty="0"/>
              <a:t>operations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040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Delay costs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Delay costs are the expenses and loss of income incurred by a regulated entity through:</a:t>
            </a:r>
          </a:p>
          <a:p>
            <a:pPr lvl="2"/>
            <a:r>
              <a:rPr lang="en-AU" dirty="0" smtClean="0"/>
              <a:t>an </a:t>
            </a:r>
            <a:r>
              <a:rPr lang="en-AU" dirty="0"/>
              <a:t>application delay; and/or </a:t>
            </a:r>
          </a:p>
          <a:p>
            <a:pPr lvl="2"/>
            <a:r>
              <a:rPr lang="en-AU" dirty="0" smtClean="0"/>
              <a:t>an </a:t>
            </a:r>
            <a:r>
              <a:rPr lang="en-AU" dirty="0"/>
              <a:t>approval delay. </a:t>
            </a:r>
          </a:p>
          <a:p>
            <a:r>
              <a:rPr lang="en-AU" dirty="0"/>
              <a:t>Two types</a:t>
            </a:r>
          </a:p>
          <a:p>
            <a:pPr lvl="2"/>
            <a:r>
              <a:rPr lang="en-AU" dirty="0"/>
              <a:t>An </a:t>
            </a:r>
            <a:r>
              <a:rPr lang="en-AU" b="1" dirty="0"/>
              <a:t>application delay </a:t>
            </a:r>
            <a:r>
              <a:rPr lang="en-AU" dirty="0"/>
              <a:t>refers to the time taken by a </a:t>
            </a:r>
            <a:r>
              <a:rPr lang="en-AU" b="1" dirty="0"/>
              <a:t>regulated entity </a:t>
            </a:r>
            <a:r>
              <a:rPr lang="en-AU" dirty="0"/>
              <a:t>to complete an application (e.g. for a licence or permit)</a:t>
            </a:r>
          </a:p>
          <a:p>
            <a:pPr lvl="2"/>
            <a:r>
              <a:rPr lang="en-AU" dirty="0"/>
              <a:t>An </a:t>
            </a:r>
            <a:r>
              <a:rPr lang="en-AU" b="1" dirty="0"/>
              <a:t>approval delay </a:t>
            </a:r>
            <a:r>
              <a:rPr lang="en-AU" dirty="0"/>
              <a:t>refers to the average time taken by a </a:t>
            </a:r>
            <a:r>
              <a:rPr lang="en-AU" b="1" dirty="0"/>
              <a:t>regulator </a:t>
            </a:r>
            <a:r>
              <a:rPr lang="en-AU" i="1" dirty="0"/>
              <a:t>to communicate a final decision regarding the application</a:t>
            </a:r>
            <a:r>
              <a:rPr lang="en-AU" dirty="0"/>
              <a:t> and includes a ‘normal’ level of re-work of the application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991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Delay costs - discussion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/>
              <a:t>Expenses</a:t>
            </a:r>
          </a:p>
          <a:p>
            <a:pPr marL="356400">
              <a:spcBef>
                <a:spcPts val="600"/>
              </a:spcBef>
            </a:pPr>
            <a:r>
              <a:rPr lang="en-AU" dirty="0"/>
              <a:t>Holding costs of land </a:t>
            </a:r>
          </a:p>
          <a:p>
            <a:pPr lvl="2"/>
            <a:r>
              <a:rPr lang="en-AU" dirty="0"/>
              <a:t>Example: Developer holding land for a longer duration than otherwise needed to build</a:t>
            </a:r>
          </a:p>
          <a:p>
            <a:r>
              <a:rPr lang="en-AU" dirty="0"/>
              <a:t>Standby costs of capital</a:t>
            </a:r>
          </a:p>
          <a:p>
            <a:pPr lvl="2"/>
            <a:r>
              <a:rPr lang="en-AU" dirty="0"/>
              <a:t>Example: A dredger inside Port Philip Bay waiting for approval to commence dredging</a:t>
            </a:r>
          </a:p>
          <a:p>
            <a:r>
              <a:rPr lang="en-AU" dirty="0"/>
              <a:t>Standby costs of labour (or labour downtime) </a:t>
            </a:r>
          </a:p>
          <a:p>
            <a:pPr lvl="2"/>
            <a:r>
              <a:rPr lang="en-AU" dirty="0"/>
              <a:t>Note that routine form filling is unlikely to generate labour downtime (apart from the time take to fill the form) </a:t>
            </a:r>
          </a:p>
          <a:p>
            <a:pPr marL="1165225" lvl="2" indent="0">
              <a:buNone/>
            </a:pPr>
            <a:r>
              <a:rPr lang="en-AU" dirty="0"/>
              <a:t>Example: A worker idle on the dredger from the above example waiting to commence operations</a:t>
            </a:r>
          </a:p>
          <a:p>
            <a:pPr marL="0" indent="0">
              <a:buNone/>
            </a:pPr>
            <a:r>
              <a:rPr lang="en-AU" b="1" dirty="0"/>
              <a:t>Loss of income</a:t>
            </a:r>
          </a:p>
          <a:p>
            <a:r>
              <a:rPr lang="en-AU" dirty="0"/>
              <a:t>Lost business opportunities during the delay period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3561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Identification of delay – slide 1</a:t>
            </a:r>
            <a:endParaRPr lang="en-AU" dirty="0"/>
          </a:p>
        </p:txBody>
      </p:sp>
      <p:sp>
        <p:nvSpPr>
          <p:cNvPr id="19" name="Text Box 44"/>
          <p:cNvSpPr txBox="1">
            <a:spLocks noChangeArrowheads="1"/>
          </p:cNvSpPr>
          <p:nvPr/>
        </p:nvSpPr>
        <p:spPr bwMode="auto">
          <a:xfrm>
            <a:off x="5006926" y="4380422"/>
            <a:ext cx="86121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AU" sz="1800" b="1" dirty="0" smtClean="0">
                <a:solidFill>
                  <a:srgbClr val="005293"/>
                </a:solidFill>
                <a:latin typeface="+mn-lt"/>
              </a:rPr>
              <a:t>TIME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73899" y="1738696"/>
            <a:ext cx="7383140" cy="2580737"/>
            <a:chOff x="973899" y="1738696"/>
            <a:chExt cx="7383140" cy="2580737"/>
          </a:xfrm>
        </p:grpSpPr>
        <p:sp>
          <p:nvSpPr>
            <p:cNvPr id="6" name="Rectangle 46"/>
            <p:cNvSpPr>
              <a:spLocks noChangeArrowheads="1"/>
            </p:cNvSpPr>
            <p:nvPr/>
          </p:nvSpPr>
          <p:spPr bwMode="auto">
            <a:xfrm>
              <a:off x="1933137" y="1738696"/>
              <a:ext cx="3384245" cy="548594"/>
            </a:xfrm>
            <a:prstGeom prst="rect">
              <a:avLst/>
            </a:prstGeom>
            <a:solidFill>
              <a:srgbClr val="347CAE"/>
            </a:solidFill>
            <a:ln w="9525">
              <a:solidFill>
                <a:srgbClr val="C4DFF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47"/>
            <p:cNvSpPr>
              <a:spLocks noChangeArrowheads="1"/>
            </p:cNvSpPr>
            <p:nvPr/>
          </p:nvSpPr>
          <p:spPr bwMode="auto">
            <a:xfrm>
              <a:off x="2861694" y="3021810"/>
              <a:ext cx="5273588" cy="548594"/>
            </a:xfrm>
            <a:prstGeom prst="rect">
              <a:avLst/>
            </a:prstGeom>
            <a:solidFill>
              <a:srgbClr val="00529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48"/>
            <p:cNvSpPr txBox="1">
              <a:spLocks noChangeArrowheads="1"/>
            </p:cNvSpPr>
            <p:nvPr/>
          </p:nvSpPr>
          <p:spPr bwMode="auto">
            <a:xfrm>
              <a:off x="973899" y="1824569"/>
              <a:ext cx="959219" cy="589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AU" dirty="0" smtClean="0">
                  <a:solidFill>
                    <a:srgbClr val="005293"/>
                  </a:solidFill>
                  <a:latin typeface="+mn-lt"/>
                </a:rPr>
                <a:t>Regulatory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AU" dirty="0" smtClean="0">
                  <a:solidFill>
                    <a:srgbClr val="005293"/>
                  </a:solidFill>
                  <a:latin typeface="+mn-lt"/>
                </a:rPr>
                <a:t>Process 1</a:t>
              </a:r>
            </a:p>
          </p:txBody>
        </p:sp>
        <p:sp>
          <p:nvSpPr>
            <p:cNvPr id="9" name="Line 49"/>
            <p:cNvSpPr>
              <a:spLocks noChangeShapeType="1"/>
            </p:cNvSpPr>
            <p:nvPr/>
          </p:nvSpPr>
          <p:spPr bwMode="auto">
            <a:xfrm>
              <a:off x="2866298" y="2287290"/>
              <a:ext cx="0" cy="7314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0" name="Line 50"/>
            <p:cNvSpPr>
              <a:spLocks noChangeShapeType="1"/>
            </p:cNvSpPr>
            <p:nvPr/>
          </p:nvSpPr>
          <p:spPr bwMode="auto">
            <a:xfrm>
              <a:off x="5317381" y="2287290"/>
              <a:ext cx="0" cy="7314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1" name="Rectangle 51" descr="Wide upward diagonal"/>
            <p:cNvSpPr>
              <a:spLocks noChangeArrowheads="1"/>
            </p:cNvSpPr>
            <p:nvPr/>
          </p:nvSpPr>
          <p:spPr bwMode="auto">
            <a:xfrm>
              <a:off x="2866298" y="3021809"/>
              <a:ext cx="2451085" cy="545533"/>
            </a:xfrm>
            <a:prstGeom prst="rect">
              <a:avLst/>
            </a:prstGeom>
            <a:solidFill>
              <a:srgbClr val="9ABED7"/>
            </a:solidFill>
            <a:ln w="9525">
              <a:solidFill>
                <a:srgbClr val="9ABED7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FontTx/>
                <a:buNone/>
              </a:pPr>
              <a:r>
                <a:rPr lang="en-AU" sz="1600" dirty="0">
                  <a:solidFill>
                    <a:srgbClr val="005293"/>
                  </a:solidFill>
                  <a:latin typeface="+mn-lt"/>
                </a:rPr>
                <a:t>Over-lapping time period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AU" sz="1600" dirty="0">
                  <a:solidFill>
                    <a:srgbClr val="005293"/>
                  </a:solidFill>
                  <a:latin typeface="+mn-lt"/>
                </a:rPr>
                <a:t>with Process 1</a:t>
              </a:r>
            </a:p>
          </p:txBody>
        </p:sp>
        <p:sp>
          <p:nvSpPr>
            <p:cNvPr id="16" name="Text Box 56"/>
            <p:cNvSpPr txBox="1">
              <a:spLocks noChangeArrowheads="1"/>
            </p:cNvSpPr>
            <p:nvPr/>
          </p:nvSpPr>
          <p:spPr bwMode="auto">
            <a:xfrm>
              <a:off x="1013098" y="3044115"/>
              <a:ext cx="959219" cy="589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AU" dirty="0" smtClean="0">
                  <a:solidFill>
                    <a:srgbClr val="005293"/>
                  </a:solidFill>
                  <a:latin typeface="+mn-lt"/>
                </a:rPr>
                <a:t>Regulatory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AU" dirty="0" smtClean="0">
                  <a:solidFill>
                    <a:srgbClr val="005293"/>
                  </a:solidFill>
                  <a:latin typeface="+mn-lt"/>
                </a:rPr>
                <a:t>Process 2</a:t>
              </a:r>
            </a:p>
          </p:txBody>
        </p:sp>
        <p:sp>
          <p:nvSpPr>
            <p:cNvPr id="20" name="Line 52"/>
            <p:cNvSpPr>
              <a:spLocks noChangeShapeType="1"/>
            </p:cNvSpPr>
            <p:nvPr/>
          </p:nvSpPr>
          <p:spPr bwMode="auto">
            <a:xfrm>
              <a:off x="2072154" y="3928387"/>
              <a:ext cx="6123588" cy="0"/>
            </a:xfrm>
            <a:prstGeom prst="line">
              <a:avLst/>
            </a:prstGeom>
            <a:noFill/>
            <a:ln w="19050">
              <a:solidFill>
                <a:srgbClr val="005B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21" name="Text Box 53"/>
            <p:cNvSpPr txBox="1">
              <a:spLocks noChangeArrowheads="1"/>
            </p:cNvSpPr>
            <p:nvPr/>
          </p:nvSpPr>
          <p:spPr bwMode="auto">
            <a:xfrm>
              <a:off x="1872766" y="4008832"/>
              <a:ext cx="322593" cy="3106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AU" sz="1800" b="1" dirty="0">
                  <a:solidFill>
                    <a:srgbClr val="005293"/>
                  </a:solidFill>
                </a:rPr>
                <a:t>0</a:t>
              </a:r>
            </a:p>
          </p:txBody>
        </p:sp>
        <p:sp>
          <p:nvSpPr>
            <p:cNvPr id="22" name="Text Box 54"/>
            <p:cNvSpPr txBox="1">
              <a:spLocks noChangeArrowheads="1"/>
            </p:cNvSpPr>
            <p:nvPr/>
          </p:nvSpPr>
          <p:spPr bwMode="auto">
            <a:xfrm>
              <a:off x="5088750" y="4008832"/>
              <a:ext cx="322594" cy="3106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AU" sz="1800" b="1">
                  <a:solidFill>
                    <a:srgbClr val="005293"/>
                  </a:solidFill>
                </a:rPr>
                <a:t>1</a:t>
              </a:r>
            </a:p>
          </p:txBody>
        </p:sp>
        <p:sp>
          <p:nvSpPr>
            <p:cNvPr id="23" name="Text Box 55"/>
            <p:cNvSpPr txBox="1">
              <a:spLocks noChangeArrowheads="1"/>
            </p:cNvSpPr>
            <p:nvPr/>
          </p:nvSpPr>
          <p:spPr bwMode="auto">
            <a:xfrm>
              <a:off x="8034446" y="4008832"/>
              <a:ext cx="322593" cy="31060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AU" sz="1800" b="1">
                  <a:solidFill>
                    <a:srgbClr val="005293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4554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Identification of delay – slide 2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503246" y="5301208"/>
            <a:ext cx="810381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The reduction in the length of the application process by removing RP2 is only equal to the section between time 1 and time 2</a:t>
            </a:r>
          </a:p>
          <a:p>
            <a:endParaRPr lang="en-AU" dirty="0"/>
          </a:p>
          <a:p>
            <a:r>
              <a:rPr lang="en-AU" sz="1400" dirty="0" smtClean="0"/>
              <a:t>More slides on delays: </a:t>
            </a:r>
            <a:r>
              <a:rPr lang="en-AU" sz="1400" dirty="0" smtClean="0">
                <a:solidFill>
                  <a:srgbClr val="005293"/>
                </a:solidFill>
              </a:rPr>
              <a:t>www.dtf.vic.gov.au/betterregulation</a:t>
            </a:r>
            <a:endParaRPr lang="en-AU" sz="1400" dirty="0">
              <a:solidFill>
                <a:srgbClr val="005293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80500" y="1667616"/>
            <a:ext cx="7382999" cy="2876017"/>
            <a:chOff x="495764" y="1887538"/>
            <a:chExt cx="8181014" cy="3420931"/>
          </a:xfrm>
        </p:grpSpPr>
        <p:sp>
          <p:nvSpPr>
            <p:cNvPr id="6" name="Text Box 44"/>
            <p:cNvSpPr txBox="1">
              <a:spLocks noChangeArrowheads="1"/>
            </p:cNvSpPr>
            <p:nvPr/>
          </p:nvSpPr>
          <p:spPr bwMode="auto">
            <a:xfrm>
              <a:off x="4880039" y="4869160"/>
              <a:ext cx="838070" cy="43930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  <a:defRPr/>
              </a:pPr>
              <a:r>
                <a:rPr lang="en-AU" sz="1800" b="1" dirty="0" smtClean="0">
                  <a:solidFill>
                    <a:srgbClr val="005293"/>
                  </a:solidFill>
                  <a:latin typeface="+mn-lt"/>
                </a:rPr>
                <a:t>TIME</a:t>
              </a:r>
            </a:p>
          </p:txBody>
        </p:sp>
        <p:sp>
          <p:nvSpPr>
            <p:cNvPr id="13" name="Line 52"/>
            <p:cNvSpPr>
              <a:spLocks noChangeShapeType="1"/>
            </p:cNvSpPr>
            <p:nvPr/>
          </p:nvSpPr>
          <p:spPr bwMode="auto">
            <a:xfrm>
              <a:off x="1698625" y="4335463"/>
              <a:ext cx="6840538" cy="0"/>
            </a:xfrm>
            <a:prstGeom prst="line">
              <a:avLst/>
            </a:prstGeom>
            <a:noFill/>
            <a:ln w="19050">
              <a:solidFill>
                <a:srgbClr val="005B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  <p:sp>
          <p:nvSpPr>
            <p:cNvPr id="14" name="Text Box 53"/>
            <p:cNvSpPr txBox="1">
              <a:spLocks noChangeArrowheads="1"/>
            </p:cNvSpPr>
            <p:nvPr/>
          </p:nvSpPr>
          <p:spPr bwMode="auto">
            <a:xfrm>
              <a:off x="1538288" y="4430440"/>
              <a:ext cx="360362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AU" sz="1800" b="1" dirty="0">
                  <a:solidFill>
                    <a:srgbClr val="005293"/>
                  </a:solidFill>
                </a:rPr>
                <a:t>0</a:t>
              </a:r>
            </a:p>
          </p:txBody>
        </p:sp>
        <p:sp>
          <p:nvSpPr>
            <p:cNvPr id="15" name="Text Box 54"/>
            <p:cNvSpPr txBox="1">
              <a:spLocks noChangeArrowheads="1"/>
            </p:cNvSpPr>
            <p:nvPr/>
          </p:nvSpPr>
          <p:spPr bwMode="auto">
            <a:xfrm>
              <a:off x="5130800" y="4430440"/>
              <a:ext cx="360363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AU" sz="1800" b="1" dirty="0">
                  <a:solidFill>
                    <a:srgbClr val="005293"/>
                  </a:solidFill>
                </a:rPr>
                <a:t>1</a:t>
              </a:r>
            </a:p>
          </p:txBody>
        </p:sp>
        <p:sp>
          <p:nvSpPr>
            <p:cNvPr id="16" name="Text Box 55"/>
            <p:cNvSpPr txBox="1">
              <a:spLocks noChangeArrowheads="1"/>
            </p:cNvSpPr>
            <p:nvPr/>
          </p:nvSpPr>
          <p:spPr bwMode="auto">
            <a:xfrm>
              <a:off x="8316416" y="4430440"/>
              <a:ext cx="360362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AU" sz="1800" b="1" dirty="0">
                  <a:solidFill>
                    <a:srgbClr val="005293"/>
                  </a:solidFill>
                </a:rPr>
                <a:t>2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495764" y="1887538"/>
              <a:ext cx="7382999" cy="2151062"/>
              <a:chOff x="495764" y="1887538"/>
              <a:chExt cx="7382999" cy="2151062"/>
            </a:xfrm>
          </p:grpSpPr>
          <p:sp>
            <p:nvSpPr>
              <p:cNvPr id="7" name="Rectangle 46"/>
              <p:cNvSpPr>
                <a:spLocks noChangeArrowheads="1"/>
              </p:cNvSpPr>
              <p:nvPr/>
            </p:nvSpPr>
            <p:spPr bwMode="auto">
              <a:xfrm>
                <a:off x="1698625" y="1887538"/>
                <a:ext cx="3600450" cy="647700"/>
              </a:xfrm>
              <a:prstGeom prst="rect">
                <a:avLst/>
              </a:prstGeom>
              <a:solidFill>
                <a:srgbClr val="347CAE"/>
              </a:solidFill>
              <a:ln w="9525">
                <a:solidFill>
                  <a:srgbClr val="347CAE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48"/>
              <p:cNvSpPr txBox="1">
                <a:spLocks noChangeArrowheads="1"/>
              </p:cNvSpPr>
              <p:nvPr/>
            </p:nvSpPr>
            <p:spPr bwMode="auto">
              <a:xfrm>
                <a:off x="495764" y="1988840"/>
                <a:ext cx="974113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AU" dirty="0" smtClean="0">
                    <a:solidFill>
                      <a:srgbClr val="005293"/>
                    </a:solidFill>
                    <a:latin typeface="+mn-lt"/>
                  </a:rPr>
                  <a:t>Regulatory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AU" dirty="0" smtClean="0">
                    <a:solidFill>
                      <a:srgbClr val="005293"/>
                    </a:solidFill>
                    <a:latin typeface="+mn-lt"/>
                  </a:rPr>
                  <a:t>Process 1</a:t>
                </a:r>
              </a:p>
            </p:txBody>
          </p:sp>
          <p:sp>
            <p:nvSpPr>
              <p:cNvPr id="10" name="Line 49"/>
              <p:cNvSpPr>
                <a:spLocks noChangeShapeType="1"/>
              </p:cNvSpPr>
              <p:nvPr/>
            </p:nvSpPr>
            <p:spPr bwMode="auto">
              <a:xfrm>
                <a:off x="2706688" y="2535238"/>
                <a:ext cx="0" cy="863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1" name="Line 50"/>
              <p:cNvSpPr>
                <a:spLocks noChangeShapeType="1"/>
              </p:cNvSpPr>
              <p:nvPr/>
            </p:nvSpPr>
            <p:spPr bwMode="auto">
              <a:xfrm>
                <a:off x="5299075" y="2535238"/>
                <a:ext cx="0" cy="863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2" name="Rectangle 51" descr="Wide upward diagonal"/>
              <p:cNvSpPr>
                <a:spLocks noChangeArrowheads="1"/>
              </p:cNvSpPr>
              <p:nvPr/>
            </p:nvSpPr>
            <p:spPr bwMode="auto">
              <a:xfrm>
                <a:off x="2714625" y="3406775"/>
                <a:ext cx="2584450" cy="631825"/>
              </a:xfrm>
              <a:prstGeom prst="rect">
                <a:avLst/>
              </a:prstGeom>
              <a:noFill/>
              <a:ln w="9525">
                <a:solidFill>
                  <a:srgbClr val="005B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AU" sz="1600" dirty="0">
                  <a:solidFill>
                    <a:srgbClr val="005293"/>
                  </a:solidFill>
                </a:endParaRPr>
              </a:p>
            </p:txBody>
          </p:sp>
          <p:sp>
            <p:nvSpPr>
              <p:cNvPr id="17" name="Text Box 56"/>
              <p:cNvSpPr txBox="1">
                <a:spLocks noChangeArrowheads="1"/>
              </p:cNvSpPr>
              <p:nvPr/>
            </p:nvSpPr>
            <p:spPr bwMode="auto">
              <a:xfrm>
                <a:off x="539552" y="3428702"/>
                <a:ext cx="974113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4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4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AU" dirty="0" smtClean="0">
                    <a:solidFill>
                      <a:srgbClr val="005293"/>
                    </a:solidFill>
                    <a:latin typeface="+mn-lt"/>
                  </a:rPr>
                  <a:t>Regulatory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  <a:defRPr/>
                </a:pPr>
                <a:r>
                  <a:rPr lang="en-AU" dirty="0" smtClean="0">
                    <a:solidFill>
                      <a:srgbClr val="005293"/>
                    </a:solidFill>
                    <a:latin typeface="+mn-lt"/>
                  </a:rPr>
                  <a:t>Process 2</a:t>
                </a:r>
              </a:p>
            </p:txBody>
          </p:sp>
          <p:sp>
            <p:nvSpPr>
              <p:cNvPr id="18" name="Rectangle 51" descr="Wide upward diagonal"/>
              <p:cNvSpPr>
                <a:spLocks noChangeArrowheads="1"/>
              </p:cNvSpPr>
              <p:nvPr/>
            </p:nvSpPr>
            <p:spPr bwMode="auto">
              <a:xfrm>
                <a:off x="5299075" y="3406775"/>
                <a:ext cx="2579688" cy="631825"/>
              </a:xfrm>
              <a:prstGeom prst="rect">
                <a:avLst/>
              </a:prstGeom>
              <a:noFill/>
              <a:ln>
                <a:solidFill>
                  <a:srgbClr val="005B99"/>
                </a:solidFill>
              </a:ln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AU" sz="1600" dirty="0" smtClean="0">
                    <a:solidFill>
                      <a:srgbClr val="005293"/>
                    </a:solidFill>
                    <a:latin typeface="+mn-lt"/>
                  </a:rPr>
                  <a:t>Time saved by removing </a:t>
                </a:r>
                <a:br>
                  <a:rPr lang="en-AU" sz="1600" dirty="0" smtClean="0">
                    <a:solidFill>
                      <a:srgbClr val="005293"/>
                    </a:solidFill>
                    <a:latin typeface="+mn-lt"/>
                  </a:rPr>
                </a:br>
                <a:r>
                  <a:rPr lang="en-AU" sz="1600" dirty="0" smtClean="0">
                    <a:solidFill>
                      <a:srgbClr val="005293"/>
                    </a:solidFill>
                    <a:latin typeface="+mn-lt"/>
                  </a:rPr>
                  <a:t>Regulatory Process 2</a:t>
                </a:r>
                <a:endParaRPr lang="en-AU" sz="1600" dirty="0">
                  <a:solidFill>
                    <a:srgbClr val="005293"/>
                  </a:solidFill>
                  <a:latin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167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Steps 2.2 to 2.5</a:t>
            </a:r>
            <a:br>
              <a:rPr lang="en-AU" dirty="0" smtClean="0"/>
            </a:br>
            <a:r>
              <a:rPr lang="en-AU" b="0" dirty="0" smtClean="0"/>
              <a:t>Before commencing the measurement</a:t>
            </a: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14782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634985" y="1135804"/>
            <a:ext cx="7248997" cy="5406353"/>
            <a:chOff x="1634985" y="1135804"/>
            <a:chExt cx="7248997" cy="5406353"/>
          </a:xfrm>
        </p:grpSpPr>
        <p:cxnSp>
          <p:nvCxnSpPr>
            <p:cNvPr id="5" name="Straight Arrow Connector 4"/>
            <p:cNvCxnSpPr>
              <a:stCxn id="13" idx="2"/>
            </p:cNvCxnSpPr>
            <p:nvPr/>
          </p:nvCxnSpPr>
          <p:spPr>
            <a:xfrm>
              <a:off x="4983357" y="5386021"/>
              <a:ext cx="3495" cy="497065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4986852" y="4136000"/>
              <a:ext cx="0" cy="372816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5972725" y="2690265"/>
              <a:ext cx="704796" cy="2189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 flipV="1">
              <a:off x="7628368" y="1647400"/>
              <a:ext cx="8002" cy="475183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4984416" y="1627515"/>
              <a:ext cx="0" cy="441673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4120062" y="1167166"/>
              <a:ext cx="1751123" cy="444910"/>
            </a:xfrm>
            <a:prstGeom prst="rect">
              <a:avLst/>
            </a:prstGeom>
            <a:solidFill>
              <a:srgbClr val="015B99"/>
            </a:solidFill>
            <a:ln>
              <a:solidFill>
                <a:srgbClr val="005B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Flowchart: Decision 10"/>
            <p:cNvSpPr/>
            <p:nvPr/>
          </p:nvSpPr>
          <p:spPr>
            <a:xfrm>
              <a:off x="4083256" y="2055897"/>
              <a:ext cx="1800202" cy="1260140"/>
            </a:xfrm>
            <a:prstGeom prst="flowChartDecision">
              <a:avLst/>
            </a:prstGeom>
            <a:solidFill>
              <a:schemeClr val="bg1"/>
            </a:solidFill>
            <a:ln w="19050">
              <a:solidFill>
                <a:srgbClr val="015B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200" dirty="0"/>
            </a:p>
          </p:txBody>
        </p:sp>
        <p:sp>
          <p:nvSpPr>
            <p:cNvPr id="12" name="Flowchart: Decision 11"/>
            <p:cNvSpPr/>
            <p:nvPr/>
          </p:nvSpPr>
          <p:spPr>
            <a:xfrm>
              <a:off x="6732268" y="2055897"/>
              <a:ext cx="1800200" cy="1260140"/>
            </a:xfrm>
            <a:prstGeom prst="flowChartDecision">
              <a:avLst/>
            </a:prstGeom>
            <a:solidFill>
              <a:schemeClr val="bg1"/>
            </a:solidFill>
            <a:ln w="19050">
              <a:solidFill>
                <a:srgbClr val="015B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3" name="Flowchart: Decision 12"/>
            <p:cNvSpPr/>
            <p:nvPr/>
          </p:nvSpPr>
          <p:spPr>
            <a:xfrm>
              <a:off x="4227272" y="4532960"/>
              <a:ext cx="1512169" cy="853061"/>
            </a:xfrm>
            <a:prstGeom prst="flowChartDecision">
              <a:avLst/>
            </a:prstGeom>
            <a:solidFill>
              <a:schemeClr val="bg1"/>
            </a:solidFill>
            <a:ln w="19050">
              <a:solidFill>
                <a:srgbClr val="015B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43557" y="2375774"/>
              <a:ext cx="16648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Is the regulatory change within </a:t>
              </a: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/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scope </a:t>
              </a:r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of RRBE?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31710" y="2292047"/>
              <a:ext cx="16561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Is </a:t>
              </a: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information </a:t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available to assess </a:t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the magnitude of change?</a:t>
              </a:r>
              <a:endParaRPr lang="en-AU" sz="12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52263" y="4728657"/>
              <a:ext cx="165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Is </a:t>
              </a: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the change </a:t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material?</a:t>
              </a:r>
              <a:endParaRPr lang="en-AU" sz="12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11248" y="5895826"/>
              <a:ext cx="2016224" cy="6463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15B9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 smtClean="0">
                  <a:solidFill>
                    <a:srgbClr val="005B99"/>
                  </a:solidFill>
                  <a:latin typeface="+mn-lt"/>
                </a:rPr>
                <a:t>RCM is needed</a:t>
              </a:r>
            </a:p>
            <a:p>
              <a:pPr algn="ctr"/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Consult with BRU on materiality and further steps</a:t>
              </a:r>
              <a:endParaRPr lang="en-AU" sz="12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371289" y="3676077"/>
              <a:ext cx="1224136" cy="64633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15B99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Understand </a:t>
              </a: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the</a:t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magnitude </a:t>
              </a:r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of </a:t>
              </a: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/>
              </a:r>
              <a:br>
                <a:rPr lang="en-AU" sz="12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 smtClean="0">
                  <a:solidFill>
                    <a:srgbClr val="005B99"/>
                  </a:solidFill>
                  <a:latin typeface="+mn-lt"/>
                </a:rPr>
                <a:t>change</a:t>
              </a:r>
              <a:endParaRPr lang="en-AU" dirty="0">
                <a:solidFill>
                  <a:srgbClr val="005B99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02966" y="1135804"/>
              <a:ext cx="15853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 smtClean="0">
                  <a:solidFill>
                    <a:schemeClr val="bg1"/>
                  </a:solidFill>
                  <a:latin typeface="+mn-lt"/>
                </a:rPr>
                <a:t>END</a:t>
              </a:r>
              <a:r>
                <a:rPr lang="en-AU" sz="1200" dirty="0" smtClean="0">
                  <a:solidFill>
                    <a:schemeClr val="bg1"/>
                  </a:solidFill>
                  <a:latin typeface="+mn-lt"/>
                </a:rPr>
                <a:t/>
              </a:r>
              <a:br>
                <a:rPr lang="en-AU" sz="1200" dirty="0" smtClean="0">
                  <a:solidFill>
                    <a:schemeClr val="bg1"/>
                  </a:solidFill>
                  <a:latin typeface="+mn-lt"/>
                </a:rPr>
              </a:br>
              <a:r>
                <a:rPr lang="en-AU" sz="1200" dirty="0" smtClean="0">
                  <a:solidFill>
                    <a:schemeClr val="bg1"/>
                  </a:solidFill>
                  <a:latin typeface="+mn-lt"/>
                </a:rPr>
                <a:t>RCM not needed</a:t>
              </a:r>
              <a:endParaRPr lang="en-AU" dirty="0">
                <a:solidFill>
                  <a:schemeClr val="bg1"/>
                </a:solidFill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6833961" y="1165850"/>
              <a:ext cx="1751123" cy="461665"/>
              <a:chOff x="6334116" y="1024365"/>
              <a:chExt cx="1751123" cy="461665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6334116" y="1032743"/>
                <a:ext cx="1751123" cy="444910"/>
              </a:xfrm>
              <a:prstGeom prst="rect">
                <a:avLst/>
              </a:prstGeom>
              <a:solidFill>
                <a:srgbClr val="015B99"/>
              </a:solidFill>
              <a:ln>
                <a:solidFill>
                  <a:srgbClr val="005B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447368" y="1024365"/>
                <a:ext cx="1584176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200" b="1" dirty="0" smtClean="0">
                    <a:solidFill>
                      <a:schemeClr val="bg1"/>
                    </a:solidFill>
                    <a:latin typeface="+mn-lt"/>
                  </a:rPr>
                  <a:t>WAIT</a:t>
                </a:r>
                <a:r>
                  <a:rPr lang="en-AU" sz="1200" dirty="0" smtClean="0">
                    <a:solidFill>
                      <a:schemeClr val="bg1"/>
                    </a:solidFill>
                    <a:latin typeface="+mn-lt"/>
                  </a:rPr>
                  <a:t> up to 3 months from charge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3215884" y="4612181"/>
              <a:ext cx="792088" cy="400110"/>
            </a:xfrm>
            <a:prstGeom prst="rect">
              <a:avLst/>
            </a:prstGeom>
            <a:solidFill>
              <a:srgbClr val="C3DFEB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$250 000</a:t>
              </a:r>
              <a:br>
                <a:rPr lang="en-AU" sz="10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per annum</a:t>
              </a:r>
              <a:endParaRPr lang="en-AU" sz="10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19160" y="5130810"/>
              <a:ext cx="792088" cy="400110"/>
            </a:xfrm>
            <a:prstGeom prst="rect">
              <a:avLst/>
            </a:prstGeom>
            <a:solidFill>
              <a:srgbClr val="C3DFEB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$500 000</a:t>
              </a:r>
              <a:br>
                <a:rPr lang="en-AU" sz="10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per annum</a:t>
              </a:r>
              <a:endParaRPr lang="en-AU" sz="10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34985" y="4612181"/>
              <a:ext cx="1368152" cy="400110"/>
            </a:xfrm>
            <a:prstGeom prst="rect">
              <a:avLst/>
            </a:prstGeom>
            <a:solidFill>
              <a:srgbClr val="C3DFEB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Administrative </a:t>
              </a:r>
              <a:br>
                <a:rPr lang="en-AU" sz="1000" dirty="0" smtClean="0">
                  <a:solidFill>
                    <a:srgbClr val="005B99"/>
                  </a:solidFill>
                  <a:latin typeface="+mn-lt"/>
                </a:rPr>
              </a:br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burden alone</a:t>
              </a:r>
              <a:endParaRPr lang="en-AU" sz="10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644284" y="5123049"/>
              <a:ext cx="1368152" cy="707886"/>
            </a:xfrm>
            <a:prstGeom prst="rect">
              <a:avLst/>
            </a:prstGeom>
            <a:solidFill>
              <a:srgbClr val="C3DFEB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AU" sz="1000" dirty="0" smtClean="0">
                  <a:solidFill>
                    <a:srgbClr val="005B99"/>
                  </a:solidFill>
                  <a:latin typeface="+mn-lt"/>
                </a:rPr>
                <a:t>Administrative burden substantive, compliance costs, and delay costs</a:t>
              </a:r>
              <a:endParaRPr lang="en-AU" sz="10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835484" y="4718586"/>
              <a:ext cx="1749600" cy="461665"/>
            </a:xfrm>
            <a:prstGeom prst="rect">
              <a:avLst/>
            </a:prstGeom>
            <a:solidFill>
              <a:srgbClr val="015B99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 smtClean="0">
                  <a:solidFill>
                    <a:schemeClr val="bg1"/>
                  </a:solidFill>
                  <a:latin typeface="+mn-lt"/>
                </a:rPr>
                <a:t>END</a:t>
              </a:r>
              <a:r>
                <a:rPr lang="en-AU" sz="1200" dirty="0" smtClean="0">
                  <a:solidFill>
                    <a:schemeClr val="bg1"/>
                  </a:solidFill>
                  <a:latin typeface="+mn-lt"/>
                </a:rPr>
                <a:t/>
              </a:r>
              <a:br>
                <a:rPr lang="en-AU" sz="1200" dirty="0" smtClean="0">
                  <a:solidFill>
                    <a:schemeClr val="bg1"/>
                  </a:solidFill>
                  <a:latin typeface="+mn-lt"/>
                </a:rPr>
              </a:br>
              <a:r>
                <a:rPr lang="en-AU" sz="1200" dirty="0" smtClean="0">
                  <a:solidFill>
                    <a:schemeClr val="bg1"/>
                  </a:solidFill>
                  <a:latin typeface="+mn-lt"/>
                </a:rPr>
                <a:t>RCM not needed</a:t>
              </a:r>
              <a:endParaRPr lang="en-AU" dirty="0">
                <a:solidFill>
                  <a:schemeClr val="bg1"/>
                </a:solidFill>
              </a:endParaRPr>
            </a:p>
          </p:txBody>
        </p:sp>
        <p:cxnSp>
          <p:nvCxnSpPr>
            <p:cNvPr id="26" name="Elbow Connector 25"/>
            <p:cNvCxnSpPr/>
            <p:nvPr/>
          </p:nvCxnSpPr>
          <p:spPr>
            <a:xfrm>
              <a:off x="3147153" y="2014983"/>
              <a:ext cx="12700" cy="1341967"/>
            </a:xfrm>
            <a:prstGeom prst="bentConnector3">
              <a:avLst>
                <a:gd name="adj1" fmla="val 1800000"/>
              </a:avLst>
            </a:prstGeom>
            <a:ln w="28575">
              <a:solidFill>
                <a:srgbClr val="015B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6732268" y="2122583"/>
              <a:ext cx="1800200" cy="109586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644284" y="2926379"/>
              <a:ext cx="1475655" cy="1015663"/>
            </a:xfrm>
            <a:prstGeom prst="rect">
              <a:avLst/>
            </a:prstGeom>
            <a:noFill/>
            <a:ln w="19050">
              <a:solidFill>
                <a:srgbClr val="015B99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AU" sz="1200" b="1" dirty="0">
                  <a:solidFill>
                    <a:srgbClr val="005B99"/>
                  </a:solidFill>
                  <a:latin typeface="+mn-lt"/>
                </a:rPr>
                <a:t>START</a:t>
              </a:r>
              <a:br>
                <a:rPr lang="en-AU" sz="1200" b="1" dirty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Regulatory change arising from instruments not </a:t>
              </a:r>
              <a:r>
                <a:rPr lang="en-AU" sz="1200" b="1" dirty="0">
                  <a:solidFill>
                    <a:srgbClr val="005B99"/>
                  </a:solidFill>
                  <a:latin typeface="+mn-lt"/>
                </a:rPr>
                <a:t>subject to BIA/RIS</a:t>
              </a:r>
              <a:endParaRPr lang="en-AU" sz="1200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634985" y="1450215"/>
              <a:ext cx="1475655" cy="1015663"/>
            </a:xfrm>
            <a:prstGeom prst="rect">
              <a:avLst/>
            </a:prstGeom>
            <a:noFill/>
            <a:ln w="19050">
              <a:solidFill>
                <a:srgbClr val="015B99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AU" sz="1200" b="1" dirty="0">
                  <a:solidFill>
                    <a:srgbClr val="005B99"/>
                  </a:solidFill>
                  <a:latin typeface="+mn-lt"/>
                </a:rPr>
                <a:t>START</a:t>
              </a:r>
              <a:br>
                <a:rPr lang="en-AU" sz="1200" b="1" dirty="0">
                  <a:solidFill>
                    <a:srgbClr val="005B99"/>
                  </a:solidFill>
                  <a:latin typeface="+mn-lt"/>
                </a:rPr>
              </a:br>
              <a:r>
                <a:rPr lang="en-AU" sz="1200" dirty="0">
                  <a:solidFill>
                    <a:srgbClr val="005B99"/>
                  </a:solidFill>
                  <a:latin typeface="+mn-lt"/>
                </a:rPr>
                <a:t>Regulatory change arising from instruments </a:t>
              </a:r>
              <a:r>
                <a:rPr lang="en-AU" sz="1200" b="1" dirty="0">
                  <a:solidFill>
                    <a:srgbClr val="005B99"/>
                  </a:solidFill>
                  <a:latin typeface="+mn-lt"/>
                </a:rPr>
                <a:t>subject to BIA/RIS</a:t>
              </a:r>
              <a:endParaRPr lang="en-AU" sz="1200" dirty="0">
                <a:solidFill>
                  <a:srgbClr val="005B99"/>
                </a:solidFill>
                <a:latin typeface="+mn-lt"/>
              </a:endParaRPr>
            </a:p>
          </p:txBody>
        </p:sp>
        <p:cxnSp>
          <p:nvCxnSpPr>
            <p:cNvPr id="30" name="Straight Arrow Connector 29"/>
            <p:cNvCxnSpPr>
              <a:stCxn id="11" idx="1"/>
            </p:cNvCxnSpPr>
            <p:nvPr/>
          </p:nvCxnSpPr>
          <p:spPr>
            <a:xfrm flipH="1" flipV="1">
              <a:off x="3418382" y="2685966"/>
              <a:ext cx="664874" cy="1"/>
            </a:xfrm>
            <a:prstGeom prst="straightConnector1">
              <a:avLst/>
            </a:prstGeom>
            <a:ln w="28575">
              <a:solidFill>
                <a:srgbClr val="01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3" idx="3"/>
              <a:endCxn id="21" idx="1"/>
            </p:cNvCxnSpPr>
            <p:nvPr/>
          </p:nvCxnSpPr>
          <p:spPr>
            <a:xfrm>
              <a:off x="3003137" y="4812236"/>
              <a:ext cx="212747" cy="0"/>
            </a:xfrm>
            <a:prstGeom prst="straightConnector1">
              <a:avLst/>
            </a:prstGeom>
            <a:ln w="19050">
              <a:solidFill>
                <a:srgbClr val="00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3003137" y="5330865"/>
              <a:ext cx="223514" cy="6944"/>
            </a:xfrm>
            <a:prstGeom prst="straightConnector1">
              <a:avLst/>
            </a:prstGeom>
            <a:ln w="19050">
              <a:solidFill>
                <a:srgbClr val="00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4788910" y="1788767"/>
              <a:ext cx="432047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rgbClr val="005B99"/>
                  </a:solidFill>
                  <a:latin typeface="+mn-lt"/>
                </a:rPr>
                <a:t>NO</a:t>
              </a:r>
              <a:endParaRPr lang="en-AU" sz="1100" b="1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452350" y="1794287"/>
              <a:ext cx="432047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rgbClr val="005B99"/>
                  </a:solidFill>
                  <a:latin typeface="+mn-lt"/>
                </a:rPr>
                <a:t>NO</a:t>
              </a:r>
              <a:endParaRPr lang="en-AU" sz="1100" b="1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774483" y="5476992"/>
              <a:ext cx="460902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rgbClr val="005B99"/>
                  </a:solidFill>
                  <a:latin typeface="+mn-lt"/>
                </a:rPr>
                <a:t>YES</a:t>
              </a:r>
              <a:endParaRPr lang="en-AU" sz="1100" b="1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949741" y="2576740"/>
              <a:ext cx="399675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rgbClr val="005B99"/>
                  </a:solidFill>
                  <a:latin typeface="+mn-lt"/>
                </a:rPr>
                <a:t>YES</a:t>
              </a:r>
              <a:endParaRPr lang="en-AU" sz="1100" b="1" dirty="0">
                <a:solidFill>
                  <a:srgbClr val="005B99"/>
                </a:solidFill>
                <a:latin typeface="+mn-lt"/>
              </a:endParaRPr>
            </a:p>
          </p:txBody>
        </p:sp>
        <p:cxnSp>
          <p:nvCxnSpPr>
            <p:cNvPr id="37" name="Straight Arrow Connector 36"/>
            <p:cNvCxnSpPr>
              <a:stCxn id="16" idx="3"/>
              <a:endCxn id="25" idx="1"/>
            </p:cNvCxnSpPr>
            <p:nvPr/>
          </p:nvCxnSpPr>
          <p:spPr>
            <a:xfrm flipV="1">
              <a:off x="5808447" y="4949419"/>
              <a:ext cx="1027037" cy="10071"/>
            </a:xfrm>
            <a:prstGeom prst="straightConnector1">
              <a:avLst/>
            </a:prstGeom>
            <a:ln w="28575">
              <a:solidFill>
                <a:srgbClr val="005B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5785990" y="4823649"/>
              <a:ext cx="373469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rgbClr val="005B99"/>
                  </a:solidFill>
                  <a:latin typeface="+mn-lt"/>
                </a:rPr>
                <a:t>NO</a:t>
              </a:r>
              <a:endParaRPr lang="en-AU" sz="1100" b="1" dirty="0">
                <a:solidFill>
                  <a:srgbClr val="005B99"/>
                </a:solidFill>
                <a:latin typeface="+mn-l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605167" y="3851828"/>
              <a:ext cx="5977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latin typeface="+mn-lt"/>
                </a:rPr>
                <a:t>S2.3</a:t>
              </a:r>
              <a:endParaRPr lang="en-AU" sz="1200" b="1" dirty="0">
                <a:latin typeface="+mn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429675" y="3027261"/>
              <a:ext cx="5977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latin typeface="+mn-lt"/>
                </a:rPr>
                <a:t>S2.1</a:t>
              </a:r>
              <a:endParaRPr lang="en-AU" sz="1200" b="1" dirty="0">
                <a:latin typeface="+mn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286185" y="3079950"/>
              <a:ext cx="5977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latin typeface="+mn-lt"/>
                </a:rPr>
                <a:t>S2.2</a:t>
              </a:r>
              <a:endParaRPr lang="en-AU" sz="1200" b="1" dirty="0">
                <a:latin typeface="+mn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440542" y="4532960"/>
              <a:ext cx="5977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latin typeface="+mn-lt"/>
                </a:rPr>
                <a:t>S2.4</a:t>
              </a:r>
              <a:endParaRPr lang="en-AU" sz="1200" b="1" dirty="0">
                <a:latin typeface="+mn-l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166291" y="6073301"/>
              <a:ext cx="5977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latin typeface="+mn-lt"/>
                </a:rPr>
                <a:t>S2.5</a:t>
              </a:r>
              <a:endParaRPr lang="en-AU" sz="1200" b="1" dirty="0">
                <a:latin typeface="+mn-lt"/>
              </a:endParaRPr>
            </a:p>
          </p:txBody>
        </p:sp>
      </p:grpSp>
      <p:sp>
        <p:nvSpPr>
          <p:cNvPr id="88" name="Oval 87"/>
          <p:cNvSpPr/>
          <p:nvPr/>
        </p:nvSpPr>
        <p:spPr>
          <a:xfrm>
            <a:off x="3904066" y="5895826"/>
            <a:ext cx="2245511" cy="64633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9" name="Oval 88"/>
          <p:cNvSpPr/>
          <p:nvPr/>
        </p:nvSpPr>
        <p:spPr>
          <a:xfrm>
            <a:off x="4164992" y="3676076"/>
            <a:ext cx="1630726" cy="64633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0" name="Oval 89"/>
          <p:cNvSpPr/>
          <p:nvPr/>
        </p:nvSpPr>
        <p:spPr>
          <a:xfrm>
            <a:off x="4181492" y="4612180"/>
            <a:ext cx="1547081" cy="71868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91" name="Title 9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Key steps in the process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938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What?  </a:t>
            </a:r>
            <a:br>
              <a:rPr lang="en-AU" dirty="0" smtClean="0"/>
            </a:br>
            <a:r>
              <a:rPr lang="en-AU" b="0" dirty="0" smtClean="0"/>
              <a:t>Introduction to the RCM methodology</a:t>
            </a:r>
            <a:endParaRPr lang="en-AU" b="0" dirty="0"/>
          </a:p>
        </p:txBody>
      </p:sp>
    </p:spTree>
    <p:extLst>
      <p:ext uri="{BB962C8B-B14F-4D97-AF65-F5344CB8AC3E}">
        <p14:creationId xmlns:p14="http://schemas.microsoft.com/office/powerpoint/2010/main" val="178821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Step 2.2 Is information to measure the change available?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RCM report to be submitted for assessment within </a:t>
            </a:r>
            <a:r>
              <a:rPr lang="en-AU" b="1" dirty="0"/>
              <a:t>three months of a regulatory change taking effect</a:t>
            </a:r>
          </a:p>
          <a:p>
            <a:r>
              <a:rPr lang="en-AU" dirty="0"/>
              <a:t> Where information that is </a:t>
            </a:r>
            <a:r>
              <a:rPr lang="en-AU" i="1" dirty="0"/>
              <a:t>crucial </a:t>
            </a:r>
            <a:r>
              <a:rPr lang="en-AU" dirty="0"/>
              <a:t>for estimating the magnitude of change is not available within this period, alternative timeframe with RRU can be negotiated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950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Step 2.3 – Understand the magnitude of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A </a:t>
            </a:r>
            <a:r>
              <a:rPr lang="en-AU" dirty="0"/>
              <a:t>broad application of the measurement approach is used to prepare a plausible </a:t>
            </a:r>
            <a:r>
              <a:rPr lang="en-AU" b="1" dirty="0"/>
              <a:t>initial estimate.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/>
              <a:t>Some questions to ask </a:t>
            </a:r>
          </a:p>
          <a:p>
            <a:pPr lvl="1"/>
            <a:r>
              <a:rPr lang="en-AU" dirty="0"/>
              <a:t>Do these changes:</a:t>
            </a:r>
          </a:p>
          <a:p>
            <a:pPr lvl="2"/>
            <a:r>
              <a:rPr lang="en-AU" dirty="0"/>
              <a:t>introduce or abolish information or compliance obligations?</a:t>
            </a:r>
          </a:p>
          <a:p>
            <a:pPr lvl="2"/>
            <a:r>
              <a:rPr lang="en-AU" dirty="0"/>
              <a:t>significantly increase or reduce the frequency of reporting or compliance obligations?</a:t>
            </a:r>
          </a:p>
          <a:p>
            <a:pPr lvl="2"/>
            <a:r>
              <a:rPr lang="en-AU" dirty="0"/>
              <a:t>introduce a new area of regulation?</a:t>
            </a:r>
          </a:p>
          <a:p>
            <a:pPr lvl="2"/>
            <a:r>
              <a:rPr lang="en-AU" dirty="0"/>
              <a:t>affect a large number of regulated entities?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326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Step 2.4 – Is the change material?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Materiality test </a:t>
            </a:r>
          </a:p>
          <a:p>
            <a:pPr lvl="2"/>
            <a:r>
              <a:rPr lang="en-AU" dirty="0"/>
              <a:t>For administrative burdens </a:t>
            </a:r>
            <a:r>
              <a:rPr lang="en-AU" b="1" dirty="0"/>
              <a:t>on the business and not-for-profit sectors</a:t>
            </a:r>
            <a:r>
              <a:rPr lang="en-AU" dirty="0"/>
              <a:t>, a change ≥ $250,000 per </a:t>
            </a:r>
            <a:r>
              <a:rPr lang="en-AU" dirty="0" smtClean="0"/>
              <a:t>annum. </a:t>
            </a:r>
            <a:endParaRPr lang="en-AU" dirty="0"/>
          </a:p>
          <a:p>
            <a:pPr lvl="2"/>
            <a:r>
              <a:rPr lang="en-AU" dirty="0"/>
              <a:t>For the sum of all regulatory costs within the RRB initiative, a combined change ≥ $500,000 per </a:t>
            </a:r>
            <a:r>
              <a:rPr lang="en-AU" dirty="0" smtClean="0"/>
              <a:t>annum.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020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Step 2.4 – Is the change material?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An </a:t>
            </a:r>
            <a:r>
              <a:rPr lang="en-AU" dirty="0"/>
              <a:t>RCM is </a:t>
            </a:r>
            <a:r>
              <a:rPr lang="en-AU" b="1" dirty="0"/>
              <a:t>required</a:t>
            </a:r>
            <a:r>
              <a:rPr lang="en-AU" dirty="0"/>
              <a:t> where there is prima facie evidence that the change in regulatory burden is likely to be </a:t>
            </a:r>
            <a:r>
              <a:rPr lang="en-AU" b="1" dirty="0"/>
              <a:t>material </a:t>
            </a:r>
          </a:p>
          <a:p>
            <a:pPr marL="357188" indent="0">
              <a:buNone/>
            </a:pPr>
            <a:r>
              <a:rPr lang="en-AU" sz="2000" dirty="0"/>
              <a:t>Example : Back-of-the-envelope calculation</a:t>
            </a:r>
          </a:p>
          <a:p>
            <a:pPr lvl="1"/>
            <a:r>
              <a:rPr lang="en-AU" dirty="0"/>
              <a:t>Where only administrative burden has changed:</a:t>
            </a:r>
          </a:p>
          <a:p>
            <a:pPr lvl="2"/>
            <a:r>
              <a:rPr lang="en-AU" dirty="0"/>
              <a:t>250,000 = Price x Quantity</a:t>
            </a:r>
          </a:p>
          <a:p>
            <a:pPr lvl="2"/>
            <a:r>
              <a:rPr lang="en-AU" dirty="0"/>
              <a:t>250,000 = Time x Tariff ($60/hour) x Quantity</a:t>
            </a:r>
          </a:p>
          <a:p>
            <a:pPr lvl="2"/>
            <a:r>
              <a:rPr lang="en-AU" dirty="0"/>
              <a:t>250,000 / 60 = Time x Quantity</a:t>
            </a:r>
          </a:p>
          <a:p>
            <a:pPr lvl="2"/>
            <a:r>
              <a:rPr lang="en-AU" dirty="0"/>
              <a:t>4167 = Time x Quantity (5000 businesses)</a:t>
            </a:r>
          </a:p>
          <a:p>
            <a:pPr lvl="2"/>
            <a:r>
              <a:rPr lang="en-AU" dirty="0"/>
              <a:t>4167 / 5000 = Time</a:t>
            </a:r>
          </a:p>
          <a:p>
            <a:pPr lvl="2"/>
            <a:r>
              <a:rPr lang="en-AU" dirty="0"/>
              <a:t>0.8334 hours = Time</a:t>
            </a:r>
          </a:p>
          <a:p>
            <a:r>
              <a:rPr lang="en-AU" dirty="0"/>
              <a:t>Therefore, if the regulatory change saves more than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50 </a:t>
            </a:r>
            <a:r>
              <a:rPr lang="en-AU" dirty="0"/>
              <a:t>minutes per business, the change is likely to be material, and an RCM will be needed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4550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Materiality test - 1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170461"/>
              </p:ext>
            </p:extLst>
          </p:nvPr>
        </p:nvGraphicFramePr>
        <p:xfrm>
          <a:off x="244476" y="1628800"/>
          <a:ext cx="8655048" cy="2936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2807"/>
                <a:gridCol w="1224136"/>
                <a:gridCol w="1240581"/>
                <a:gridCol w="1442508"/>
                <a:gridCol w="1442508"/>
                <a:gridCol w="1442508"/>
              </a:tblGrid>
              <a:tr h="370840">
                <a:tc>
                  <a:txBody>
                    <a:bodyPr/>
                    <a:lstStyle/>
                    <a:p>
                      <a:endParaRPr lang="en-AU" sz="700" dirty="0" smtClean="0"/>
                    </a:p>
                    <a:p>
                      <a:r>
                        <a:rPr lang="en-AU" dirty="0" smtClean="0"/>
                        <a:t>Sector/cost categories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 smtClean="0"/>
                    </a:p>
                    <a:p>
                      <a:pPr algn="ctr"/>
                      <a:r>
                        <a:rPr lang="en-AU" dirty="0" smtClean="0"/>
                        <a:t>Business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 smtClean="0"/>
                    </a:p>
                    <a:p>
                      <a:pPr algn="ctr"/>
                      <a:r>
                        <a:rPr lang="en-AU" dirty="0" smtClean="0"/>
                        <a:t>NFP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 smtClean="0"/>
                    </a:p>
                    <a:p>
                      <a:pPr algn="ctr"/>
                      <a:r>
                        <a:rPr lang="en-AU" dirty="0" smtClean="0"/>
                        <a:t>Government services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Economic activities of individuals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700" dirty="0" smtClean="0"/>
                    </a:p>
                    <a:p>
                      <a:r>
                        <a:rPr lang="en-AU" dirty="0" smtClean="0"/>
                        <a:t>Total by cost categories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Administrative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+0.2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-0..6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-0.4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Substantive compliance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dirty="0" smtClean="0"/>
                        <a:t>Delay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 smtClean="0"/>
                        <a:t>Total by sector</a:t>
                      </a:r>
                      <a:endParaRPr lang="en-A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+0.2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-0.4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-0.4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19675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+mn-lt"/>
              </a:rPr>
              <a:t>Example 1: Initial estimates (costs in $ million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15719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latin typeface="+mn-lt"/>
              </a:rPr>
              <a:t>Answer:</a:t>
            </a:r>
            <a:r>
              <a:rPr lang="en-AU" sz="2400" dirty="0" smtClean="0">
                <a:latin typeface="+mn-lt"/>
              </a:rPr>
              <a:t> </a:t>
            </a:r>
            <a:r>
              <a:rPr lang="en-AU" sz="2400" b="1" dirty="0" smtClean="0">
                <a:latin typeface="+mn-lt"/>
              </a:rPr>
              <a:t>Yes, this is MATERIAL</a:t>
            </a:r>
            <a:r>
              <a:rPr lang="en-AU" sz="2400" dirty="0" smtClean="0">
                <a:latin typeface="+mn-lt"/>
              </a:rPr>
              <a:t>.  This will be counted against the $256 million administrative burden reduction target.</a:t>
            </a:r>
            <a:endParaRPr lang="en-A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521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Materiality test - 2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01674"/>
              </p:ext>
            </p:extLst>
          </p:nvPr>
        </p:nvGraphicFramePr>
        <p:xfrm>
          <a:off x="244476" y="1628800"/>
          <a:ext cx="8655048" cy="3205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2807"/>
                <a:gridCol w="1224136"/>
                <a:gridCol w="1240581"/>
                <a:gridCol w="1442508"/>
                <a:gridCol w="1442508"/>
                <a:gridCol w="1442508"/>
              </a:tblGrid>
              <a:tr h="370840">
                <a:tc>
                  <a:txBody>
                    <a:bodyPr/>
                    <a:lstStyle/>
                    <a:p>
                      <a:endParaRPr lang="en-AU" sz="700" dirty="0" smtClean="0"/>
                    </a:p>
                    <a:p>
                      <a:r>
                        <a:rPr lang="en-AU" dirty="0" smtClean="0"/>
                        <a:t>Sector/cost categories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 smtClean="0"/>
                    </a:p>
                    <a:p>
                      <a:pPr algn="ctr"/>
                      <a:r>
                        <a:rPr lang="en-AU" dirty="0" smtClean="0"/>
                        <a:t>Business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 smtClean="0"/>
                    </a:p>
                    <a:p>
                      <a:pPr algn="ctr"/>
                      <a:r>
                        <a:rPr lang="en-AU" dirty="0" smtClean="0"/>
                        <a:t>NFP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 smtClean="0"/>
                    </a:p>
                    <a:p>
                      <a:pPr algn="ctr"/>
                      <a:r>
                        <a:rPr lang="en-AU" dirty="0" smtClean="0"/>
                        <a:t>Government services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Economic activities of individuals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700" dirty="0" smtClean="0"/>
                    </a:p>
                    <a:p>
                      <a:r>
                        <a:rPr lang="en-AU" dirty="0" smtClean="0"/>
                        <a:t>Total by cost categories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Administrative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+0.2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-0.6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-0.4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Substantive compliance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dirty="0" smtClean="0"/>
                        <a:t>Delay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 smtClean="0"/>
                        <a:t>Total by sector</a:t>
                      </a:r>
                      <a:endParaRPr lang="en-A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+0.2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-0.6</a:t>
                      </a:r>
                    </a:p>
                    <a:p>
                      <a:pPr algn="ctr"/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-0.4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19675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+mn-lt"/>
              </a:rPr>
              <a:t>Example 2: Initial estimates (costs in $ million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15719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latin typeface="+mn-lt"/>
              </a:rPr>
              <a:t>Answer:</a:t>
            </a:r>
            <a:r>
              <a:rPr lang="en-AU" sz="2400" dirty="0" smtClean="0">
                <a:latin typeface="+mn-lt"/>
              </a:rPr>
              <a:t> </a:t>
            </a:r>
            <a:r>
              <a:rPr lang="en-AU" sz="2400" b="1" dirty="0" smtClean="0">
                <a:latin typeface="+mn-lt"/>
              </a:rPr>
              <a:t>No, this is NOT MATERIAL</a:t>
            </a:r>
            <a:r>
              <a:rPr lang="en-AU" sz="2400" dirty="0" smtClean="0">
                <a:latin typeface="+mn-lt"/>
              </a:rPr>
              <a:t>.  However, departments may choose to measure and count against the broader $500 million target.</a:t>
            </a:r>
            <a:endParaRPr lang="en-A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225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Materiality test - 3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147788"/>
              </p:ext>
            </p:extLst>
          </p:nvPr>
        </p:nvGraphicFramePr>
        <p:xfrm>
          <a:off x="244476" y="1628800"/>
          <a:ext cx="8655048" cy="2936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2807"/>
                <a:gridCol w="1224136"/>
                <a:gridCol w="1240581"/>
                <a:gridCol w="1442508"/>
                <a:gridCol w="1442508"/>
                <a:gridCol w="1442508"/>
              </a:tblGrid>
              <a:tr h="370840">
                <a:tc>
                  <a:txBody>
                    <a:bodyPr/>
                    <a:lstStyle/>
                    <a:p>
                      <a:endParaRPr lang="en-AU" sz="700" dirty="0" smtClean="0"/>
                    </a:p>
                    <a:p>
                      <a:r>
                        <a:rPr lang="en-AU" dirty="0" smtClean="0"/>
                        <a:t>Sector/cost categories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 smtClean="0"/>
                    </a:p>
                    <a:p>
                      <a:pPr algn="ctr"/>
                      <a:r>
                        <a:rPr lang="en-AU" dirty="0" smtClean="0"/>
                        <a:t>Business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 smtClean="0"/>
                    </a:p>
                    <a:p>
                      <a:pPr algn="ctr"/>
                      <a:r>
                        <a:rPr lang="en-AU" dirty="0" smtClean="0"/>
                        <a:t>NFP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 smtClean="0"/>
                    </a:p>
                    <a:p>
                      <a:pPr algn="ctr"/>
                      <a:r>
                        <a:rPr lang="en-AU" dirty="0" smtClean="0"/>
                        <a:t>Government services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Economic activities of individuals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700" dirty="0" smtClean="0"/>
                    </a:p>
                    <a:p>
                      <a:r>
                        <a:rPr lang="en-AU" dirty="0" smtClean="0"/>
                        <a:t>Total by cost categories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Administrative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+0.3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-0.3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Substantive compliance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0.3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0.3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dirty="0" smtClean="0"/>
                        <a:t>Delay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 smtClean="0"/>
                        <a:t>Total by sector</a:t>
                      </a:r>
                      <a:endParaRPr lang="en-A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+0.3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0.3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0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19675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+mn-lt"/>
              </a:rPr>
              <a:t>Example 3: Initial estimates (costs in $ million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15719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latin typeface="+mn-lt"/>
              </a:rPr>
              <a:t>Answer:</a:t>
            </a:r>
            <a:r>
              <a:rPr lang="en-AU" sz="2400" dirty="0" smtClean="0">
                <a:latin typeface="+mn-lt"/>
              </a:rPr>
              <a:t> </a:t>
            </a:r>
            <a:r>
              <a:rPr lang="en-AU" sz="2400" b="1" dirty="0" smtClean="0">
                <a:latin typeface="+mn-lt"/>
              </a:rPr>
              <a:t>Yes, this is MATERIAL</a:t>
            </a:r>
            <a:r>
              <a:rPr lang="en-AU" sz="2400" dirty="0" smtClean="0">
                <a:latin typeface="+mn-lt"/>
              </a:rPr>
              <a:t>.  This will be counted against the $256 million administrative burden reduction target.</a:t>
            </a:r>
            <a:endParaRPr lang="en-A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328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Materiality test - 4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688317"/>
              </p:ext>
            </p:extLst>
          </p:nvPr>
        </p:nvGraphicFramePr>
        <p:xfrm>
          <a:off x="244476" y="1628800"/>
          <a:ext cx="8655048" cy="2936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2807"/>
                <a:gridCol w="1224136"/>
                <a:gridCol w="1240581"/>
                <a:gridCol w="1442508"/>
                <a:gridCol w="1442508"/>
                <a:gridCol w="1442508"/>
              </a:tblGrid>
              <a:tr h="370840">
                <a:tc>
                  <a:txBody>
                    <a:bodyPr/>
                    <a:lstStyle/>
                    <a:p>
                      <a:endParaRPr lang="en-AU" sz="700" dirty="0" smtClean="0"/>
                    </a:p>
                    <a:p>
                      <a:r>
                        <a:rPr lang="en-AU" dirty="0" smtClean="0"/>
                        <a:t>Sector/cost categories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 smtClean="0"/>
                    </a:p>
                    <a:p>
                      <a:pPr algn="ctr"/>
                      <a:r>
                        <a:rPr lang="en-AU" dirty="0" smtClean="0"/>
                        <a:t>Business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 smtClean="0"/>
                    </a:p>
                    <a:p>
                      <a:pPr algn="ctr"/>
                      <a:r>
                        <a:rPr lang="en-AU" dirty="0" smtClean="0"/>
                        <a:t>NFP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600" dirty="0" smtClean="0"/>
                    </a:p>
                    <a:p>
                      <a:pPr algn="ctr"/>
                      <a:r>
                        <a:rPr lang="en-AU" dirty="0" smtClean="0"/>
                        <a:t>Government services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Economic activities of individuals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700" dirty="0" smtClean="0"/>
                    </a:p>
                    <a:p>
                      <a:r>
                        <a:rPr lang="en-AU" dirty="0" smtClean="0"/>
                        <a:t>Total by cost categories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Administrative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+0.1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BE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-0.1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Substantive compliance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-0.3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-0.1</a:t>
                      </a: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dirty="0" smtClean="0"/>
                        <a:t>Delay costs</a:t>
                      </a:r>
                      <a:endParaRPr lang="en-A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b="1" dirty="0" smtClean="0"/>
                        <a:t>Total by sector</a:t>
                      </a:r>
                      <a:endParaRPr lang="en-AU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+0.1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-0.3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-0.4</a:t>
                      </a:r>
                      <a:endParaRPr lang="en-A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520" y="119675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+mn-lt"/>
              </a:rPr>
              <a:t>Example 4: Initial estimates (costs in $ million</a:t>
            </a:r>
            <a:r>
              <a:rPr lang="en-AU" dirty="0" smtClean="0"/>
              <a:t>)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515719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latin typeface="+mn-lt"/>
              </a:rPr>
              <a:t>Answer:</a:t>
            </a:r>
            <a:r>
              <a:rPr lang="en-AU" sz="2400" dirty="0" smtClean="0">
                <a:latin typeface="+mn-lt"/>
              </a:rPr>
              <a:t> </a:t>
            </a:r>
            <a:r>
              <a:rPr lang="en-AU" sz="2400" b="1" dirty="0" smtClean="0">
                <a:latin typeface="+mn-lt"/>
              </a:rPr>
              <a:t>No, this is NOT MATERIAL</a:t>
            </a:r>
            <a:r>
              <a:rPr lang="en-AU" sz="2400" dirty="0" smtClean="0">
                <a:latin typeface="+mn-lt"/>
              </a:rPr>
              <a:t>.  However, departments may choose to measure and count against the broader $500 million target.</a:t>
            </a:r>
            <a:endParaRPr lang="en-A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069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Step 2.5  Contact the Regulation Reform Unit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Provide RRU with the indicative estimate</a:t>
            </a:r>
          </a:p>
          <a:p>
            <a:r>
              <a:rPr lang="en-AU" dirty="0"/>
              <a:t>RRU will provide appropriate advice on next steps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3611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Step 2.6.1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>
                <a:solidFill>
                  <a:srgbClr val="005293"/>
                </a:solidFill>
              </a:rPr>
              <a:t>Mapping the regulatory change</a:t>
            </a:r>
            <a:endParaRPr lang="en-AU" dirty="0">
              <a:solidFill>
                <a:srgbClr val="005293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850" y="6021388"/>
            <a:ext cx="77724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0"/>
              </a:spcBef>
              <a:buFontTx/>
              <a:buNone/>
            </a:pPr>
            <a:r>
              <a:rPr lang="en-AU" sz="2800" b="1" dirty="0">
                <a:solidFill>
                  <a:schemeClr val="bg1"/>
                </a:solidFill>
                <a:latin typeface="+mn-lt"/>
              </a:rPr>
              <a:t>Reference: </a:t>
            </a:r>
            <a:r>
              <a:rPr lang="en-AU" sz="2800" b="1" i="1" dirty="0">
                <a:solidFill>
                  <a:schemeClr val="bg1"/>
                </a:solidFill>
                <a:latin typeface="+mn-lt"/>
              </a:rPr>
              <a:t>Toolkit 1</a:t>
            </a:r>
          </a:p>
        </p:txBody>
      </p:sp>
    </p:spTree>
    <p:extLst>
      <p:ext uri="{BB962C8B-B14F-4D97-AF65-F5344CB8AC3E}">
        <p14:creationId xmlns:p14="http://schemas.microsoft.com/office/powerpoint/2010/main" val="398509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the RCM?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Regulatory </a:t>
            </a:r>
            <a:r>
              <a:rPr lang="en-AU" dirty="0"/>
              <a:t>Change Measurement (RCM) is a methodology to measure reductions in regulatory burden</a:t>
            </a:r>
          </a:p>
          <a:p>
            <a:r>
              <a:rPr lang="en-AU" dirty="0"/>
              <a:t>RCM refines and replaces the Victorian Standard Cost Model methodology (focused on administrative costs only) from 1 January 2010</a:t>
            </a:r>
          </a:p>
          <a:p>
            <a:r>
              <a:rPr lang="en-AU" dirty="0"/>
              <a:t>RCM is documented in a manual with two technical toolkits, available at: </a:t>
            </a:r>
            <a:r>
              <a:rPr lang="en-AU" dirty="0">
                <a:solidFill>
                  <a:srgbClr val="005293"/>
                </a:solidFill>
              </a:rPr>
              <a:t>www.dtf.vic.gov.au/betterregulation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7643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An introduction to mapping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Purpose: </a:t>
            </a:r>
          </a:p>
          <a:p>
            <a:pPr lvl="2"/>
            <a:r>
              <a:rPr lang="en-AU" dirty="0"/>
              <a:t>To identify what has changed</a:t>
            </a:r>
          </a:p>
          <a:p>
            <a:pPr lvl="2"/>
            <a:r>
              <a:rPr lang="en-AU" dirty="0"/>
              <a:t>To understand the drivers of the change</a:t>
            </a:r>
          </a:p>
          <a:p>
            <a:pPr lvl="2"/>
            <a:r>
              <a:rPr lang="en-AU" dirty="0"/>
              <a:t>To be able to identify costs of the change</a:t>
            </a:r>
          </a:p>
          <a:p>
            <a:r>
              <a:rPr lang="en-AU" dirty="0" smtClean="0"/>
              <a:t>Principles</a:t>
            </a:r>
            <a:r>
              <a:rPr lang="en-AU" dirty="0"/>
              <a:t>:</a:t>
            </a:r>
          </a:p>
          <a:p>
            <a:pPr lvl="2"/>
            <a:r>
              <a:rPr lang="en-AU" dirty="0"/>
              <a:t>Only map the change</a:t>
            </a:r>
          </a:p>
          <a:p>
            <a:pPr lvl="2"/>
            <a:r>
              <a:rPr lang="en-AU" dirty="0"/>
              <a:t>Mapping should be conducted at the broadest level feasible</a:t>
            </a:r>
          </a:p>
          <a:p>
            <a:pPr lvl="2"/>
            <a:r>
              <a:rPr lang="en-AU" dirty="0"/>
              <a:t>Diagram showing the changes is useful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48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Map the regulation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Mapping </a:t>
            </a:r>
            <a:r>
              <a:rPr lang="en-AU" dirty="0"/>
              <a:t>involves:</a:t>
            </a:r>
          </a:p>
          <a:p>
            <a:pPr marL="712788" lvl="1" indent="-173038"/>
            <a:r>
              <a:rPr lang="en-AU" dirty="0"/>
              <a:t>identifying obligations that require a regulated entity to perform a certain action</a:t>
            </a:r>
          </a:p>
          <a:p>
            <a:pPr marL="712788" lvl="1" indent="-173038"/>
            <a:r>
              <a:rPr lang="en-AU" dirty="0"/>
              <a:t>identifying the type of regulatory costs imposed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8" name="Rounded Rectangle 7"/>
          <p:cNvSpPr/>
          <p:nvPr/>
        </p:nvSpPr>
        <p:spPr>
          <a:xfrm>
            <a:off x="5002088" y="1041575"/>
            <a:ext cx="3744416" cy="958427"/>
          </a:xfrm>
          <a:prstGeom prst="roundRect">
            <a:avLst/>
          </a:prstGeom>
          <a:solidFill>
            <a:srgbClr val="005B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b="1" dirty="0" smtClean="0"/>
              <a:t>Regulatory Instrument</a:t>
            </a:r>
          </a:p>
          <a:p>
            <a:pPr algn="ctr"/>
            <a:r>
              <a:rPr lang="en-AU" sz="1200" dirty="0" smtClean="0"/>
              <a:t>This should include information on the high level regulatory instrument down to the specific guidance, where relevant</a:t>
            </a:r>
            <a:endParaRPr lang="en-AU" sz="1200" dirty="0"/>
          </a:p>
        </p:txBody>
      </p:sp>
      <p:sp>
        <p:nvSpPr>
          <p:cNvPr id="9" name="Rounded Rectangle 8"/>
          <p:cNvSpPr/>
          <p:nvPr/>
        </p:nvSpPr>
        <p:spPr>
          <a:xfrm>
            <a:off x="5508104" y="2204864"/>
            <a:ext cx="3256706" cy="792088"/>
          </a:xfrm>
          <a:prstGeom prst="roundRect">
            <a:avLst/>
          </a:prstGeom>
          <a:solidFill>
            <a:srgbClr val="679D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Obligation</a:t>
            </a:r>
          </a:p>
          <a:p>
            <a:pPr algn="ctr"/>
            <a:r>
              <a:rPr lang="en-AU" sz="1200" dirty="0" smtClean="0">
                <a:solidFill>
                  <a:schemeClr val="bg1"/>
                </a:solidFill>
              </a:rPr>
              <a:t>The legal requirement that affects </a:t>
            </a:r>
            <a:br>
              <a:rPr lang="en-AU" sz="1200" dirty="0" smtClean="0">
                <a:solidFill>
                  <a:schemeClr val="bg1"/>
                </a:solidFill>
              </a:rPr>
            </a:br>
            <a:r>
              <a:rPr lang="en-AU" sz="1200" dirty="0" smtClean="0">
                <a:solidFill>
                  <a:schemeClr val="bg1"/>
                </a:solidFill>
              </a:rPr>
              <a:t>a sectors behaviour</a:t>
            </a:r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508104" y="3212976"/>
            <a:ext cx="3256706" cy="792088"/>
          </a:xfrm>
          <a:prstGeom prst="roundRect">
            <a:avLst/>
          </a:prstGeom>
          <a:solidFill>
            <a:srgbClr val="679D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Information Obligation</a:t>
            </a:r>
          </a:p>
          <a:p>
            <a:pPr algn="ctr"/>
            <a:r>
              <a:rPr lang="en-AU" sz="1200" dirty="0" smtClean="0">
                <a:solidFill>
                  <a:schemeClr val="bg1"/>
                </a:solidFill>
              </a:rPr>
              <a:t>A description of the administrative </a:t>
            </a:r>
            <a:br>
              <a:rPr lang="en-AU" sz="1200" dirty="0" smtClean="0">
                <a:solidFill>
                  <a:schemeClr val="bg1"/>
                </a:solidFill>
              </a:rPr>
            </a:br>
            <a:r>
              <a:rPr lang="en-AU" sz="1200" dirty="0" smtClean="0">
                <a:solidFill>
                  <a:schemeClr val="bg1"/>
                </a:solidFill>
              </a:rPr>
              <a:t>burden of the obligation</a:t>
            </a:r>
            <a:endParaRPr lang="en-AU" sz="1200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489798" y="4221088"/>
            <a:ext cx="3256706" cy="792088"/>
          </a:xfrm>
          <a:prstGeom prst="roundRect">
            <a:avLst/>
          </a:prstGeom>
          <a:solidFill>
            <a:srgbClr val="679D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Substantive Compliance Obligation</a:t>
            </a:r>
          </a:p>
          <a:p>
            <a:pPr algn="ctr"/>
            <a:r>
              <a:rPr lang="en-AU" sz="1200" dirty="0" smtClean="0">
                <a:solidFill>
                  <a:schemeClr val="bg1"/>
                </a:solidFill>
              </a:rPr>
              <a:t>A description of the substantive compliance burden portion of the obligation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489798" y="5229200"/>
            <a:ext cx="3256706" cy="792088"/>
          </a:xfrm>
          <a:prstGeom prst="roundRect">
            <a:avLst/>
          </a:prstGeom>
          <a:solidFill>
            <a:srgbClr val="679D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Details of the Delay Cost</a:t>
            </a:r>
          </a:p>
          <a:p>
            <a:pPr algn="ctr"/>
            <a:r>
              <a:rPr lang="en-AU" sz="1200" dirty="0" smtClean="0">
                <a:solidFill>
                  <a:schemeClr val="bg1"/>
                </a:solidFill>
              </a:rPr>
              <a:t>A description of the delay cost including the reasons for delay and the burden imposed.</a:t>
            </a:r>
            <a:endParaRPr lang="en-AU" sz="1200" dirty="0">
              <a:solidFill>
                <a:schemeClr val="bg1"/>
              </a:solidFill>
            </a:endParaRPr>
          </a:p>
        </p:txBody>
      </p:sp>
      <p:cxnSp>
        <p:nvCxnSpPr>
          <p:cNvPr id="15" name="Elbow Connector 14"/>
          <p:cNvCxnSpPr>
            <a:stCxn id="9" idx="1"/>
            <a:endCxn id="12" idx="1"/>
          </p:cNvCxnSpPr>
          <p:nvPr/>
        </p:nvCxnSpPr>
        <p:spPr>
          <a:xfrm rot="10800000" flipV="1">
            <a:off x="5489798" y="2600908"/>
            <a:ext cx="18306" cy="2016224"/>
          </a:xfrm>
          <a:prstGeom prst="bentConnector3">
            <a:avLst>
              <a:gd name="adj1" fmla="val 3117863"/>
            </a:avLst>
          </a:prstGeom>
          <a:ln w="25400">
            <a:solidFill>
              <a:srgbClr val="679D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 rot="10800000" flipV="1">
            <a:off x="5489798" y="3645024"/>
            <a:ext cx="18306" cy="2016224"/>
          </a:xfrm>
          <a:prstGeom prst="bentConnector3">
            <a:avLst>
              <a:gd name="adj1" fmla="val 1921124"/>
            </a:avLst>
          </a:prstGeom>
          <a:ln w="25400">
            <a:solidFill>
              <a:srgbClr val="679D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8" idx="2"/>
          </p:cNvCxnSpPr>
          <p:nvPr/>
        </p:nvCxnSpPr>
        <p:spPr>
          <a:xfrm>
            <a:off x="6874296" y="2000002"/>
            <a:ext cx="0" cy="204862"/>
          </a:xfrm>
          <a:prstGeom prst="line">
            <a:avLst/>
          </a:prstGeom>
          <a:ln w="25400">
            <a:solidFill>
              <a:srgbClr val="679D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0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Expanded mapping process (where relevant)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Three </a:t>
            </a:r>
            <a:r>
              <a:rPr lang="en-AU" dirty="0"/>
              <a:t>levels (in principle):</a:t>
            </a:r>
          </a:p>
          <a:p>
            <a:r>
              <a:rPr lang="en-AU" dirty="0"/>
              <a:t>Mapping can be conducted up to three levels: </a:t>
            </a:r>
          </a:p>
          <a:p>
            <a:pPr marL="1004887" lvl="2" indent="0">
              <a:buNone/>
            </a:pPr>
            <a:r>
              <a:rPr lang="en-AU" dirty="0"/>
              <a:t>(1) obligation, </a:t>
            </a:r>
            <a:br>
              <a:rPr lang="en-AU" dirty="0"/>
            </a:br>
            <a:r>
              <a:rPr lang="en-AU" dirty="0"/>
              <a:t>(2) requirement and </a:t>
            </a:r>
            <a:br>
              <a:rPr lang="en-AU" dirty="0"/>
            </a:br>
            <a:r>
              <a:rPr lang="en-AU" dirty="0"/>
              <a:t>(3) action (or activity) (as with the Standard Cost Model)</a:t>
            </a:r>
          </a:p>
          <a:p>
            <a:r>
              <a:rPr lang="en-AU" dirty="0"/>
              <a:t>Mapping to the </a:t>
            </a:r>
            <a:r>
              <a:rPr lang="en-AU" b="1" dirty="0"/>
              <a:t>obligation</a:t>
            </a:r>
            <a:r>
              <a:rPr lang="en-AU" dirty="0"/>
              <a:t> level is generally sufficient</a:t>
            </a:r>
          </a:p>
          <a:p>
            <a:r>
              <a:rPr lang="en-AU" dirty="0"/>
              <a:t>Disaggregation below this level is only necessary when:</a:t>
            </a:r>
          </a:p>
          <a:p>
            <a:pPr lvl="2"/>
            <a:r>
              <a:rPr lang="en-AU" dirty="0"/>
              <a:t>information can not be collected at the obligation level, and </a:t>
            </a:r>
          </a:p>
          <a:p>
            <a:pPr lvl="2"/>
            <a:r>
              <a:rPr lang="en-AU" dirty="0"/>
              <a:t>the cost of disaggregation is not excessive</a:t>
            </a:r>
          </a:p>
          <a:p>
            <a:r>
              <a:rPr lang="en-AU" dirty="0"/>
              <a:t>‘</a:t>
            </a:r>
            <a:r>
              <a:rPr lang="en-AU" b="1" dirty="0"/>
              <a:t>Requirement’</a:t>
            </a:r>
            <a:r>
              <a:rPr lang="en-AU" dirty="0"/>
              <a:t> level is almost always unnecessary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0558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Expanded mapping process: illustration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578585"/>
              </p:ext>
            </p:extLst>
          </p:nvPr>
        </p:nvGraphicFramePr>
        <p:xfrm>
          <a:off x="323528" y="2118432"/>
          <a:ext cx="8401050" cy="28344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15804"/>
                <a:gridCol w="2968772"/>
                <a:gridCol w="3216474"/>
              </a:tblGrid>
              <a:tr h="640002"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Information</a:t>
                      </a:r>
                      <a:r>
                        <a:rPr lang="en-AU" sz="1800" baseline="0" dirty="0" smtClean="0"/>
                        <a:t> obligation</a:t>
                      </a:r>
                      <a:endParaRPr lang="en-AU" sz="1800" dirty="0"/>
                    </a:p>
                  </a:txBody>
                  <a:tcPr marL="91441" marR="91441" marT="45702" marB="45702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Data requirement</a:t>
                      </a:r>
                      <a:endParaRPr lang="en-AU" sz="1800" dirty="0"/>
                    </a:p>
                  </a:txBody>
                  <a:tcPr marL="91441" marR="91441" marT="45702" marB="45702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Administrative activity</a:t>
                      </a:r>
                      <a:endParaRPr lang="en-AU" sz="1800" dirty="0"/>
                    </a:p>
                  </a:txBody>
                  <a:tcPr marL="91441" marR="91441" marT="45702" marB="45702"/>
                </a:tc>
              </a:tr>
              <a:tr h="579046">
                <a:tc rowSpan="3">
                  <a:txBody>
                    <a:bodyPr/>
                    <a:lstStyle/>
                    <a:p>
                      <a:endParaRPr lang="en-AU" sz="1800" dirty="0" smtClean="0"/>
                    </a:p>
                    <a:p>
                      <a:endParaRPr lang="en-AU" sz="1800" dirty="0" smtClean="0"/>
                    </a:p>
                    <a:p>
                      <a:endParaRPr lang="en-AU" sz="1800" dirty="0" smtClean="0"/>
                    </a:p>
                    <a:p>
                      <a:r>
                        <a:rPr lang="en-AU" sz="1800" dirty="0" smtClean="0"/>
                        <a:t>Application for licence</a:t>
                      </a:r>
                      <a:endParaRPr lang="en-AU" sz="1800" dirty="0"/>
                    </a:p>
                  </a:txBody>
                  <a:tcPr marL="91441" marR="91441" marT="45702" marB="45702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Contact details</a:t>
                      </a:r>
                      <a:endParaRPr lang="en-AU" sz="1800" dirty="0"/>
                    </a:p>
                  </a:txBody>
                  <a:tcPr marL="91441" marR="91441" marT="45702" marB="45702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Obtain accurate information for the form.</a:t>
                      </a:r>
                      <a:endParaRPr lang="en-AU" sz="1800" dirty="0"/>
                    </a:p>
                  </a:txBody>
                  <a:tcPr marL="91441" marR="91441" marT="45702" marB="45702"/>
                </a:tc>
              </a:tr>
              <a:tr h="579046">
                <a:tc v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Milk volume information</a:t>
                      </a:r>
                      <a:endParaRPr lang="en-AU" sz="1800" dirty="0"/>
                    </a:p>
                  </a:txBody>
                  <a:tcPr marL="91441" marR="91441" marT="45702" marB="45702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Gather the information from milk statements</a:t>
                      </a:r>
                      <a:endParaRPr lang="en-AU" sz="1800" dirty="0"/>
                    </a:p>
                  </a:txBody>
                  <a:tcPr marL="91441" marR="91441" marT="45702" marB="45702"/>
                </a:tc>
              </a:tr>
              <a:tr h="822868">
                <a:tc v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Amount of licence fee payable</a:t>
                      </a:r>
                      <a:endParaRPr lang="en-AU" sz="1800" dirty="0"/>
                    </a:p>
                  </a:txBody>
                  <a:tcPr marL="91441" marR="91441" marT="45702" marB="45702"/>
                </a:tc>
                <a:tc>
                  <a:txBody>
                    <a:bodyPr/>
                    <a:lstStyle/>
                    <a:p>
                      <a:r>
                        <a:rPr lang="en-AU" sz="1800" dirty="0" smtClean="0"/>
                        <a:t>Calculate the fee payable.</a:t>
                      </a:r>
                    </a:p>
                    <a:p>
                      <a:r>
                        <a:rPr lang="en-AU" sz="1800" dirty="0" smtClean="0"/>
                        <a:t>Pay</a:t>
                      </a:r>
                      <a:r>
                        <a:rPr lang="en-AU" sz="1800" baseline="0" dirty="0" smtClean="0"/>
                        <a:t> the invoice/make </a:t>
                      </a:r>
                      <a:br>
                        <a:rPr lang="en-AU" sz="1800" baseline="0" dirty="0" smtClean="0"/>
                      </a:br>
                      <a:r>
                        <a:rPr lang="en-AU" sz="1800" baseline="0" dirty="0" smtClean="0"/>
                        <a:t>deduction and file receipt</a:t>
                      </a:r>
                      <a:endParaRPr lang="en-AU" sz="1800" dirty="0"/>
                    </a:p>
                  </a:txBody>
                  <a:tcPr marL="91441" marR="91441" marT="45702" marB="45702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1484784"/>
            <a:ext cx="7343775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en-AU" sz="1600" b="1" dirty="0">
                <a:latin typeface="+mn-lt"/>
              </a:rPr>
              <a:t>Table: Hypothetical example of mapping to obtain a dairy licence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728731" y="3573016"/>
            <a:ext cx="75052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AU" sz="8000" b="1" dirty="0">
                <a:solidFill>
                  <a:srgbClr val="005B99"/>
                </a:solidFill>
                <a:latin typeface="+mn-lt"/>
              </a:rPr>
              <a:t>X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6376" y="3573015"/>
            <a:ext cx="93664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AU" sz="8000" b="1" dirty="0">
                <a:solidFill>
                  <a:srgbClr val="005B99"/>
                </a:solidFill>
                <a:latin typeface="+mn-lt"/>
                <a:sym typeface="Wingdings" pitchFamily="2" charset="2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36752" y="3789040"/>
            <a:ext cx="10801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 smtClean="0">
                <a:solidFill>
                  <a:srgbClr val="005B99"/>
                </a:solidFill>
                <a:latin typeface="+mn-lt"/>
                <a:sym typeface="Wingdings"/>
              </a:rPr>
              <a:t></a:t>
            </a:r>
            <a:endParaRPr lang="en-AU" sz="8000" b="1" dirty="0">
              <a:solidFill>
                <a:srgbClr val="005B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198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Example: Mapping high risk work licences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>
              <a:solidFill>
                <a:srgbClr val="005293"/>
              </a:solidFill>
            </a:endParaRPr>
          </a:p>
          <a:p>
            <a:r>
              <a:rPr lang="en-AU" dirty="0" smtClean="0">
                <a:solidFill>
                  <a:srgbClr val="005293"/>
                </a:solidFill>
              </a:rPr>
              <a:t>A </a:t>
            </a:r>
            <a:r>
              <a:rPr lang="en-AU" dirty="0">
                <a:solidFill>
                  <a:srgbClr val="005293"/>
                </a:solidFill>
              </a:rPr>
              <a:t>‘requirement to hold a licence for high-risk work’ is one of the obligations under the </a:t>
            </a:r>
            <a:r>
              <a:rPr lang="en-AU" i="1" dirty="0">
                <a:solidFill>
                  <a:srgbClr val="005293"/>
                </a:solidFill>
              </a:rPr>
              <a:t>Occupational Health and Safety Regulations 2007</a:t>
            </a:r>
            <a:r>
              <a:rPr lang="en-AU" dirty="0">
                <a:solidFill>
                  <a:srgbClr val="005293"/>
                </a:solidFill>
              </a:rPr>
              <a:t> (Part 3.6, Division 1, Section 3.6.1). </a:t>
            </a:r>
          </a:p>
          <a:p>
            <a:r>
              <a:rPr lang="en-AU" dirty="0"/>
              <a:t>Three types of cost categories can exist under this obligation:</a:t>
            </a:r>
          </a:p>
          <a:p>
            <a:pPr lvl="2"/>
            <a:r>
              <a:rPr lang="en-AU" b="1" dirty="0"/>
              <a:t>information obligation:</a:t>
            </a:r>
            <a:r>
              <a:rPr lang="en-AU" dirty="0"/>
              <a:t> information to be submitted to government as part of the licence application;</a:t>
            </a:r>
          </a:p>
          <a:p>
            <a:pPr lvl="2"/>
            <a:r>
              <a:rPr lang="en-AU" b="1" dirty="0"/>
              <a:t>substantive compliance obligation</a:t>
            </a:r>
            <a:r>
              <a:rPr lang="en-AU" dirty="0"/>
              <a:t>: cost of obtaining a competency requirement as part of the licence application; and</a:t>
            </a:r>
          </a:p>
          <a:p>
            <a:pPr lvl="2"/>
            <a:r>
              <a:rPr lang="en-AU" b="1" dirty="0"/>
              <a:t>cause of delay </a:t>
            </a:r>
            <a:r>
              <a:rPr lang="en-AU" dirty="0"/>
              <a:t>is the applicant earning lower wages while waiting for the licence (this imposes an opportunity cost on the applicant).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807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Mapping </a:t>
            </a:r>
            <a:r>
              <a:rPr lang="en-AU" dirty="0"/>
              <a:t>an obligation into cost categories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sz="2400" dirty="0" smtClean="0"/>
              <a:t>(</a:t>
            </a:r>
            <a:r>
              <a:rPr lang="en-AU" sz="2400" dirty="0"/>
              <a:t>example cont’d)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5072998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87624" y="5631631"/>
            <a:ext cx="1080120" cy="461665"/>
          </a:xfrm>
          <a:prstGeom prst="rect">
            <a:avLst/>
          </a:prstGeom>
          <a:noFill/>
          <a:ln>
            <a:solidFill>
              <a:srgbClr val="00529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 smtClean="0">
                <a:solidFill>
                  <a:srgbClr val="005293"/>
                </a:solidFill>
                <a:latin typeface="+mn-lt"/>
              </a:rPr>
              <a:t>Activity 1:</a:t>
            </a:r>
          </a:p>
          <a:p>
            <a:pPr algn="ctr"/>
            <a:r>
              <a:rPr lang="en-AU" sz="1200" dirty="0" smtClean="0">
                <a:solidFill>
                  <a:srgbClr val="005293"/>
                </a:solidFill>
                <a:latin typeface="+mn-lt"/>
              </a:rPr>
              <a:t>Fill form</a:t>
            </a:r>
            <a:endParaRPr lang="en-AU" sz="1200" dirty="0">
              <a:solidFill>
                <a:srgbClr val="005293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9752" y="5631631"/>
            <a:ext cx="1224136" cy="461665"/>
          </a:xfrm>
          <a:prstGeom prst="rect">
            <a:avLst/>
          </a:prstGeom>
          <a:noFill/>
          <a:ln>
            <a:solidFill>
              <a:srgbClr val="00529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1200" b="1" dirty="0" smtClean="0">
                <a:solidFill>
                  <a:srgbClr val="005293"/>
                </a:solidFill>
                <a:latin typeface="+mn-lt"/>
              </a:rPr>
              <a:t>Activity 2:</a:t>
            </a:r>
          </a:p>
          <a:p>
            <a:pPr algn="ctr"/>
            <a:r>
              <a:rPr lang="en-AU" sz="1200" dirty="0" smtClean="0">
                <a:solidFill>
                  <a:srgbClr val="005293"/>
                </a:solidFill>
                <a:latin typeface="+mn-lt"/>
              </a:rPr>
              <a:t>Make payment</a:t>
            </a:r>
            <a:endParaRPr lang="en-AU" sz="1200" dirty="0">
              <a:solidFill>
                <a:srgbClr val="005293"/>
              </a:solidFill>
              <a:latin typeface="+mn-lt"/>
            </a:endParaRPr>
          </a:p>
        </p:txBody>
      </p:sp>
      <p:cxnSp>
        <p:nvCxnSpPr>
          <p:cNvPr id="12" name="Straight Connector 11"/>
          <p:cNvCxnSpPr>
            <a:stCxn id="6" idx="0"/>
          </p:cNvCxnSpPr>
          <p:nvPr/>
        </p:nvCxnSpPr>
        <p:spPr>
          <a:xfrm flipV="1">
            <a:off x="1727684" y="5199583"/>
            <a:ext cx="684076" cy="432048"/>
          </a:xfrm>
          <a:prstGeom prst="line">
            <a:avLst/>
          </a:prstGeom>
          <a:ln w="19050">
            <a:solidFill>
              <a:srgbClr val="0052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2411760" y="5179466"/>
            <a:ext cx="540060" cy="432048"/>
          </a:xfrm>
          <a:prstGeom prst="line">
            <a:avLst/>
          </a:prstGeom>
          <a:ln w="19050">
            <a:solidFill>
              <a:srgbClr val="0052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3528" y="1556792"/>
            <a:ext cx="2358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Figure T1.2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6732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Step 2.6.2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>
                <a:solidFill>
                  <a:srgbClr val="005293"/>
                </a:solidFill>
              </a:rPr>
              <a:t>Assessing and calculating costs</a:t>
            </a:r>
            <a:endParaRPr lang="en-AU" dirty="0">
              <a:solidFill>
                <a:srgbClr val="005293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850" y="6092825"/>
            <a:ext cx="77724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Bef>
                <a:spcPct val="0"/>
              </a:spcBef>
              <a:buFontTx/>
              <a:buNone/>
            </a:pPr>
            <a:r>
              <a:rPr lang="en-AU" sz="2800" b="1" dirty="0">
                <a:solidFill>
                  <a:schemeClr val="bg1"/>
                </a:solidFill>
                <a:latin typeface="+mn-lt"/>
              </a:rPr>
              <a:t>Reference: </a:t>
            </a:r>
            <a:r>
              <a:rPr lang="en-AU" sz="2800" b="1" i="1" dirty="0">
                <a:solidFill>
                  <a:schemeClr val="bg1"/>
                </a:solidFill>
                <a:latin typeface="+mn-lt"/>
              </a:rPr>
              <a:t>Toolkit 2</a:t>
            </a:r>
          </a:p>
        </p:txBody>
      </p:sp>
    </p:spTree>
    <p:extLst>
      <p:ext uri="{BB962C8B-B14F-4D97-AF65-F5344CB8AC3E}">
        <p14:creationId xmlns:p14="http://schemas.microsoft.com/office/powerpoint/2010/main" val="224321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General principles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b="1" dirty="0" smtClean="0"/>
              <a:t>Duration</a:t>
            </a:r>
            <a:r>
              <a:rPr lang="en-AU" dirty="0" smtClean="0"/>
              <a:t> </a:t>
            </a:r>
            <a:r>
              <a:rPr lang="en-AU" dirty="0"/>
              <a:t>of a regulatory change</a:t>
            </a:r>
          </a:p>
          <a:p>
            <a:pPr lvl="2"/>
            <a:r>
              <a:rPr lang="en-AU" dirty="0"/>
              <a:t>Default duration is to be taken as ten years except where the change is implemented over a shorter period</a:t>
            </a:r>
          </a:p>
          <a:p>
            <a:r>
              <a:rPr lang="en-AU" dirty="0"/>
              <a:t>Annualising the cost estimates</a:t>
            </a:r>
          </a:p>
          <a:p>
            <a:pPr lvl="2"/>
            <a:r>
              <a:rPr lang="en-AU" dirty="0"/>
              <a:t>The measurement is averaged out over the duration</a:t>
            </a:r>
          </a:p>
          <a:p>
            <a:pPr lvl="2"/>
            <a:r>
              <a:rPr lang="en-AU" dirty="0"/>
              <a:t>It is </a:t>
            </a:r>
            <a:r>
              <a:rPr lang="en-AU" b="1" dirty="0"/>
              <a:t>not a</a:t>
            </a:r>
            <a:r>
              <a:rPr lang="en-AU" dirty="0"/>
              <a:t> discounted present value</a:t>
            </a:r>
          </a:p>
          <a:p>
            <a:r>
              <a:rPr lang="en-AU" dirty="0"/>
              <a:t>Desktop analysis for the most part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98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Prepare data collection strategy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Identify the data required</a:t>
            </a:r>
          </a:p>
          <a:p>
            <a:pPr lvl="2"/>
            <a:r>
              <a:rPr lang="en-AU" dirty="0"/>
              <a:t>use the information from mapping exercise, and</a:t>
            </a:r>
          </a:p>
          <a:p>
            <a:pPr lvl="2"/>
            <a:r>
              <a:rPr lang="en-AU" dirty="0"/>
              <a:t>consult the relevant cost formulae (details of formulae explained later)</a:t>
            </a:r>
          </a:p>
          <a:p>
            <a:r>
              <a:rPr lang="en-AU" dirty="0"/>
              <a:t>Identify sources of data</a:t>
            </a:r>
          </a:p>
          <a:p>
            <a:r>
              <a:rPr lang="en-AU" dirty="0"/>
              <a:t>Document the approach to normally efficient business</a:t>
            </a:r>
          </a:p>
          <a:p>
            <a:pPr lvl="2"/>
            <a:r>
              <a:rPr lang="en-AU" dirty="0"/>
              <a:t>Conceptual of costs experienced by an ‘average’ regulated entity</a:t>
            </a:r>
          </a:p>
          <a:p>
            <a:r>
              <a:rPr lang="en-AU" dirty="0"/>
              <a:t>Collect the data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998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basic formula for regulatory costs</a:t>
            </a:r>
            <a:endParaRPr lang="en-AU" dirty="0"/>
          </a:p>
        </p:txBody>
      </p:sp>
      <p:sp>
        <p:nvSpPr>
          <p:cNvPr id="32" name="Rectangle 31"/>
          <p:cNvSpPr/>
          <p:nvPr/>
        </p:nvSpPr>
        <p:spPr>
          <a:xfrm>
            <a:off x="-108520" y="2529564"/>
            <a:ext cx="1440160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smtClean="0"/>
              <a:t>Administrative cost</a:t>
            </a:r>
            <a:endParaRPr lang="en-AU" sz="1100" dirty="0"/>
          </a:p>
        </p:txBody>
      </p:sp>
      <p:sp>
        <p:nvSpPr>
          <p:cNvPr id="33" name="Rectangle 32"/>
          <p:cNvSpPr/>
          <p:nvPr/>
        </p:nvSpPr>
        <p:spPr>
          <a:xfrm>
            <a:off x="-108520" y="3484321"/>
            <a:ext cx="1440160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 smtClean="0"/>
              <a:t>Substantiative Compliance Cost</a:t>
            </a:r>
            <a:endParaRPr lang="en-AU" sz="1100" dirty="0"/>
          </a:p>
        </p:txBody>
      </p:sp>
      <p:grpSp>
        <p:nvGrpSpPr>
          <p:cNvPr id="4" name="Group 3"/>
          <p:cNvGrpSpPr/>
          <p:nvPr/>
        </p:nvGrpSpPr>
        <p:grpSpPr>
          <a:xfrm>
            <a:off x="176137" y="805766"/>
            <a:ext cx="8357742" cy="4497065"/>
            <a:chOff x="176137" y="805766"/>
            <a:chExt cx="8357742" cy="4497065"/>
          </a:xfrm>
        </p:grpSpPr>
        <p:grpSp>
          <p:nvGrpSpPr>
            <p:cNvPr id="3" name="Group 2"/>
            <p:cNvGrpSpPr/>
            <p:nvPr/>
          </p:nvGrpSpPr>
          <p:grpSpPr>
            <a:xfrm>
              <a:off x="2051720" y="805766"/>
              <a:ext cx="6115573" cy="1714506"/>
              <a:chOff x="2333540" y="805766"/>
              <a:chExt cx="6115573" cy="1714506"/>
            </a:xfrm>
          </p:grpSpPr>
          <p:sp>
            <p:nvSpPr>
              <p:cNvPr id="7" name="Straight Connector 3"/>
              <p:cNvSpPr/>
              <p:nvPr/>
            </p:nvSpPr>
            <p:spPr>
              <a:xfrm>
                <a:off x="5391327" y="1453841"/>
                <a:ext cx="2163697" cy="387415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185391"/>
                    </a:lnTo>
                    <a:lnTo>
                      <a:pt x="2136414" y="185391"/>
                    </a:lnTo>
                    <a:lnTo>
                      <a:pt x="2136414" y="370782"/>
                    </a:lnTo>
                  </a:path>
                </a:pathLst>
              </a:custGeom>
              <a:noFill/>
            </p:spPr>
            <p:style>
              <a:lnRef idx="2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grpSp>
            <p:nvGrpSpPr>
              <p:cNvPr id="8" name="Group 7"/>
              <p:cNvGrpSpPr/>
              <p:nvPr/>
            </p:nvGrpSpPr>
            <p:grpSpPr>
              <a:xfrm>
                <a:off x="3932771" y="805766"/>
                <a:ext cx="2917110" cy="922417"/>
                <a:chOff x="1579471" y="493731"/>
                <a:chExt cx="2880327" cy="882815"/>
              </a:xfrm>
            </p:grpSpPr>
            <p:sp>
              <p:nvSpPr>
                <p:cNvPr id="15" name="Rectangle 14"/>
                <p:cNvSpPr/>
                <p:nvPr/>
              </p:nvSpPr>
              <p:spPr>
                <a:xfrm>
                  <a:off x="1579471" y="729218"/>
                  <a:ext cx="2880327" cy="411840"/>
                </a:xfrm>
                <a:prstGeom prst="rect">
                  <a:avLst/>
                </a:prstGeom>
                <a:solidFill>
                  <a:srgbClr val="347CAE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2">
                    <a:alpha val="8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2">
                    <a:alpha val="8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6" name="Rectangle 15"/>
                <p:cNvSpPr/>
                <p:nvPr/>
              </p:nvSpPr>
              <p:spPr>
                <a:xfrm>
                  <a:off x="1579471" y="493731"/>
                  <a:ext cx="2880327" cy="88281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9050" tIns="19050" rIns="19050" bIns="19050" numCol="1" spcCol="1270" anchor="ctr" anchorCtr="0">
                  <a:noAutofit/>
                </a:bodyPr>
                <a:lstStyle/>
                <a:p>
                  <a:pPr lvl="0" algn="ctr" defTabSz="13335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AU" sz="1600" kern="1200" dirty="0" smtClean="0"/>
                    <a:t>Regulatory costs</a:t>
                  </a:r>
                  <a:br>
                    <a:rPr lang="en-AU" sz="1600" kern="1200" dirty="0" smtClean="0"/>
                  </a:br>
                  <a:r>
                    <a:rPr lang="en-AU" sz="1100" kern="1200" dirty="0" smtClean="0"/>
                    <a:t>(total $)</a:t>
                  </a:r>
                  <a:endParaRPr lang="en-AU" sz="1100" kern="1200" dirty="0"/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2333540" y="1597855"/>
                <a:ext cx="1788179" cy="922417"/>
                <a:chOff x="405" y="1251813"/>
                <a:chExt cx="1765631" cy="882815"/>
              </a:xfrm>
            </p:grpSpPr>
            <p:sp>
              <p:nvSpPr>
                <p:cNvPr id="13" name="Rectangle 12"/>
                <p:cNvSpPr/>
                <p:nvPr/>
              </p:nvSpPr>
              <p:spPr>
                <a:xfrm>
                  <a:off x="405" y="1484560"/>
                  <a:ext cx="1765631" cy="374400"/>
                </a:xfrm>
                <a:prstGeom prst="rect">
                  <a:avLst/>
                </a:prstGeom>
                <a:solidFill>
                  <a:srgbClr val="80ADCC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2">
                    <a:alpha val="7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2">
                    <a:alpha val="7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4" name="Rectangle 13"/>
                <p:cNvSpPr/>
                <p:nvPr/>
              </p:nvSpPr>
              <p:spPr>
                <a:xfrm>
                  <a:off x="405" y="1251813"/>
                  <a:ext cx="1765631" cy="88281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0160" tIns="10160" rIns="10160" bIns="10160" numCol="1" spcCol="1270" anchor="ctr" anchorCtr="0">
                  <a:noAutofit/>
                </a:bodyPr>
                <a:lstStyle/>
                <a:p>
                  <a:pPr lvl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AU" sz="1100" kern="1200" dirty="0" smtClean="0"/>
                    <a:t>Price (P)</a:t>
                  </a:r>
                  <a:endParaRPr lang="en-AU" sz="1100" kern="1200" dirty="0"/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6660934" y="1597855"/>
                <a:ext cx="1788179" cy="922417"/>
                <a:chOff x="4273233" y="1251813"/>
                <a:chExt cx="1765631" cy="882815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4273233" y="1484560"/>
                  <a:ext cx="1765631" cy="374400"/>
                </a:xfrm>
                <a:prstGeom prst="rect">
                  <a:avLst/>
                </a:prstGeom>
                <a:solidFill>
                  <a:srgbClr val="80ADCC"/>
                </a:solidFill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2">
                    <a:alpha val="7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2">
                    <a:alpha val="7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2" name="Rectangle 11"/>
                <p:cNvSpPr/>
                <p:nvPr/>
              </p:nvSpPr>
              <p:spPr>
                <a:xfrm>
                  <a:off x="4273233" y="1251813"/>
                  <a:ext cx="1765631" cy="88281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0160" tIns="10160" rIns="10160" bIns="10160" numCol="1" spcCol="1270" anchor="ctr" anchorCtr="0">
                  <a:noAutofit/>
                </a:bodyPr>
                <a:lstStyle/>
                <a:p>
                  <a:pPr lvl="0" algn="ctr" defTabSz="7112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en-AU" sz="1100" kern="1200" dirty="0" smtClean="0"/>
                    <a:t>Quantity (Q)</a:t>
                  </a:r>
                  <a:endParaRPr lang="en-AU" sz="1100" kern="1200" dirty="0"/>
                </a:p>
              </p:txBody>
            </p:sp>
          </p:grpSp>
          <p:sp>
            <p:nvSpPr>
              <p:cNvPr id="17" name="Straight Connector 3"/>
              <p:cNvSpPr/>
              <p:nvPr/>
            </p:nvSpPr>
            <p:spPr>
              <a:xfrm>
                <a:off x="3227630" y="1453839"/>
                <a:ext cx="2163697" cy="387415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2136414" y="0"/>
                    </a:moveTo>
                    <a:lnTo>
                      <a:pt x="2136414" y="185391"/>
                    </a:lnTo>
                    <a:lnTo>
                      <a:pt x="0" y="185391"/>
                    </a:lnTo>
                    <a:lnTo>
                      <a:pt x="0" y="370782"/>
                    </a:lnTo>
                  </a:path>
                </a:pathLst>
              </a:custGeom>
              <a:noFill/>
            </p:spPr>
            <p:style>
              <a:lnRef idx="2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2">
                  <a:tint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  <p:sp>
          <p:nvSpPr>
            <p:cNvPr id="20" name="Rectangle 19"/>
            <p:cNvSpPr/>
            <p:nvPr/>
          </p:nvSpPr>
          <p:spPr>
            <a:xfrm>
              <a:off x="1619672" y="2564904"/>
              <a:ext cx="1440160" cy="792088"/>
            </a:xfrm>
            <a:prstGeom prst="rect">
              <a:avLst/>
            </a:prstGeom>
            <a:solidFill>
              <a:srgbClr val="4D8CB8"/>
            </a:solidFill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100" dirty="0" smtClean="0"/>
                <a:t>Labour tariff </a:t>
              </a:r>
              <a:br>
                <a:rPr lang="en-AU" sz="1100" dirty="0" smtClean="0"/>
              </a:br>
              <a:r>
                <a:rPr lang="en-AU" sz="1100" i="1" dirty="0" smtClean="0"/>
                <a:t>and/or </a:t>
              </a:r>
              <a:r>
                <a:rPr lang="en-AU" sz="1100" dirty="0" smtClean="0"/>
                <a:t/>
              </a:r>
              <a:br>
                <a:rPr lang="en-AU" sz="1100" dirty="0" smtClean="0"/>
              </a:br>
              <a:r>
                <a:rPr lang="en-AU" sz="1100" dirty="0" smtClean="0"/>
                <a:t>external staff</a:t>
              </a:r>
              <a:endParaRPr lang="en-AU" sz="11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619672" y="3356992"/>
              <a:ext cx="1440160" cy="1152128"/>
            </a:xfrm>
            <a:prstGeom prst="rect">
              <a:avLst/>
            </a:prstGeom>
            <a:solidFill>
              <a:srgbClr val="80AD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100" dirty="0" smtClean="0"/>
                <a:t>One-off cost of a physical asset </a:t>
              </a:r>
              <a:br>
                <a:rPr lang="en-AU" sz="1100" dirty="0" smtClean="0"/>
              </a:br>
              <a:r>
                <a:rPr lang="en-AU" sz="1100" i="1" dirty="0" smtClean="0"/>
                <a:t>and/or</a:t>
              </a:r>
            </a:p>
            <a:p>
              <a:pPr algn="ctr"/>
              <a:r>
                <a:rPr lang="en-AU" sz="1100" dirty="0" smtClean="0"/>
                <a:t>Annualised depreciation</a:t>
              </a:r>
              <a:endParaRPr lang="en-AU" sz="11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619672" y="4508794"/>
              <a:ext cx="1440160" cy="792088"/>
            </a:xfrm>
            <a:prstGeom prst="rect">
              <a:avLst/>
            </a:prstGeom>
            <a:solidFill>
              <a:srgbClr val="B3CEE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100" dirty="0" smtClean="0">
                  <a:solidFill>
                    <a:srgbClr val="005293"/>
                  </a:solidFill>
                </a:rPr>
                <a:t>Interest + opportunity costs</a:t>
              </a:r>
              <a:endParaRPr lang="en-AU" sz="1100" dirty="0">
                <a:solidFill>
                  <a:srgbClr val="005293"/>
                </a:solidFill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3450286" y="2564904"/>
              <a:ext cx="1441468" cy="2731443"/>
              <a:chOff x="3450286" y="2564904"/>
              <a:chExt cx="1441468" cy="2731443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3451594" y="2564904"/>
                <a:ext cx="1440160" cy="792088"/>
              </a:xfrm>
              <a:prstGeom prst="rect">
                <a:avLst/>
              </a:prstGeom>
              <a:solidFill>
                <a:srgbClr val="4D8CB8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100" dirty="0" smtClean="0"/>
                  <a:t>time</a:t>
                </a:r>
                <a:endParaRPr lang="en-AU" sz="11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450286" y="3352131"/>
                <a:ext cx="1440160" cy="1152128"/>
              </a:xfrm>
              <a:prstGeom prst="rect">
                <a:avLst/>
              </a:prstGeom>
              <a:solidFill>
                <a:srgbClr val="80AD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100" dirty="0" smtClean="0"/>
                  <a:t>Number of physical assets</a:t>
                </a:r>
                <a:endParaRPr lang="en-AU" sz="11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451594" y="4504259"/>
                <a:ext cx="1440160" cy="792088"/>
              </a:xfrm>
              <a:prstGeom prst="rect">
                <a:avLst/>
              </a:prstGeom>
              <a:solidFill>
                <a:srgbClr val="B3CEE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100" dirty="0" smtClean="0">
                    <a:solidFill>
                      <a:srgbClr val="005293"/>
                    </a:solidFill>
                  </a:rPr>
                  <a:t>Duration of holding</a:t>
                </a:r>
                <a:endParaRPr lang="en-AU" sz="1100" dirty="0">
                  <a:solidFill>
                    <a:srgbClr val="005293"/>
                  </a:solidFill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273823" y="2564904"/>
              <a:ext cx="1440160" cy="2737927"/>
              <a:chOff x="5273823" y="2564904"/>
              <a:chExt cx="1440160" cy="2737927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5273823" y="2564904"/>
                <a:ext cx="1440160" cy="792088"/>
              </a:xfrm>
              <a:prstGeom prst="rect">
                <a:avLst/>
              </a:prstGeom>
              <a:solidFill>
                <a:srgbClr val="4D8CB8"/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100" dirty="0"/>
                  <a:t>p</a:t>
                </a:r>
                <a:r>
                  <a:rPr lang="en-AU" sz="1100" dirty="0" smtClean="0"/>
                  <a:t>opulation</a:t>
                </a:r>
              </a:p>
              <a:p>
                <a:pPr algn="ctr"/>
                <a:endParaRPr lang="en-AU" sz="1100" dirty="0"/>
              </a:p>
              <a:p>
                <a:pPr algn="ctr"/>
                <a:r>
                  <a:rPr lang="en-AU" sz="1100" dirty="0" smtClean="0"/>
                  <a:t>compliance (or uptake) rate</a:t>
                </a:r>
                <a:endParaRPr lang="en-AU" sz="1100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273823" y="3356992"/>
                <a:ext cx="1440160" cy="1152128"/>
              </a:xfrm>
              <a:prstGeom prst="rect">
                <a:avLst/>
              </a:prstGeom>
              <a:solidFill>
                <a:srgbClr val="80AD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100" dirty="0"/>
                  <a:t>population</a:t>
                </a:r>
              </a:p>
              <a:p>
                <a:pPr algn="ctr"/>
                <a:endParaRPr lang="en-AU" sz="1100" dirty="0"/>
              </a:p>
              <a:p>
                <a:pPr algn="ctr"/>
                <a:r>
                  <a:rPr lang="en-AU" sz="1100" dirty="0"/>
                  <a:t>compliance (or uptake) rate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5273823" y="4510743"/>
                <a:ext cx="1440160" cy="792088"/>
              </a:xfrm>
              <a:prstGeom prst="rect">
                <a:avLst/>
              </a:prstGeom>
              <a:solidFill>
                <a:srgbClr val="B3CEE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100" dirty="0" smtClean="0">
                    <a:solidFill>
                      <a:srgbClr val="005293"/>
                    </a:solidFill>
                  </a:rPr>
                  <a:t>population</a:t>
                </a:r>
                <a:endParaRPr lang="en-AU" sz="1100" dirty="0">
                  <a:solidFill>
                    <a:srgbClr val="005293"/>
                  </a:solidFill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7092280" y="2566853"/>
              <a:ext cx="1441599" cy="2735978"/>
              <a:chOff x="7092280" y="2564904"/>
              <a:chExt cx="1441599" cy="273597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7092280" y="2564904"/>
                <a:ext cx="1440160" cy="792088"/>
              </a:xfrm>
              <a:prstGeom prst="rect">
                <a:avLst/>
              </a:prstGeom>
              <a:solidFill>
                <a:schemeClr val="accent2">
                  <a:alpha val="65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100" dirty="0"/>
                  <a:t>a</a:t>
                </a:r>
                <a:r>
                  <a:rPr lang="en-AU" sz="1100" dirty="0" smtClean="0"/>
                  <a:t>nnual frequency</a:t>
                </a:r>
                <a:endParaRPr lang="en-AU" sz="11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7093719" y="3356992"/>
                <a:ext cx="1440160" cy="1152128"/>
              </a:xfrm>
              <a:prstGeom prst="rect">
                <a:avLst/>
              </a:prstGeom>
              <a:solidFill>
                <a:srgbClr val="80AD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100" dirty="0"/>
                  <a:t>annual frequency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7093719" y="4508794"/>
                <a:ext cx="1440160" cy="792088"/>
              </a:xfrm>
              <a:prstGeom prst="rect">
                <a:avLst/>
              </a:prstGeom>
              <a:solidFill>
                <a:srgbClr val="B3CEE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sz="1100" dirty="0"/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3122318" y="3861048"/>
              <a:ext cx="2975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b="1" dirty="0" smtClean="0">
                  <a:solidFill>
                    <a:srgbClr val="005293"/>
                  </a:solidFill>
                </a:rPr>
                <a:t>X</a:t>
              </a:r>
              <a:endParaRPr lang="en-AU" b="1" dirty="0">
                <a:solidFill>
                  <a:srgbClr val="005293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913783" y="3861048"/>
              <a:ext cx="2975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b="1" dirty="0" smtClean="0">
                  <a:solidFill>
                    <a:srgbClr val="005293"/>
                  </a:solidFill>
                </a:rPr>
                <a:t>X</a:t>
              </a:r>
              <a:endParaRPr lang="en-AU" b="1" dirty="0">
                <a:solidFill>
                  <a:srgbClr val="005293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732240" y="3861048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b="1" dirty="0" smtClean="0">
                  <a:solidFill>
                    <a:srgbClr val="005293"/>
                  </a:solidFill>
                </a:rPr>
                <a:t>X</a:t>
              </a:r>
              <a:endParaRPr lang="en-AU" b="1" dirty="0">
                <a:solidFill>
                  <a:srgbClr val="005293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79511" y="2708920"/>
              <a:ext cx="12961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 smtClean="0">
                  <a:solidFill>
                    <a:srgbClr val="005293"/>
                  </a:solidFill>
                </a:rPr>
                <a:t>Administrative Cost</a:t>
              </a:r>
              <a:endParaRPr lang="en-AU" sz="1200" b="1" dirty="0">
                <a:solidFill>
                  <a:srgbClr val="005293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76137" y="3702223"/>
              <a:ext cx="1152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 smtClean="0">
                  <a:solidFill>
                    <a:srgbClr val="005293"/>
                  </a:solidFill>
                </a:rPr>
                <a:t>Substantive Compliance Cost</a:t>
              </a:r>
              <a:endParaRPr lang="en-AU" sz="1200" b="1" dirty="0">
                <a:solidFill>
                  <a:srgbClr val="005293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76137" y="4649454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200" b="1" dirty="0" smtClean="0">
                  <a:solidFill>
                    <a:srgbClr val="005293"/>
                  </a:solidFill>
                </a:rPr>
                <a:t>Delay cost</a:t>
              </a:r>
              <a:endParaRPr lang="en-AU" sz="1200" b="1" dirty="0">
                <a:solidFill>
                  <a:srgbClr val="005293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960730" y="1826422"/>
            <a:ext cx="297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b="1" dirty="0" smtClean="0">
                <a:solidFill>
                  <a:srgbClr val="005293"/>
                </a:solidFill>
                <a:latin typeface="+mn-lt"/>
              </a:rPr>
              <a:t>X</a:t>
            </a:r>
            <a:endParaRPr lang="en-AU" sz="2000" b="1" dirty="0">
              <a:solidFill>
                <a:srgbClr val="00529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601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Regulatory costs measured by RCM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Administrative </a:t>
            </a:r>
            <a:r>
              <a:rPr lang="en-AU" dirty="0"/>
              <a:t>costs </a:t>
            </a:r>
          </a:p>
          <a:p>
            <a:pPr marL="1165225" lvl="2" indent="-160338"/>
            <a:r>
              <a:rPr lang="en-AU" dirty="0"/>
              <a:t>Costs incurred primarily to demonstrate compliance with the regulation or to allow government to administer the regulation, </a:t>
            </a:r>
            <a:br>
              <a:rPr lang="en-AU" dirty="0"/>
            </a:br>
            <a:r>
              <a:rPr lang="en-AU" dirty="0"/>
              <a:t>e.g. filling in forms</a:t>
            </a:r>
          </a:p>
          <a:p>
            <a:r>
              <a:rPr lang="en-AU" dirty="0"/>
              <a:t>Substantive Compliance costs</a:t>
            </a:r>
          </a:p>
          <a:p>
            <a:pPr lvl="2"/>
            <a:r>
              <a:rPr lang="en-AU" dirty="0"/>
              <a:t>Costs that directly lead to the regulated outcome, </a:t>
            </a:r>
            <a:br>
              <a:rPr lang="en-AU" dirty="0"/>
            </a:br>
            <a:r>
              <a:rPr lang="en-AU" dirty="0"/>
              <a:t>e.g. installing safety device</a:t>
            </a:r>
          </a:p>
          <a:p>
            <a:r>
              <a:rPr lang="en-AU" dirty="0"/>
              <a:t>Delay costs</a:t>
            </a:r>
          </a:p>
          <a:p>
            <a:pPr lvl="2"/>
            <a:r>
              <a:rPr lang="en-AU" dirty="0"/>
              <a:t>Expenses and loss of income incurred through having to complete an application requirement or wait for an application approval, e.g. waiting for approval of a building permit</a:t>
            </a:r>
          </a:p>
          <a:p>
            <a:pPr marL="0" indent="0" algn="r">
              <a:buNone/>
            </a:pPr>
            <a:endParaRPr lang="en-AU" sz="1800" b="1" dirty="0" smtClean="0"/>
          </a:p>
          <a:p>
            <a:pPr marL="0" indent="0" algn="r">
              <a:buNone/>
            </a:pPr>
            <a:r>
              <a:rPr lang="en-AU" sz="1800" b="1" dirty="0" smtClean="0"/>
              <a:t>Details later</a:t>
            </a:r>
            <a:endParaRPr lang="en-AU" sz="1800" b="1" dirty="0"/>
          </a:p>
        </p:txBody>
      </p:sp>
    </p:spTree>
    <p:extLst>
      <p:ext uri="{BB962C8B-B14F-4D97-AF65-F5344CB8AC3E}">
        <p14:creationId xmlns:p14="http://schemas.microsoft.com/office/powerpoint/2010/main" val="85795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Price variables for administrative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b="1" dirty="0" smtClean="0"/>
              <a:t>Tariff</a:t>
            </a:r>
            <a:r>
              <a:rPr lang="en-AU" b="1" dirty="0"/>
              <a:t>:</a:t>
            </a:r>
            <a:r>
              <a:rPr lang="en-AU" dirty="0"/>
              <a:t> wage rate plus overheads and on-costs for activities performed </a:t>
            </a:r>
          </a:p>
          <a:p>
            <a:r>
              <a:rPr lang="en-AU" b="1" dirty="0"/>
              <a:t>Time: </a:t>
            </a:r>
            <a:r>
              <a:rPr lang="en-AU" dirty="0"/>
              <a:t>hours or minutes to complete administrative activity </a:t>
            </a:r>
          </a:p>
          <a:p>
            <a:r>
              <a:rPr lang="en-AU" b="1" dirty="0"/>
              <a:t>External tariff: </a:t>
            </a:r>
            <a:r>
              <a:rPr lang="en-AU" dirty="0"/>
              <a:t>hourly rate or cost of external providers to carry out administrative activities</a:t>
            </a:r>
          </a:p>
          <a:p>
            <a:r>
              <a:rPr lang="en-AU" b="1" dirty="0"/>
              <a:t>Other </a:t>
            </a:r>
            <a:r>
              <a:rPr lang="en-AU" b="1" dirty="0" smtClean="0"/>
              <a:t>costs</a:t>
            </a:r>
            <a:r>
              <a:rPr lang="en-AU" dirty="0"/>
              <a:t>: e.g. capital cost specifically incurred to comply with information obligation or activity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0749" y="5167833"/>
            <a:ext cx="8496300" cy="1012825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0000" bIns="90000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b="1" dirty="0">
                <a:latin typeface="+mn-lt"/>
              </a:rPr>
              <a:t>Administrative Cost </a:t>
            </a:r>
            <a:r>
              <a:rPr lang="en-AU" sz="1800" dirty="0">
                <a:latin typeface="+mn-lt"/>
              </a:rPr>
              <a:t>= </a:t>
            </a:r>
            <a:r>
              <a:rPr lang="en-AU" sz="1800" b="1" dirty="0">
                <a:latin typeface="+mn-lt"/>
              </a:rPr>
              <a:t>Price</a:t>
            </a:r>
            <a:r>
              <a:rPr lang="en-AU" sz="1800" dirty="0">
                <a:latin typeface="+mn-lt"/>
              </a:rPr>
              <a:t> x Quantity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dirty="0">
                <a:latin typeface="+mn-lt"/>
              </a:rPr>
              <a:t>= </a:t>
            </a:r>
            <a:r>
              <a:rPr lang="en-AU" sz="1800" b="1" dirty="0">
                <a:latin typeface="+mn-lt"/>
              </a:rPr>
              <a:t>(tariff x time)</a:t>
            </a:r>
            <a:r>
              <a:rPr lang="en-AU" sz="1800" dirty="0">
                <a:latin typeface="+mn-lt"/>
              </a:rPr>
              <a:t> x Quantity </a:t>
            </a:r>
            <a:r>
              <a:rPr lang="en-AU" sz="1800" i="1" dirty="0">
                <a:latin typeface="+mn-lt"/>
              </a:rPr>
              <a:t>OR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dirty="0">
                <a:latin typeface="+mn-lt"/>
              </a:rPr>
              <a:t>= </a:t>
            </a:r>
            <a:r>
              <a:rPr lang="en-AU" sz="1800" b="1" dirty="0">
                <a:latin typeface="+mn-lt"/>
              </a:rPr>
              <a:t>{internal price (i.e. tariff x time) </a:t>
            </a:r>
            <a:r>
              <a:rPr lang="en-AU" sz="1800" dirty="0">
                <a:latin typeface="+mn-lt"/>
              </a:rPr>
              <a:t>+</a:t>
            </a:r>
            <a:r>
              <a:rPr lang="en-AU" sz="1800" b="1" dirty="0">
                <a:latin typeface="+mn-lt"/>
              </a:rPr>
              <a:t> external tariff </a:t>
            </a:r>
            <a:r>
              <a:rPr lang="en-AU" sz="1800" dirty="0">
                <a:latin typeface="+mn-lt"/>
              </a:rPr>
              <a:t>+ </a:t>
            </a:r>
            <a:r>
              <a:rPr lang="en-AU" sz="1800" b="1" dirty="0">
                <a:latin typeface="+mn-lt"/>
              </a:rPr>
              <a:t>other significant costs}</a:t>
            </a:r>
            <a:r>
              <a:rPr lang="en-AU" sz="1800" dirty="0">
                <a:latin typeface="+mn-lt"/>
              </a:rPr>
              <a:t> x Quantity</a:t>
            </a:r>
          </a:p>
        </p:txBody>
      </p:sp>
    </p:spTree>
    <p:extLst>
      <p:ext uri="{BB962C8B-B14F-4D97-AF65-F5344CB8AC3E}">
        <p14:creationId xmlns:p14="http://schemas.microsoft.com/office/powerpoint/2010/main" val="247652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Quantity variables for administrative costs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b="1" dirty="0" smtClean="0"/>
              <a:t>Population</a:t>
            </a:r>
            <a:r>
              <a:rPr lang="en-AU" b="1" dirty="0"/>
              <a:t>:</a:t>
            </a:r>
            <a:r>
              <a:rPr lang="en-AU" dirty="0"/>
              <a:t> refers to the number of entities affected by a particular regulatory obligation.</a:t>
            </a:r>
          </a:p>
          <a:p>
            <a:r>
              <a:rPr lang="en-AU" b="1" dirty="0"/>
              <a:t>Frequency:</a:t>
            </a:r>
            <a:r>
              <a:rPr lang="en-AU" dirty="0"/>
              <a:t> is the number of times an affected business or other entity delivers or complies with a information obligation each year.</a:t>
            </a:r>
          </a:p>
          <a:p>
            <a:r>
              <a:rPr lang="en-AU" b="1" dirty="0"/>
              <a:t>Compliance Rate: </a:t>
            </a:r>
            <a:r>
              <a:rPr lang="en-AU" dirty="0"/>
              <a:t>refers to the rate of affected business that will comply with the information obligation </a:t>
            </a:r>
          </a:p>
          <a:p>
            <a:pPr lvl="2"/>
            <a:r>
              <a:rPr lang="en-AU" dirty="0"/>
              <a:t>default = 1, or 100%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6561" y="5373216"/>
            <a:ext cx="8496000" cy="720000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0000" bIns="90000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b="1" dirty="0">
                <a:latin typeface="+mn-lt"/>
              </a:rPr>
              <a:t>Administrative Cost </a:t>
            </a:r>
            <a:r>
              <a:rPr lang="en-AU" sz="1800" dirty="0">
                <a:latin typeface="+mn-lt"/>
              </a:rPr>
              <a:t>= Price x </a:t>
            </a:r>
            <a:r>
              <a:rPr lang="en-AU" sz="1800" b="1" dirty="0">
                <a:latin typeface="+mn-lt"/>
              </a:rPr>
              <a:t>Quantity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dirty="0">
                <a:latin typeface="+mn-lt"/>
              </a:rPr>
              <a:t>= Price x </a:t>
            </a:r>
            <a:r>
              <a:rPr lang="en-AU" sz="1800" b="1" dirty="0">
                <a:latin typeface="+mn-lt"/>
              </a:rPr>
              <a:t>(population x annual frequency x compliance rate)</a:t>
            </a:r>
            <a:endParaRPr lang="en-AU" sz="1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118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Exercise: Calculating administrative costs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b="1" dirty="0" smtClean="0">
                <a:solidFill>
                  <a:srgbClr val="005293"/>
                </a:solidFill>
              </a:rPr>
              <a:t>Obligation</a:t>
            </a:r>
            <a:r>
              <a:rPr lang="en-AU" b="1" dirty="0">
                <a:solidFill>
                  <a:srgbClr val="005293"/>
                </a:solidFill>
              </a:rPr>
              <a:t>: </a:t>
            </a:r>
            <a:r>
              <a:rPr lang="en-AU" dirty="0">
                <a:solidFill>
                  <a:srgbClr val="005293"/>
                </a:solidFill>
              </a:rPr>
              <a:t>Duty to lodge a licence application</a:t>
            </a:r>
          </a:p>
          <a:p>
            <a:r>
              <a:rPr lang="en-AU" b="1" dirty="0">
                <a:solidFill>
                  <a:srgbClr val="005293"/>
                </a:solidFill>
              </a:rPr>
              <a:t>Information: </a:t>
            </a:r>
          </a:p>
          <a:p>
            <a:pPr lvl="2"/>
            <a:r>
              <a:rPr lang="en-AU" dirty="0">
                <a:solidFill>
                  <a:srgbClr val="005293"/>
                </a:solidFill>
              </a:rPr>
              <a:t>A </a:t>
            </a:r>
            <a:r>
              <a:rPr lang="en-AU" b="1" dirty="0">
                <a:solidFill>
                  <a:srgbClr val="005293"/>
                </a:solidFill>
              </a:rPr>
              <a:t>normally efficient business </a:t>
            </a:r>
            <a:r>
              <a:rPr lang="en-AU" dirty="0">
                <a:solidFill>
                  <a:srgbClr val="005293"/>
                </a:solidFill>
              </a:rPr>
              <a:t>takes 4 hours to lodge this licence application</a:t>
            </a:r>
          </a:p>
          <a:p>
            <a:pPr lvl="2"/>
            <a:r>
              <a:rPr lang="en-AU" dirty="0" smtClean="0">
                <a:solidFill>
                  <a:srgbClr val="005293"/>
                </a:solidFill>
              </a:rPr>
              <a:t>1 000 </a:t>
            </a:r>
            <a:r>
              <a:rPr lang="en-AU" dirty="0">
                <a:solidFill>
                  <a:srgbClr val="005293"/>
                </a:solidFill>
              </a:rPr>
              <a:t>businesses are affected by this obligation</a:t>
            </a:r>
          </a:p>
          <a:p>
            <a:pPr lvl="2"/>
            <a:r>
              <a:rPr lang="en-AU" dirty="0">
                <a:solidFill>
                  <a:srgbClr val="005293"/>
                </a:solidFill>
              </a:rPr>
              <a:t>Businesses are required to lodge this application twice a year</a:t>
            </a:r>
          </a:p>
          <a:p>
            <a:pPr lvl="2"/>
            <a:r>
              <a:rPr lang="en-AU" dirty="0">
                <a:solidFill>
                  <a:srgbClr val="005293"/>
                </a:solidFill>
              </a:rPr>
              <a:t>Wage is equal to $55 per hour including overheads and on-costs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65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Price variables for substantive compliance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r>
              <a:rPr lang="en-AU" b="1" dirty="0"/>
              <a:t>Tariff x time: </a:t>
            </a:r>
            <a:r>
              <a:rPr lang="en-AU" dirty="0"/>
              <a:t>(similar to administrative costs)</a:t>
            </a:r>
          </a:p>
          <a:p>
            <a:r>
              <a:rPr lang="en-AU" b="1" dirty="0"/>
              <a:t>Price of physical asset: </a:t>
            </a:r>
            <a:r>
              <a:rPr lang="en-AU" dirty="0"/>
              <a:t>one-off purchase price of a physical asset</a:t>
            </a:r>
          </a:p>
          <a:p>
            <a:r>
              <a:rPr lang="en-AU" b="1" dirty="0"/>
              <a:t>Annualised depreciation</a:t>
            </a:r>
            <a:r>
              <a:rPr lang="en-AU" dirty="0"/>
              <a:t>: ongoing cost of the relevant asset</a:t>
            </a:r>
          </a:p>
          <a:p>
            <a:r>
              <a:rPr lang="en-AU" b="1" dirty="0"/>
              <a:t>Number of assets</a:t>
            </a:r>
          </a:p>
          <a:p>
            <a:endParaRPr lang="en-A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3850" y="4869160"/>
            <a:ext cx="8496300" cy="1289050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0000" bIns="90000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b="1" dirty="0">
                <a:latin typeface="+mn-lt"/>
              </a:rPr>
              <a:t>Substantive Compliance Cost </a:t>
            </a:r>
            <a:r>
              <a:rPr lang="en-AU" sz="1800" dirty="0">
                <a:latin typeface="+mn-lt"/>
              </a:rPr>
              <a:t>= </a:t>
            </a:r>
            <a:r>
              <a:rPr lang="en-AU" sz="1800" b="1" dirty="0">
                <a:latin typeface="+mn-lt"/>
              </a:rPr>
              <a:t>Price</a:t>
            </a:r>
            <a:r>
              <a:rPr lang="en-AU" sz="1800" dirty="0">
                <a:latin typeface="+mn-lt"/>
              </a:rPr>
              <a:t> x Quantity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dirty="0">
                <a:latin typeface="+mn-lt"/>
              </a:rPr>
              <a:t>= </a:t>
            </a:r>
            <a:r>
              <a:rPr lang="en-AU" sz="1800" b="1" dirty="0">
                <a:latin typeface="+mn-lt"/>
              </a:rPr>
              <a:t>(tariff x time)</a:t>
            </a:r>
            <a:r>
              <a:rPr lang="en-AU" sz="1800" dirty="0">
                <a:latin typeface="+mn-lt"/>
              </a:rPr>
              <a:t> x Quantity </a:t>
            </a:r>
            <a:r>
              <a:rPr lang="en-AU" sz="1800" i="1" dirty="0">
                <a:latin typeface="+mn-lt"/>
              </a:rPr>
              <a:t>OR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dirty="0">
                <a:latin typeface="+mn-lt"/>
              </a:rPr>
              <a:t>= </a:t>
            </a:r>
            <a:r>
              <a:rPr lang="en-AU" sz="1800" b="1" dirty="0">
                <a:latin typeface="+mn-lt"/>
              </a:rPr>
              <a:t>(one-off price of physical asset</a:t>
            </a:r>
            <a:r>
              <a:rPr lang="en-AU" sz="1800" dirty="0">
                <a:latin typeface="+mn-lt"/>
              </a:rPr>
              <a:t> x</a:t>
            </a:r>
            <a:r>
              <a:rPr lang="en-AU" sz="1800" b="1" dirty="0">
                <a:latin typeface="+mn-lt"/>
              </a:rPr>
              <a:t> number of assets)</a:t>
            </a:r>
            <a:r>
              <a:rPr lang="en-AU" sz="1800" dirty="0">
                <a:latin typeface="+mn-lt"/>
              </a:rPr>
              <a:t> x Quantity </a:t>
            </a:r>
            <a:r>
              <a:rPr lang="en-AU" sz="1800" i="1" dirty="0">
                <a:latin typeface="+mn-lt"/>
              </a:rPr>
              <a:t>OR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dirty="0">
                <a:latin typeface="+mn-lt"/>
              </a:rPr>
              <a:t>= </a:t>
            </a:r>
            <a:r>
              <a:rPr lang="en-AU" sz="1800" b="1" dirty="0">
                <a:latin typeface="+mn-lt"/>
              </a:rPr>
              <a:t>(annualised depreciation </a:t>
            </a:r>
            <a:r>
              <a:rPr lang="en-AU" sz="1800" dirty="0">
                <a:latin typeface="+mn-lt"/>
              </a:rPr>
              <a:t>x</a:t>
            </a:r>
            <a:r>
              <a:rPr lang="en-AU" sz="1800" b="1" dirty="0">
                <a:latin typeface="+mn-lt"/>
              </a:rPr>
              <a:t> number of assets)</a:t>
            </a:r>
            <a:r>
              <a:rPr lang="en-AU" sz="1800" dirty="0">
                <a:latin typeface="+mn-lt"/>
              </a:rPr>
              <a:t> x Quantity</a:t>
            </a:r>
          </a:p>
        </p:txBody>
      </p:sp>
    </p:spTree>
    <p:extLst>
      <p:ext uri="{BB962C8B-B14F-4D97-AF65-F5344CB8AC3E}">
        <p14:creationId xmlns:p14="http://schemas.microsoft.com/office/powerpoint/2010/main" val="334522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Quantity variables for substantive compliance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b="1" dirty="0"/>
              <a:t>Population:</a:t>
            </a:r>
            <a:r>
              <a:rPr lang="en-AU" dirty="0"/>
              <a:t> similar to administrative cost</a:t>
            </a:r>
          </a:p>
          <a:p>
            <a:r>
              <a:rPr lang="en-AU" b="1" dirty="0"/>
              <a:t>Annual Frequency</a:t>
            </a:r>
            <a:r>
              <a:rPr lang="en-AU" dirty="0"/>
              <a:t>: similar to administrative cost</a:t>
            </a:r>
          </a:p>
          <a:p>
            <a:r>
              <a:rPr lang="en-AU" b="1" dirty="0"/>
              <a:t>Compliance Rate: </a:t>
            </a:r>
            <a:r>
              <a:rPr lang="en-AU" dirty="0"/>
              <a:t>similar to administrative cost</a:t>
            </a:r>
          </a:p>
          <a:p>
            <a:endParaRPr lang="en-A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3850" y="5381625"/>
            <a:ext cx="8496300" cy="735013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90000" bIns="90000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b="1" dirty="0">
                <a:latin typeface="+mn-lt"/>
              </a:rPr>
              <a:t>Substantive Compliance Cost </a:t>
            </a:r>
            <a:r>
              <a:rPr lang="en-AU" sz="1800" dirty="0">
                <a:latin typeface="+mn-lt"/>
              </a:rPr>
              <a:t>= Price x </a:t>
            </a:r>
            <a:r>
              <a:rPr lang="en-AU" sz="1800" b="1" dirty="0">
                <a:latin typeface="+mn-lt"/>
              </a:rPr>
              <a:t>Quantity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dirty="0">
                <a:latin typeface="+mn-lt"/>
              </a:rPr>
              <a:t>= Price x (</a:t>
            </a:r>
            <a:r>
              <a:rPr lang="en-AU" sz="1800" b="1" dirty="0">
                <a:latin typeface="+mn-lt"/>
              </a:rPr>
              <a:t>population </a:t>
            </a:r>
            <a:r>
              <a:rPr lang="en-AU" sz="1800" dirty="0">
                <a:latin typeface="+mn-lt"/>
              </a:rPr>
              <a:t>x </a:t>
            </a:r>
            <a:r>
              <a:rPr lang="en-AU" sz="1800" b="1" dirty="0">
                <a:latin typeface="+mn-lt"/>
              </a:rPr>
              <a:t>annual frequency </a:t>
            </a:r>
            <a:r>
              <a:rPr lang="en-AU" sz="1800" dirty="0">
                <a:latin typeface="+mn-lt"/>
              </a:rPr>
              <a:t>x</a:t>
            </a:r>
            <a:r>
              <a:rPr lang="en-AU" sz="1800" b="1" dirty="0">
                <a:latin typeface="+mn-lt"/>
              </a:rPr>
              <a:t> compliance rate</a:t>
            </a:r>
            <a:r>
              <a:rPr lang="en-AU" sz="1800" dirty="0">
                <a:latin typeface="+mn-lt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18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Exercise: Calculating substantive compliance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b="1" dirty="0">
                <a:solidFill>
                  <a:srgbClr val="005293"/>
                </a:solidFill>
              </a:rPr>
              <a:t>Obligation:</a:t>
            </a:r>
            <a:r>
              <a:rPr lang="en-AU" dirty="0">
                <a:solidFill>
                  <a:srgbClr val="005293"/>
                </a:solidFill>
              </a:rPr>
              <a:t> Duty to provide safe ladders at all building worksites</a:t>
            </a:r>
          </a:p>
          <a:p>
            <a:r>
              <a:rPr lang="en-AU" b="1" dirty="0">
                <a:solidFill>
                  <a:srgbClr val="005293"/>
                </a:solidFill>
              </a:rPr>
              <a:t>Information available: </a:t>
            </a:r>
          </a:p>
          <a:p>
            <a:pPr lvl="2"/>
            <a:r>
              <a:rPr lang="en-AU" dirty="0">
                <a:solidFill>
                  <a:srgbClr val="005293"/>
                </a:solidFill>
              </a:rPr>
              <a:t>one-off purchase price of safe ladder is $200 </a:t>
            </a:r>
          </a:p>
          <a:p>
            <a:pPr lvl="2"/>
            <a:r>
              <a:rPr lang="en-AU" dirty="0" smtClean="0">
                <a:solidFill>
                  <a:srgbClr val="005293"/>
                </a:solidFill>
              </a:rPr>
              <a:t>each </a:t>
            </a:r>
            <a:r>
              <a:rPr lang="en-AU" dirty="0">
                <a:solidFill>
                  <a:srgbClr val="005293"/>
                </a:solidFill>
              </a:rPr>
              <a:t>site requires one ladder  </a:t>
            </a:r>
          </a:p>
          <a:p>
            <a:pPr lvl="2"/>
            <a:r>
              <a:rPr lang="en-AU" dirty="0" smtClean="0">
                <a:solidFill>
                  <a:srgbClr val="005293"/>
                </a:solidFill>
              </a:rPr>
              <a:t>10 000 </a:t>
            </a:r>
            <a:r>
              <a:rPr lang="en-AU" dirty="0">
                <a:solidFill>
                  <a:srgbClr val="005293"/>
                </a:solidFill>
              </a:rPr>
              <a:t>worksites are affected</a:t>
            </a:r>
          </a:p>
          <a:p>
            <a:pPr lvl="2"/>
            <a:r>
              <a:rPr lang="en-AU" dirty="0">
                <a:solidFill>
                  <a:srgbClr val="005293"/>
                </a:solidFill>
              </a:rPr>
              <a:t>40 per cent of building sites already comply with this regulation </a:t>
            </a:r>
          </a:p>
          <a:p>
            <a:endParaRPr lang="en-AU" dirty="0">
              <a:solidFill>
                <a:srgbClr val="0052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27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Delay costs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b="1" dirty="0" smtClean="0"/>
              <a:t>Key </a:t>
            </a:r>
            <a:r>
              <a:rPr lang="en-AU" b="1" dirty="0"/>
              <a:t>issues:</a:t>
            </a:r>
          </a:p>
          <a:p>
            <a:pPr lvl="2"/>
            <a:r>
              <a:rPr lang="en-AU" dirty="0" smtClean="0"/>
              <a:t>mapping </a:t>
            </a:r>
            <a:r>
              <a:rPr lang="en-AU" dirty="0"/>
              <a:t>the delay is crucial (discussed earlier)</a:t>
            </a:r>
          </a:p>
          <a:p>
            <a:pPr lvl="2"/>
            <a:r>
              <a:rPr lang="en-AU" dirty="0" smtClean="0"/>
              <a:t>identifying </a:t>
            </a:r>
            <a:r>
              <a:rPr lang="en-AU" dirty="0"/>
              <a:t>opportunity costs is another key issue</a:t>
            </a:r>
          </a:p>
          <a:p>
            <a:r>
              <a:rPr lang="en-AU" dirty="0"/>
              <a:t>If you expect to measure the cost of delays, please contact RRU and agree to the methodology and formula to be used</a:t>
            </a:r>
          </a:p>
          <a:p>
            <a:r>
              <a:rPr lang="en-AU" dirty="0"/>
              <a:t>More slides on delay costs are available on the DTF website, </a:t>
            </a:r>
            <a:r>
              <a:rPr lang="en-AU" dirty="0">
                <a:solidFill>
                  <a:srgbClr val="005293"/>
                </a:solidFill>
              </a:rPr>
              <a:t>www.dtf.vic.gov.au/betterregulation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24000" y="5487732"/>
            <a:ext cx="8496000" cy="646112"/>
          </a:xfrm>
          <a:prstGeom prst="rect">
            <a:avLst/>
          </a:prstGeom>
          <a:solidFill>
            <a:srgbClr val="DDDDDD"/>
          </a:solidFill>
          <a:ln w="1270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AU" sz="1800" b="1" dirty="0">
                <a:latin typeface="+mn-lt"/>
              </a:rPr>
              <a:t>Delay Cost </a:t>
            </a:r>
            <a:r>
              <a:rPr lang="en-AU" sz="1800" dirty="0">
                <a:latin typeface="+mn-lt"/>
              </a:rPr>
              <a:t>=  </a:t>
            </a:r>
            <a:r>
              <a:rPr lang="en-AU" sz="1800" b="1" dirty="0">
                <a:latin typeface="+mn-lt"/>
              </a:rPr>
              <a:t>Price </a:t>
            </a:r>
            <a:r>
              <a:rPr lang="en-US" sz="1800" b="1" dirty="0">
                <a:latin typeface="+mn-lt"/>
              </a:rPr>
              <a:t>× Quantity</a:t>
            </a:r>
            <a:r>
              <a:rPr lang="en-US" sz="1800" dirty="0">
                <a:latin typeface="+mn-lt"/>
              </a:rPr>
              <a:t>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1800" dirty="0">
                <a:latin typeface="+mn-lt"/>
              </a:rPr>
              <a:t>= {(costs incurred + opportunity cost) × delay period} × (population)</a:t>
            </a:r>
            <a:endParaRPr lang="en-AU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113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Steps 2.6.3 to 2.8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>
                <a:solidFill>
                  <a:srgbClr val="005293"/>
                </a:solidFill>
              </a:rPr>
              <a:t>Finalising the measurement</a:t>
            </a:r>
            <a:endParaRPr lang="en-AU" dirty="0">
              <a:solidFill>
                <a:srgbClr val="0052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04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Step </a:t>
            </a:r>
            <a:r>
              <a:rPr lang="en-AU" dirty="0" smtClean="0"/>
              <a:t>2.6.3 </a:t>
            </a:r>
            <a:r>
              <a:rPr lang="en-AU" dirty="0"/>
              <a:t>Verify the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pPr marL="0" indent="0">
              <a:buNone/>
            </a:pPr>
            <a:r>
              <a:rPr lang="en-AU" dirty="0"/>
              <a:t>After initial desktop estimation:</a:t>
            </a:r>
          </a:p>
          <a:p>
            <a:pPr lvl="1"/>
            <a:r>
              <a:rPr lang="en-AU" dirty="0"/>
              <a:t>Consult departmental experts</a:t>
            </a:r>
          </a:p>
          <a:p>
            <a:pPr lvl="2"/>
            <a:r>
              <a:rPr lang="en-AU" b="1" dirty="0"/>
              <a:t>In all cases </a:t>
            </a:r>
            <a:r>
              <a:rPr lang="en-AU" dirty="0"/>
              <a:t>consult with relevant regulators and departmental experts to confirm that the data and assumptions used, and the preliminary results, are plausible.</a:t>
            </a:r>
          </a:p>
          <a:p>
            <a:pPr lvl="2"/>
            <a:r>
              <a:rPr lang="en-AU" dirty="0"/>
              <a:t>Refer to such consultation in the RCM report (without naming people).</a:t>
            </a:r>
          </a:p>
          <a:p>
            <a:pPr lvl="1"/>
            <a:r>
              <a:rPr lang="en-AU" dirty="0"/>
              <a:t>Consult the affected sector</a:t>
            </a:r>
          </a:p>
          <a:p>
            <a:pPr lvl="2"/>
            <a:r>
              <a:rPr lang="en-AU" b="1" dirty="0"/>
              <a:t>Where necessary </a:t>
            </a:r>
            <a:r>
              <a:rPr lang="en-AU" dirty="0"/>
              <a:t>consult the affected sector to verify estimates. </a:t>
            </a:r>
          </a:p>
          <a:p>
            <a:pPr lvl="2"/>
            <a:r>
              <a:rPr lang="en-AU" dirty="0"/>
              <a:t>The level of engagement should be appropriate to the magnitude of regulatory change (proportionality). </a:t>
            </a:r>
          </a:p>
          <a:p>
            <a:pPr lvl="2"/>
            <a:r>
              <a:rPr lang="en-AU" dirty="0"/>
              <a:t>Where initial estimates or subsequent analysis point to a </a:t>
            </a:r>
            <a:r>
              <a:rPr lang="en-AU" i="1" dirty="0"/>
              <a:t>regulatory change equal to or greater than $10 million per annum</a:t>
            </a:r>
            <a:r>
              <a:rPr lang="en-AU" dirty="0"/>
              <a:t>, consultation with business (</a:t>
            </a:r>
            <a:r>
              <a:rPr lang="en-AU" b="1" dirty="0"/>
              <a:t>such as through business interviews) is strongly recommended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129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Step </a:t>
            </a:r>
            <a:r>
              <a:rPr lang="en-AU" dirty="0" smtClean="0"/>
              <a:t>2.6.4 </a:t>
            </a:r>
            <a:r>
              <a:rPr lang="en-AU" dirty="0"/>
              <a:t>Prepare the draft RCM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b="1" dirty="0" smtClean="0"/>
          </a:p>
          <a:p>
            <a:pPr marL="0" indent="0">
              <a:buNone/>
            </a:pPr>
            <a:r>
              <a:rPr lang="en-AU" b="1" dirty="0" smtClean="0"/>
              <a:t>Executive </a:t>
            </a:r>
            <a:r>
              <a:rPr lang="en-AU" b="1" dirty="0"/>
              <a:t>Summary</a:t>
            </a:r>
          </a:p>
          <a:p>
            <a:pPr marL="0" indent="0">
              <a:buNone/>
            </a:pPr>
            <a:r>
              <a:rPr lang="en-AU" dirty="0"/>
              <a:t>1. The regulatory change</a:t>
            </a:r>
          </a:p>
          <a:p>
            <a:pPr lvl="2"/>
            <a:r>
              <a:rPr lang="en-AU" dirty="0"/>
              <a:t>The change should be identified and specified, including the date when it takes effect (or took effect); and the duration of the regulation</a:t>
            </a:r>
          </a:p>
          <a:p>
            <a:pPr marL="0" indent="0">
              <a:buNone/>
            </a:pPr>
            <a:r>
              <a:rPr lang="en-AU" dirty="0"/>
              <a:t>2. Mapping the regulatory change</a:t>
            </a:r>
          </a:p>
          <a:p>
            <a:pPr lvl="2"/>
            <a:r>
              <a:rPr lang="en-AU" dirty="0"/>
              <a:t>preferably through a diagram</a:t>
            </a:r>
          </a:p>
          <a:p>
            <a:pPr marL="0" indent="0">
              <a:buNone/>
            </a:pPr>
            <a:r>
              <a:rPr lang="en-AU" dirty="0"/>
              <a:t>3. Data strategy and data sources</a:t>
            </a:r>
          </a:p>
          <a:p>
            <a:pPr lvl="2"/>
            <a:r>
              <a:rPr lang="en-AU" dirty="0"/>
              <a:t>strategy for desktop analysis and data collection</a:t>
            </a:r>
          </a:p>
          <a:p>
            <a:pPr lvl="2"/>
            <a:r>
              <a:rPr lang="en-AU" dirty="0"/>
              <a:t>main sources of data</a:t>
            </a:r>
          </a:p>
          <a:p>
            <a:pPr lvl="2"/>
            <a:r>
              <a:rPr lang="en-AU" dirty="0"/>
              <a:t>approach taken to a normally efficient business</a:t>
            </a:r>
          </a:p>
          <a:p>
            <a:pPr lvl="2"/>
            <a:r>
              <a:rPr lang="en-AU" dirty="0"/>
              <a:t>approach taken to determine BAU costs </a:t>
            </a:r>
          </a:p>
          <a:p>
            <a:pPr lvl="2"/>
            <a:r>
              <a:rPr lang="en-AU" dirty="0"/>
              <a:t>the approach taken to verify data </a:t>
            </a:r>
          </a:p>
          <a:p>
            <a:pPr lvl="2"/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293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Regulatory costs measured by RCM methodology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909149"/>
              </p:ext>
            </p:extLst>
          </p:nvPr>
        </p:nvGraphicFramePr>
        <p:xfrm>
          <a:off x="539552" y="5538812"/>
          <a:ext cx="8136904" cy="7273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36904"/>
              </a:tblGrid>
              <a:tr h="727328">
                <a:tc>
                  <a:txBody>
                    <a:bodyPr/>
                    <a:lstStyle/>
                    <a:p>
                      <a:pPr algn="ctr"/>
                      <a:r>
                        <a:rPr lang="en-AU" sz="1050" b="0" dirty="0" smtClean="0">
                          <a:solidFill>
                            <a:srgbClr val="005293"/>
                          </a:solidFill>
                        </a:rPr>
                        <a:t/>
                      </a:r>
                      <a:br>
                        <a:rPr lang="en-AU" sz="1050" b="0" dirty="0" smtClean="0">
                          <a:solidFill>
                            <a:srgbClr val="005293"/>
                          </a:solidFill>
                        </a:rPr>
                      </a:br>
                      <a:r>
                        <a:rPr lang="en-AU" sz="1600" b="0" dirty="0" smtClean="0">
                          <a:solidFill>
                            <a:schemeClr val="tx1"/>
                          </a:solidFill>
                        </a:rPr>
                        <a:t>Costs within the </a:t>
                      </a:r>
                      <a:r>
                        <a:rPr lang="en-AU" sz="1600" b="1" dirty="0" smtClean="0">
                          <a:solidFill>
                            <a:srgbClr val="C00000"/>
                          </a:solidFill>
                        </a:rPr>
                        <a:t>red border </a:t>
                      </a:r>
                      <a:r>
                        <a:rPr lang="en-AU" sz="1600" b="0" dirty="0" smtClean="0">
                          <a:solidFill>
                            <a:schemeClr val="tx1"/>
                          </a:solidFill>
                        </a:rPr>
                        <a:t>are measured through the RCM</a:t>
                      </a:r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AU" sz="1050" b="0" dirty="0" smtClean="0">
                        <a:solidFill>
                          <a:srgbClr val="005293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Freeform 20"/>
          <p:cNvSpPr/>
          <p:nvPr/>
        </p:nvSpPr>
        <p:spPr>
          <a:xfrm>
            <a:off x="2665524" y="3259919"/>
            <a:ext cx="539097" cy="82426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66796"/>
                </a:lnTo>
                <a:lnTo>
                  <a:pt x="455852" y="666796"/>
                </a:lnTo>
              </a:path>
            </a:pathLst>
          </a:custGeom>
          <a:noFill/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Freeform 25"/>
          <p:cNvSpPr/>
          <p:nvPr/>
        </p:nvSpPr>
        <p:spPr>
          <a:xfrm>
            <a:off x="2531100" y="2492896"/>
            <a:ext cx="1344247" cy="702554"/>
          </a:xfrm>
          <a:custGeom>
            <a:avLst/>
            <a:gdLst>
              <a:gd name="connsiteX0" fmla="*/ 0 w 1136674"/>
              <a:gd name="connsiteY0" fmla="*/ 0 h 568337"/>
              <a:gd name="connsiteX1" fmla="*/ 1136674 w 1136674"/>
              <a:gd name="connsiteY1" fmla="*/ 0 h 568337"/>
              <a:gd name="connsiteX2" fmla="*/ 1136674 w 1136674"/>
              <a:gd name="connsiteY2" fmla="*/ 568337 h 568337"/>
              <a:gd name="connsiteX3" fmla="*/ 0 w 1136674"/>
              <a:gd name="connsiteY3" fmla="*/ 568337 h 568337"/>
              <a:gd name="connsiteX4" fmla="*/ 0 w 1136674"/>
              <a:gd name="connsiteY4" fmla="*/ 0 h 568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674" h="568337">
                <a:moveTo>
                  <a:pt x="0" y="0"/>
                </a:moveTo>
                <a:lnTo>
                  <a:pt x="1136674" y="0"/>
                </a:lnTo>
                <a:lnTo>
                  <a:pt x="1136674" y="568337"/>
                </a:lnTo>
                <a:lnTo>
                  <a:pt x="0" y="568337"/>
                </a:lnTo>
                <a:lnTo>
                  <a:pt x="0" y="0"/>
                </a:lnTo>
                <a:close/>
              </a:path>
            </a:pathLst>
          </a:custGeom>
          <a:solidFill>
            <a:srgbClr val="347CAE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7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AU" sz="1600" kern="1200" dirty="0" smtClean="0"/>
              <a:t>Compliance costs</a:t>
            </a:r>
            <a:endParaRPr lang="en-AU" sz="1600" kern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991317" y="1559736"/>
            <a:ext cx="6774810" cy="3015384"/>
            <a:chOff x="991317" y="1559736"/>
            <a:chExt cx="6774810" cy="3015384"/>
          </a:xfrm>
        </p:grpSpPr>
        <p:cxnSp>
          <p:nvCxnSpPr>
            <p:cNvPr id="6" name="Elbow Connector 5"/>
            <p:cNvCxnSpPr/>
            <p:nvPr/>
          </p:nvCxnSpPr>
          <p:spPr>
            <a:xfrm rot="16200000" flipH="1">
              <a:off x="3356647" y="3240217"/>
              <a:ext cx="377567" cy="288032"/>
            </a:xfrm>
            <a:prstGeom prst="bentConnector3">
              <a:avLst/>
            </a:prstGeom>
            <a:ln w="15875">
              <a:solidFill>
                <a:srgbClr val="597AA7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/>
            <p:nvPr/>
          </p:nvCxnSpPr>
          <p:spPr>
            <a:xfrm rot="5400000">
              <a:off x="2727033" y="3240217"/>
              <a:ext cx="377566" cy="288032"/>
            </a:xfrm>
            <a:prstGeom prst="bentConnector3">
              <a:avLst/>
            </a:prstGeom>
            <a:ln w="15875">
              <a:solidFill>
                <a:srgbClr val="597AA7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reeform 17"/>
            <p:cNvSpPr/>
            <p:nvPr/>
          </p:nvSpPr>
          <p:spPr>
            <a:xfrm>
              <a:off x="4591718" y="2262291"/>
              <a:ext cx="2795424" cy="2950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19350"/>
                  </a:lnTo>
                  <a:lnTo>
                    <a:pt x="2363766" y="119350"/>
                  </a:lnTo>
                  <a:lnTo>
                    <a:pt x="2363766" y="238701"/>
                  </a:lnTo>
                </a:path>
              </a:pathLst>
            </a:custGeom>
            <a:noFill/>
          </p:spPr>
          <p:style>
            <a:lnRef idx="2">
              <a:schemeClr val="accent2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1814593" y="2262289"/>
              <a:ext cx="2928275" cy="29507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476103" y="0"/>
                  </a:moveTo>
                  <a:lnTo>
                    <a:pt x="2476103" y="119350"/>
                  </a:lnTo>
                  <a:lnTo>
                    <a:pt x="0" y="119350"/>
                  </a:lnTo>
                  <a:lnTo>
                    <a:pt x="0" y="238701"/>
                  </a:lnTo>
                </a:path>
              </a:pathLst>
            </a:custGeom>
            <a:noFill/>
            <a:ln>
              <a:solidFill>
                <a:srgbClr val="597AA7"/>
              </a:solidFill>
            </a:ln>
          </p:spPr>
          <p:style>
            <a:lnRef idx="2">
              <a:schemeClr val="accent2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3314353" y="1559736"/>
              <a:ext cx="2473167" cy="702554"/>
            </a:xfrm>
            <a:custGeom>
              <a:avLst/>
              <a:gdLst>
                <a:gd name="connsiteX0" fmla="*/ 0 w 1590253"/>
                <a:gd name="connsiteY0" fmla="*/ 0 h 568337"/>
                <a:gd name="connsiteX1" fmla="*/ 1590253 w 1590253"/>
                <a:gd name="connsiteY1" fmla="*/ 0 h 568337"/>
                <a:gd name="connsiteX2" fmla="*/ 1590253 w 1590253"/>
                <a:gd name="connsiteY2" fmla="*/ 568337 h 568337"/>
                <a:gd name="connsiteX3" fmla="*/ 0 w 1590253"/>
                <a:gd name="connsiteY3" fmla="*/ 568337 h 568337"/>
                <a:gd name="connsiteX4" fmla="*/ 0 w 1590253"/>
                <a:gd name="connsiteY4" fmla="*/ 0 h 56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0253" h="568337">
                  <a:moveTo>
                    <a:pt x="0" y="0"/>
                  </a:moveTo>
                  <a:lnTo>
                    <a:pt x="1590253" y="0"/>
                  </a:lnTo>
                  <a:lnTo>
                    <a:pt x="1590253" y="568337"/>
                  </a:lnTo>
                  <a:lnTo>
                    <a:pt x="0" y="568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CA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2000" kern="1200" dirty="0" smtClean="0"/>
                <a:t>Regulatory costs</a:t>
              </a:r>
              <a:endParaRPr lang="en-AU" sz="2000" kern="1200" dirty="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991317" y="2492896"/>
              <a:ext cx="1344247" cy="702554"/>
            </a:xfrm>
            <a:custGeom>
              <a:avLst/>
              <a:gdLst>
                <a:gd name="connsiteX0" fmla="*/ 0 w 1136674"/>
                <a:gd name="connsiteY0" fmla="*/ 0 h 568337"/>
                <a:gd name="connsiteX1" fmla="*/ 1136674 w 1136674"/>
                <a:gd name="connsiteY1" fmla="*/ 0 h 568337"/>
                <a:gd name="connsiteX2" fmla="*/ 1136674 w 1136674"/>
                <a:gd name="connsiteY2" fmla="*/ 568337 h 568337"/>
                <a:gd name="connsiteX3" fmla="*/ 0 w 1136674"/>
                <a:gd name="connsiteY3" fmla="*/ 568337 h 568337"/>
                <a:gd name="connsiteX4" fmla="*/ 0 w 1136674"/>
                <a:gd name="connsiteY4" fmla="*/ 0 h 56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6674" h="568337">
                  <a:moveTo>
                    <a:pt x="0" y="0"/>
                  </a:moveTo>
                  <a:lnTo>
                    <a:pt x="1136674" y="0"/>
                  </a:lnTo>
                  <a:lnTo>
                    <a:pt x="1136674" y="568337"/>
                  </a:lnTo>
                  <a:lnTo>
                    <a:pt x="0" y="568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CA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7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/>
                <a:t>Financial </a:t>
              </a:r>
              <a:br>
                <a:rPr lang="en-AU" sz="1600" kern="1200" dirty="0" smtClean="0"/>
              </a:br>
              <a:r>
                <a:rPr lang="en-AU" sz="1600" kern="1200" dirty="0" smtClean="0"/>
                <a:t>costs</a:t>
              </a:r>
              <a:endParaRPr lang="en-AU" sz="1600" kern="1200" dirty="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3204621" y="3659139"/>
              <a:ext cx="1159131" cy="850091"/>
            </a:xfrm>
            <a:custGeom>
              <a:avLst/>
              <a:gdLst>
                <a:gd name="connsiteX0" fmla="*/ 0 w 980143"/>
                <a:gd name="connsiteY0" fmla="*/ 0 h 687688"/>
                <a:gd name="connsiteX1" fmla="*/ 980143 w 980143"/>
                <a:gd name="connsiteY1" fmla="*/ 0 h 687688"/>
                <a:gd name="connsiteX2" fmla="*/ 980143 w 980143"/>
                <a:gd name="connsiteY2" fmla="*/ 687688 h 687688"/>
                <a:gd name="connsiteX3" fmla="*/ 0 w 980143"/>
                <a:gd name="connsiteY3" fmla="*/ 687688 h 687688"/>
                <a:gd name="connsiteX4" fmla="*/ 0 w 980143"/>
                <a:gd name="connsiteY4" fmla="*/ 0 h 687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0143" h="687688">
                  <a:moveTo>
                    <a:pt x="0" y="0"/>
                  </a:moveTo>
                  <a:lnTo>
                    <a:pt x="980143" y="0"/>
                  </a:lnTo>
                  <a:lnTo>
                    <a:pt x="980143" y="687688"/>
                  </a:lnTo>
                  <a:lnTo>
                    <a:pt x="0" y="6876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ADC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200" kern="1200" dirty="0" smtClean="0"/>
                <a:t>Administrative </a:t>
              </a:r>
              <a:br>
                <a:rPr lang="en-AU" sz="1200" kern="1200" dirty="0" smtClean="0"/>
              </a:br>
              <a:r>
                <a:rPr lang="en-AU" sz="1200" kern="1200" dirty="0" smtClean="0"/>
                <a:t>costs</a:t>
              </a:r>
              <a:endParaRPr lang="en-AU" sz="1200" kern="1200" dirty="0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907704" y="3664548"/>
              <a:ext cx="1201973" cy="850091"/>
            </a:xfrm>
            <a:custGeom>
              <a:avLst/>
              <a:gdLst>
                <a:gd name="connsiteX0" fmla="*/ 0 w 1016369"/>
                <a:gd name="connsiteY0" fmla="*/ 0 h 687688"/>
                <a:gd name="connsiteX1" fmla="*/ 1016369 w 1016369"/>
                <a:gd name="connsiteY1" fmla="*/ 0 h 687688"/>
                <a:gd name="connsiteX2" fmla="*/ 1016369 w 1016369"/>
                <a:gd name="connsiteY2" fmla="*/ 687688 h 687688"/>
                <a:gd name="connsiteX3" fmla="*/ 0 w 1016369"/>
                <a:gd name="connsiteY3" fmla="*/ 687688 h 687688"/>
                <a:gd name="connsiteX4" fmla="*/ 0 w 1016369"/>
                <a:gd name="connsiteY4" fmla="*/ 0 h 687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6369" h="687688">
                  <a:moveTo>
                    <a:pt x="0" y="0"/>
                  </a:moveTo>
                  <a:lnTo>
                    <a:pt x="1016369" y="0"/>
                  </a:lnTo>
                  <a:lnTo>
                    <a:pt x="1016369" y="687688"/>
                  </a:lnTo>
                  <a:lnTo>
                    <a:pt x="0" y="6876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ADCC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200" kern="1200" dirty="0" smtClean="0"/>
                <a:t>Substantive </a:t>
              </a:r>
              <a:br>
                <a:rPr lang="en-AU" sz="1200" kern="1200" dirty="0" smtClean="0"/>
              </a:br>
              <a:r>
                <a:rPr lang="en-AU" sz="1200" kern="1200" dirty="0" smtClean="0"/>
                <a:t>compliance </a:t>
              </a:r>
              <a:br>
                <a:rPr lang="en-AU" sz="1200" kern="1200" dirty="0" smtClean="0"/>
              </a:br>
              <a:r>
                <a:rPr lang="en-AU" sz="1200" kern="1200" dirty="0" smtClean="0"/>
                <a:t>costs</a:t>
              </a:r>
              <a:endParaRPr lang="en-AU" sz="1200" kern="1200" dirty="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4762041" y="3658414"/>
              <a:ext cx="2055476" cy="850091"/>
            </a:xfrm>
            <a:custGeom>
              <a:avLst/>
              <a:gdLst>
                <a:gd name="connsiteX0" fmla="*/ 0 w 1738078"/>
                <a:gd name="connsiteY0" fmla="*/ 0 h 687688"/>
                <a:gd name="connsiteX1" fmla="*/ 1738078 w 1738078"/>
                <a:gd name="connsiteY1" fmla="*/ 0 h 687688"/>
                <a:gd name="connsiteX2" fmla="*/ 1738078 w 1738078"/>
                <a:gd name="connsiteY2" fmla="*/ 687688 h 687688"/>
                <a:gd name="connsiteX3" fmla="*/ 0 w 1738078"/>
                <a:gd name="connsiteY3" fmla="*/ 687688 h 687688"/>
                <a:gd name="connsiteX4" fmla="*/ 0 w 1738078"/>
                <a:gd name="connsiteY4" fmla="*/ 0 h 687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8078" h="687688">
                  <a:moveTo>
                    <a:pt x="0" y="0"/>
                  </a:moveTo>
                  <a:lnTo>
                    <a:pt x="1738078" y="0"/>
                  </a:lnTo>
                  <a:lnTo>
                    <a:pt x="1738078" y="687688"/>
                  </a:lnTo>
                  <a:lnTo>
                    <a:pt x="0" y="6876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CA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7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0" tIns="7620" rIns="7620" bIns="76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200" kern="1200" dirty="0" smtClean="0"/>
                <a:t>Delay costs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900" kern="1200" dirty="0" smtClean="0"/>
                <a:t>Impacts of being prevented by administrative process from conducting operations</a:t>
              </a:r>
              <a:endParaRPr lang="en-AU" sz="900" kern="120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6156176" y="2492896"/>
              <a:ext cx="1609951" cy="702554"/>
            </a:xfrm>
            <a:custGeom>
              <a:avLst/>
              <a:gdLst>
                <a:gd name="connsiteX0" fmla="*/ 0 w 1361349"/>
                <a:gd name="connsiteY0" fmla="*/ 0 h 568337"/>
                <a:gd name="connsiteX1" fmla="*/ 1361349 w 1361349"/>
                <a:gd name="connsiteY1" fmla="*/ 0 h 568337"/>
                <a:gd name="connsiteX2" fmla="*/ 1361349 w 1361349"/>
                <a:gd name="connsiteY2" fmla="*/ 568337 h 568337"/>
                <a:gd name="connsiteX3" fmla="*/ 0 w 1361349"/>
                <a:gd name="connsiteY3" fmla="*/ 568337 h 568337"/>
                <a:gd name="connsiteX4" fmla="*/ 0 w 1361349"/>
                <a:gd name="connsiteY4" fmla="*/ 0 h 5683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1349" h="568337">
                  <a:moveTo>
                    <a:pt x="0" y="0"/>
                  </a:moveTo>
                  <a:lnTo>
                    <a:pt x="1361349" y="0"/>
                  </a:lnTo>
                  <a:lnTo>
                    <a:pt x="1361349" y="568337"/>
                  </a:lnTo>
                  <a:lnTo>
                    <a:pt x="0" y="5683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CA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7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/>
                <a:t>Other costs </a:t>
              </a:r>
              <a:br>
                <a:rPr lang="en-AU" sz="1600" kern="1200" dirty="0" smtClean="0"/>
              </a:br>
              <a:r>
                <a:rPr lang="en-AU" sz="900" kern="1200" dirty="0" smtClean="0"/>
                <a:t>(e.g. market/competition)</a:t>
              </a:r>
              <a:endParaRPr lang="en-AU" sz="900" kern="1200" dirty="0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1814593" y="3604066"/>
              <a:ext cx="5098318" cy="971054"/>
            </a:xfrm>
            <a:prstGeom prst="round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>
              <a:off x="5584009" y="2374482"/>
              <a:ext cx="0" cy="1163189"/>
            </a:xfrm>
            <a:prstGeom prst="straightConnector1">
              <a:avLst/>
            </a:prstGeom>
            <a:ln w="25400">
              <a:solidFill>
                <a:srgbClr val="597AA7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3201825" y="2374482"/>
              <a:ext cx="1398" cy="118414"/>
            </a:xfrm>
            <a:prstGeom prst="line">
              <a:avLst/>
            </a:prstGeom>
            <a:ln w="25400">
              <a:solidFill>
                <a:srgbClr val="597AA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37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Step </a:t>
            </a:r>
            <a:r>
              <a:rPr lang="en-AU" dirty="0" smtClean="0"/>
              <a:t>2.6.4 </a:t>
            </a:r>
            <a:r>
              <a:rPr lang="en-AU" dirty="0"/>
              <a:t>Prepare the draft RCM Report </a:t>
            </a:r>
            <a:r>
              <a:rPr lang="en-AU" sz="1800" dirty="0"/>
              <a:t>(</a:t>
            </a:r>
            <a:r>
              <a:rPr lang="en-AU" sz="1800" dirty="0" smtClean="0"/>
              <a:t>cont’d</a:t>
            </a:r>
            <a:r>
              <a:rPr lang="en-AU" sz="18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pPr marL="0" indent="0">
              <a:buNone/>
            </a:pPr>
            <a:r>
              <a:rPr lang="en-AU" b="1" dirty="0" smtClean="0"/>
              <a:t>Executive </a:t>
            </a:r>
            <a:r>
              <a:rPr lang="en-AU" b="1" dirty="0"/>
              <a:t>Summary </a:t>
            </a:r>
            <a:r>
              <a:rPr lang="en-AU" sz="1600" dirty="0"/>
              <a:t>(</a:t>
            </a:r>
            <a:r>
              <a:rPr lang="en-AU" sz="1600" dirty="0" smtClean="0"/>
              <a:t>cont’d</a:t>
            </a:r>
            <a:r>
              <a:rPr lang="en-AU" sz="1600" dirty="0"/>
              <a:t>)</a:t>
            </a:r>
            <a:br>
              <a:rPr lang="en-AU" sz="1600" dirty="0"/>
            </a:br>
            <a:r>
              <a:rPr lang="en-AU" dirty="0"/>
              <a:t>4. Results</a:t>
            </a:r>
          </a:p>
          <a:p>
            <a:pPr lvl="2"/>
            <a:r>
              <a:rPr lang="en-AU" dirty="0"/>
              <a:t>This section must outline and report the main quantitative results in the form of a certificate (table) as shown in the next slide.</a:t>
            </a:r>
          </a:p>
          <a:p>
            <a:pPr marL="0" indent="0">
              <a:buNone/>
            </a:pPr>
            <a:r>
              <a:rPr lang="en-AU" dirty="0"/>
              <a:t>Attachments</a:t>
            </a:r>
          </a:p>
          <a:p>
            <a:pPr lvl="2"/>
            <a:r>
              <a:rPr lang="en-AU" dirty="0"/>
              <a:t>Provides underlying data and working calculations, including assumptions.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425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RCM certificate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7426686"/>
              </p:ext>
            </p:extLst>
          </p:nvPr>
        </p:nvGraphicFramePr>
        <p:xfrm>
          <a:off x="244476" y="1960880"/>
          <a:ext cx="8655048" cy="2936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2807"/>
                <a:gridCol w="1224136"/>
                <a:gridCol w="1240581"/>
                <a:gridCol w="1442508"/>
                <a:gridCol w="1442508"/>
                <a:gridCol w="1442508"/>
              </a:tblGrid>
              <a:tr h="370840">
                <a:tc>
                  <a:txBody>
                    <a:bodyPr/>
                    <a:lstStyle/>
                    <a:p>
                      <a:endParaRPr lang="en-AU" sz="1100" dirty="0" smtClean="0"/>
                    </a:p>
                    <a:p>
                      <a:r>
                        <a:rPr lang="en-AU" dirty="0" smtClean="0"/>
                        <a:t>Sector/cost categories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 smtClean="0"/>
                    </a:p>
                    <a:p>
                      <a:pPr algn="ctr"/>
                      <a:r>
                        <a:rPr lang="en-AU" dirty="0" smtClean="0"/>
                        <a:t>Business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dirty="0" smtClean="0"/>
                    </a:p>
                    <a:p>
                      <a:pPr algn="ctr"/>
                      <a:r>
                        <a:rPr lang="en-AU" dirty="0" smtClean="0"/>
                        <a:t>NFP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 smtClean="0"/>
                    </a:p>
                    <a:p>
                      <a:pPr algn="ctr"/>
                      <a:r>
                        <a:rPr lang="en-AU" dirty="0" smtClean="0"/>
                        <a:t>Government services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Economic activities of</a:t>
                      </a:r>
                      <a:r>
                        <a:rPr lang="en-AU" baseline="0" dirty="0" smtClean="0"/>
                        <a:t> individuals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Total by costs categories</a:t>
                      </a:r>
                      <a:endParaRPr lang="en-A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Administrative costs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Substantive</a:t>
                      </a:r>
                      <a:r>
                        <a:rPr lang="en-AU" baseline="0" dirty="0" smtClean="0"/>
                        <a:t> compliance costs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Delay costs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mtClean="0"/>
                        <a:t>±$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Total by sector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±$</a:t>
                      </a:r>
                      <a:endParaRPr lang="en-A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520" y="1525434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 smtClean="0">
                <a:latin typeface="+mn-lt"/>
              </a:rPr>
              <a:t>Table 2: Regulatory change Management Certificate</a:t>
            </a:r>
            <a:endParaRPr lang="en-A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741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Step </a:t>
            </a:r>
            <a:r>
              <a:rPr lang="en-AU" dirty="0" smtClean="0"/>
              <a:t>2.7 </a:t>
            </a:r>
            <a:r>
              <a:rPr lang="en-AU" dirty="0"/>
              <a:t>Check whether the draft RCM report is adequate (internal assessment by department)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pPr marL="0" indent="0">
              <a:buNone/>
            </a:pPr>
            <a:r>
              <a:rPr lang="en-AU" dirty="0"/>
              <a:t>Assess its adequacy against the criteria below: </a:t>
            </a:r>
          </a:p>
          <a:p>
            <a:pPr lvl="1"/>
            <a:r>
              <a:rPr lang="en-AU" dirty="0"/>
              <a:t>the RCM complies with the methodology in the manual </a:t>
            </a:r>
          </a:p>
          <a:p>
            <a:pPr lvl="2"/>
            <a:r>
              <a:rPr lang="en-AU" dirty="0"/>
              <a:t>w</a:t>
            </a:r>
            <a:r>
              <a:rPr lang="en-AU" dirty="0" smtClean="0"/>
              <a:t>here </a:t>
            </a:r>
            <a:r>
              <a:rPr lang="en-AU" dirty="0"/>
              <a:t>a department elects not to undertake a particular recommended action (such as business engagement through interviews for large measurements), reasons should be documented</a:t>
            </a:r>
          </a:p>
          <a:p>
            <a:pPr lvl="2"/>
            <a:r>
              <a:rPr lang="en-AU" dirty="0"/>
              <a:t>the RCM report is written in plain English</a:t>
            </a:r>
          </a:p>
          <a:p>
            <a:pPr lvl="1"/>
            <a:r>
              <a:rPr lang="en-AU" dirty="0"/>
              <a:t>the assumptions are adequately documented and sources of data appropriately cited </a:t>
            </a:r>
          </a:p>
          <a:p>
            <a:pPr lvl="1"/>
            <a:r>
              <a:rPr lang="en-AU" dirty="0"/>
              <a:t>the calculations are accurate</a:t>
            </a:r>
          </a:p>
          <a:p>
            <a:pPr lvl="1"/>
            <a:r>
              <a:rPr lang="en-AU" dirty="0"/>
              <a:t>the estimates are likely to be perceived by the affected sectors of the public as being indicative of the true cost of the regulatory change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178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Step </a:t>
            </a:r>
            <a:r>
              <a:rPr lang="en-AU" dirty="0" smtClean="0"/>
              <a:t>2.8 </a:t>
            </a:r>
            <a:r>
              <a:rPr lang="en-AU" dirty="0"/>
              <a:t>Assessment of draft RCM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Send </a:t>
            </a:r>
            <a:r>
              <a:rPr lang="en-AU" dirty="0"/>
              <a:t>the draft Report for assessment to the </a:t>
            </a:r>
            <a:r>
              <a:rPr lang="en-AU" b="1" dirty="0"/>
              <a:t>VCEC</a:t>
            </a:r>
            <a:r>
              <a:rPr lang="en-AU" dirty="0"/>
              <a:t> who will assess against criteria outlined earlier</a:t>
            </a:r>
          </a:p>
          <a:p>
            <a:r>
              <a:rPr lang="en-AU" b="1" dirty="0"/>
              <a:t>Assessing adequacy of the analysis</a:t>
            </a:r>
          </a:p>
          <a:p>
            <a:pPr lvl="1"/>
            <a:r>
              <a:rPr lang="en-AU" dirty="0" smtClean="0"/>
              <a:t>For estimates of regulatory change </a:t>
            </a:r>
            <a:r>
              <a:rPr lang="en-AU" b="1" dirty="0" smtClean="0">
                <a:sym typeface="Symbol"/>
              </a:rPr>
              <a:t> $10 million </a:t>
            </a:r>
            <a:r>
              <a:rPr lang="en-AU" dirty="0" smtClean="0">
                <a:sym typeface="Symbol"/>
              </a:rPr>
              <a:t>per annum, submit to </a:t>
            </a:r>
            <a:r>
              <a:rPr lang="en-AU" b="1" dirty="0" smtClean="0">
                <a:sym typeface="Symbol"/>
              </a:rPr>
              <a:t>VCEC</a:t>
            </a:r>
          </a:p>
          <a:p>
            <a:pPr lvl="1"/>
            <a:r>
              <a:rPr lang="en-AU" dirty="0"/>
              <a:t>For estimates of regulatory change </a:t>
            </a:r>
            <a:r>
              <a:rPr lang="en-AU" b="1" dirty="0" smtClean="0">
                <a:sym typeface="Symbol"/>
              </a:rPr>
              <a:t> </a:t>
            </a:r>
            <a:r>
              <a:rPr lang="en-AU" b="1" dirty="0">
                <a:sym typeface="Symbol"/>
              </a:rPr>
              <a:t>$10 million </a:t>
            </a:r>
            <a:r>
              <a:rPr lang="en-AU" dirty="0">
                <a:sym typeface="Symbol"/>
              </a:rPr>
              <a:t>per annum, submit to </a:t>
            </a:r>
            <a:r>
              <a:rPr lang="en-AU" b="1" dirty="0">
                <a:sym typeface="Symbol"/>
              </a:rPr>
              <a:t>BRU</a:t>
            </a:r>
          </a:p>
          <a:p>
            <a:pPr lvl="1"/>
            <a:r>
              <a:rPr lang="en-AU" dirty="0" smtClean="0"/>
              <a:t>Where </a:t>
            </a:r>
            <a:r>
              <a:rPr lang="en-AU" dirty="0"/>
              <a:t>a draft RCM report is prepared during the conduct of a BIA or RIS (which are always assessed by the VCEC) departments may elect to have the associated RCM report assessed by the VCEC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7160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RCM formula for costs</a:t>
            </a:r>
            <a:endParaRPr lang="en-AU" dirty="0"/>
          </a:p>
        </p:txBody>
      </p:sp>
      <p:grpSp>
        <p:nvGrpSpPr>
          <p:cNvPr id="4" name="Group 3"/>
          <p:cNvGrpSpPr/>
          <p:nvPr/>
        </p:nvGrpSpPr>
        <p:grpSpPr>
          <a:xfrm>
            <a:off x="1552769" y="1675885"/>
            <a:ext cx="6043159" cy="2194868"/>
            <a:chOff x="1552769" y="1675885"/>
            <a:chExt cx="6043159" cy="2194868"/>
          </a:xfrm>
        </p:grpSpPr>
        <p:sp>
          <p:nvSpPr>
            <p:cNvPr id="7" name="Freeform 6"/>
            <p:cNvSpPr/>
            <p:nvPr/>
          </p:nvSpPr>
          <p:spPr>
            <a:xfrm>
              <a:off x="4574349" y="2559388"/>
              <a:ext cx="2138076" cy="37107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85535"/>
                  </a:lnTo>
                  <a:lnTo>
                    <a:pt x="2138076" y="185535"/>
                  </a:lnTo>
                  <a:lnTo>
                    <a:pt x="2138076" y="371071"/>
                  </a:lnTo>
                </a:path>
              </a:pathLst>
            </a:custGeom>
            <a:noFill/>
          </p:spPr>
          <p:style>
            <a:lnRef idx="2">
              <a:schemeClr val="accent2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4526279" y="2559388"/>
              <a:ext cx="91440" cy="42786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8070" y="0"/>
                  </a:moveTo>
                  <a:lnTo>
                    <a:pt x="48070" y="242327"/>
                  </a:lnTo>
                  <a:lnTo>
                    <a:pt x="45720" y="242327"/>
                  </a:lnTo>
                  <a:lnTo>
                    <a:pt x="45720" y="427862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Freeform 8"/>
            <p:cNvSpPr/>
            <p:nvPr/>
          </p:nvSpPr>
          <p:spPr>
            <a:xfrm>
              <a:off x="2436272" y="2559388"/>
              <a:ext cx="2138076" cy="37107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138076" y="0"/>
                  </a:moveTo>
                  <a:lnTo>
                    <a:pt x="2138076" y="185535"/>
                  </a:lnTo>
                  <a:lnTo>
                    <a:pt x="0" y="185535"/>
                  </a:lnTo>
                  <a:lnTo>
                    <a:pt x="0" y="371071"/>
                  </a:lnTo>
                </a:path>
              </a:pathLst>
            </a:custGeom>
            <a:noFill/>
          </p:spPr>
          <p:style>
            <a:lnRef idx="2">
              <a:schemeClr val="accent2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2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3133064" y="1675885"/>
              <a:ext cx="2882569" cy="883502"/>
            </a:xfrm>
            <a:custGeom>
              <a:avLst/>
              <a:gdLst>
                <a:gd name="connsiteX0" fmla="*/ 0 w 2882569"/>
                <a:gd name="connsiteY0" fmla="*/ 0 h 883502"/>
                <a:gd name="connsiteX1" fmla="*/ 2882569 w 2882569"/>
                <a:gd name="connsiteY1" fmla="*/ 0 h 883502"/>
                <a:gd name="connsiteX2" fmla="*/ 2882569 w 2882569"/>
                <a:gd name="connsiteY2" fmla="*/ 883502 h 883502"/>
                <a:gd name="connsiteX3" fmla="*/ 0 w 2882569"/>
                <a:gd name="connsiteY3" fmla="*/ 883502 h 883502"/>
                <a:gd name="connsiteX4" fmla="*/ 0 w 2882569"/>
                <a:gd name="connsiteY4" fmla="*/ 0 h 88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2569" h="883502">
                  <a:moveTo>
                    <a:pt x="0" y="0"/>
                  </a:moveTo>
                  <a:lnTo>
                    <a:pt x="2882569" y="0"/>
                  </a:lnTo>
                  <a:lnTo>
                    <a:pt x="2882569" y="883502"/>
                  </a:lnTo>
                  <a:lnTo>
                    <a:pt x="0" y="8835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CA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050" tIns="19050" rIns="19050" bIns="1905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3000" kern="1200" dirty="0" smtClean="0"/>
                <a:t>Regulatory costs</a:t>
              </a:r>
              <a:br>
                <a:rPr lang="en-AU" sz="3000" kern="1200" dirty="0" smtClean="0"/>
              </a:br>
              <a:r>
                <a:rPr lang="en-AU" sz="1600" kern="1200" dirty="0" smtClean="0"/>
                <a:t>(total $)</a:t>
              </a:r>
              <a:endParaRPr lang="en-AU" sz="16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1552769" y="2930459"/>
              <a:ext cx="1767005" cy="883502"/>
            </a:xfrm>
            <a:custGeom>
              <a:avLst/>
              <a:gdLst>
                <a:gd name="connsiteX0" fmla="*/ 0 w 1767005"/>
                <a:gd name="connsiteY0" fmla="*/ 0 h 883502"/>
                <a:gd name="connsiteX1" fmla="*/ 1767005 w 1767005"/>
                <a:gd name="connsiteY1" fmla="*/ 0 h 883502"/>
                <a:gd name="connsiteX2" fmla="*/ 1767005 w 1767005"/>
                <a:gd name="connsiteY2" fmla="*/ 883502 h 883502"/>
                <a:gd name="connsiteX3" fmla="*/ 0 w 1767005"/>
                <a:gd name="connsiteY3" fmla="*/ 883502 h 883502"/>
                <a:gd name="connsiteX4" fmla="*/ 0 w 1767005"/>
                <a:gd name="connsiteY4" fmla="*/ 0 h 88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7005" h="883502">
                  <a:moveTo>
                    <a:pt x="0" y="0"/>
                  </a:moveTo>
                  <a:lnTo>
                    <a:pt x="1767005" y="0"/>
                  </a:lnTo>
                  <a:lnTo>
                    <a:pt x="1767005" y="883502"/>
                  </a:lnTo>
                  <a:lnTo>
                    <a:pt x="0" y="8835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CA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7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/>
                <a:t>Price (P)</a:t>
              </a:r>
              <a:endParaRPr lang="en-AU" sz="16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3688496" y="2987251"/>
              <a:ext cx="1767005" cy="883502"/>
            </a:xfrm>
            <a:custGeom>
              <a:avLst/>
              <a:gdLst>
                <a:gd name="connsiteX0" fmla="*/ 0 w 1767005"/>
                <a:gd name="connsiteY0" fmla="*/ 0 h 883502"/>
                <a:gd name="connsiteX1" fmla="*/ 1767005 w 1767005"/>
                <a:gd name="connsiteY1" fmla="*/ 0 h 883502"/>
                <a:gd name="connsiteX2" fmla="*/ 1767005 w 1767005"/>
                <a:gd name="connsiteY2" fmla="*/ 883502 h 883502"/>
                <a:gd name="connsiteX3" fmla="*/ 0 w 1767005"/>
                <a:gd name="connsiteY3" fmla="*/ 883502 h 883502"/>
                <a:gd name="connsiteX4" fmla="*/ 0 w 1767005"/>
                <a:gd name="connsiteY4" fmla="*/ 0 h 88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7005" h="883502">
                  <a:moveTo>
                    <a:pt x="0" y="0"/>
                  </a:moveTo>
                  <a:lnTo>
                    <a:pt x="1767005" y="0"/>
                  </a:lnTo>
                  <a:lnTo>
                    <a:pt x="1767005" y="883502"/>
                  </a:lnTo>
                  <a:lnTo>
                    <a:pt x="0" y="883502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4800" b="1" kern="1200" dirty="0" smtClean="0">
                  <a:solidFill>
                    <a:srgbClr val="005293"/>
                  </a:solidFill>
                </a:rPr>
                <a:t>X</a:t>
              </a:r>
              <a:endParaRPr lang="en-AU" sz="4800" b="1" kern="1200" dirty="0">
                <a:solidFill>
                  <a:srgbClr val="005293"/>
                </a:solidFill>
              </a:endParaRP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828923" y="2930459"/>
              <a:ext cx="1767005" cy="883502"/>
            </a:xfrm>
            <a:custGeom>
              <a:avLst/>
              <a:gdLst>
                <a:gd name="connsiteX0" fmla="*/ 0 w 1767005"/>
                <a:gd name="connsiteY0" fmla="*/ 0 h 883502"/>
                <a:gd name="connsiteX1" fmla="*/ 1767005 w 1767005"/>
                <a:gd name="connsiteY1" fmla="*/ 0 h 883502"/>
                <a:gd name="connsiteX2" fmla="*/ 1767005 w 1767005"/>
                <a:gd name="connsiteY2" fmla="*/ 883502 h 883502"/>
                <a:gd name="connsiteX3" fmla="*/ 0 w 1767005"/>
                <a:gd name="connsiteY3" fmla="*/ 883502 h 883502"/>
                <a:gd name="connsiteX4" fmla="*/ 0 w 1767005"/>
                <a:gd name="connsiteY4" fmla="*/ 0 h 88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7005" h="883502">
                  <a:moveTo>
                    <a:pt x="0" y="0"/>
                  </a:moveTo>
                  <a:lnTo>
                    <a:pt x="1767005" y="0"/>
                  </a:lnTo>
                  <a:lnTo>
                    <a:pt x="1767005" y="883502"/>
                  </a:lnTo>
                  <a:lnTo>
                    <a:pt x="0" y="88350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47CA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7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AU" sz="1600" kern="1200" dirty="0" smtClean="0"/>
                <a:t>Quantity (Q)</a:t>
              </a:r>
              <a:endParaRPr lang="en-AU" sz="1600" kern="1200" dirty="0"/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033930"/>
              </p:ext>
            </p:extLst>
          </p:nvPr>
        </p:nvGraphicFramePr>
        <p:xfrm>
          <a:off x="611559" y="5301208"/>
          <a:ext cx="7848873" cy="57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24337"/>
                <a:gridCol w="1872208"/>
                <a:gridCol w="2952328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</a:rPr>
                        <a:t>Estimated cost of the regulatory change per business</a:t>
                      </a:r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600" b="0" dirty="0" smtClean="0">
                          <a:solidFill>
                            <a:schemeClr val="tx1"/>
                          </a:solidFill>
                        </a:rPr>
                        <a:t>Number of  businesses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en-AU" sz="1600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AU" sz="1600" b="0" dirty="0" smtClean="0">
                          <a:solidFill>
                            <a:schemeClr val="tx1"/>
                          </a:solidFill>
                        </a:rPr>
                        <a:t>affected</a:t>
                      </a:r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78305" y="432784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solidFill>
                  <a:srgbClr val="005293"/>
                </a:solidFill>
              </a:rPr>
              <a:t>OR</a:t>
            </a:r>
            <a:endParaRPr lang="en-AU" sz="2800" dirty="0">
              <a:solidFill>
                <a:srgbClr val="0052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35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key RCM principles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 smtClean="0"/>
              <a:t>Proportionality </a:t>
            </a:r>
            <a:r>
              <a:rPr lang="en-AU" dirty="0"/>
              <a:t>of effort</a:t>
            </a:r>
          </a:p>
          <a:p>
            <a:pPr lvl="2"/>
            <a:r>
              <a:rPr lang="en-AU" dirty="0"/>
              <a:t>need to keep the cost of measurement in mind</a:t>
            </a:r>
          </a:p>
          <a:p>
            <a:r>
              <a:rPr lang="en-AU" dirty="0"/>
              <a:t>Indicative nature of estimates </a:t>
            </a:r>
          </a:p>
          <a:p>
            <a:pPr lvl="2"/>
            <a:r>
              <a:rPr lang="en-AU" dirty="0"/>
              <a:t>not a statistically robust measure </a:t>
            </a:r>
          </a:p>
          <a:p>
            <a:r>
              <a:rPr lang="en-AU" dirty="0"/>
              <a:t>Transparency of assumptions</a:t>
            </a:r>
          </a:p>
          <a:p>
            <a:pPr lvl="2"/>
            <a:r>
              <a:rPr lang="en-AU" dirty="0"/>
              <a:t>all relevant documentation to be disclosed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29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proportionality considerations</a:t>
            </a:r>
            <a:endParaRPr lang="en-AU" dirty="0">
              <a:latin typeface="+mn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347864" y="4664781"/>
            <a:ext cx="5247964" cy="919715"/>
            <a:chOff x="3131840" y="4381493"/>
            <a:chExt cx="5247964" cy="919715"/>
          </a:xfrm>
        </p:grpSpPr>
        <p:sp>
          <p:nvSpPr>
            <p:cNvPr id="4" name="Pentagon 3"/>
            <p:cNvSpPr/>
            <p:nvPr/>
          </p:nvSpPr>
          <p:spPr>
            <a:xfrm>
              <a:off x="5499484" y="4381493"/>
              <a:ext cx="2880320" cy="919715"/>
            </a:xfrm>
            <a:prstGeom prst="homePlate">
              <a:avLst/>
            </a:prstGeom>
            <a:solidFill>
              <a:srgbClr val="4D8C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31840" y="4383208"/>
              <a:ext cx="2376264" cy="918000"/>
            </a:xfrm>
            <a:prstGeom prst="rect">
              <a:avLst/>
            </a:prstGeom>
            <a:solidFill>
              <a:srgbClr val="679D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347864" y="3375096"/>
            <a:ext cx="5256584" cy="918000"/>
            <a:chOff x="3131840" y="3212976"/>
            <a:chExt cx="5256584" cy="918000"/>
          </a:xfrm>
        </p:grpSpPr>
        <p:sp>
          <p:nvSpPr>
            <p:cNvPr id="7" name="Pentagon 6"/>
            <p:cNvSpPr/>
            <p:nvPr/>
          </p:nvSpPr>
          <p:spPr>
            <a:xfrm>
              <a:off x="5508104" y="3212976"/>
              <a:ext cx="2880320" cy="916443"/>
            </a:xfrm>
            <a:prstGeom prst="homePlate">
              <a:avLst/>
            </a:prstGeom>
            <a:solidFill>
              <a:srgbClr val="4D8C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131840" y="3212976"/>
              <a:ext cx="2376264" cy="918000"/>
            </a:xfrm>
            <a:prstGeom prst="rect">
              <a:avLst/>
            </a:prstGeom>
            <a:solidFill>
              <a:srgbClr val="679D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47864" y="2060848"/>
            <a:ext cx="5256584" cy="918000"/>
            <a:chOff x="3131840" y="3212976"/>
            <a:chExt cx="5256584" cy="918000"/>
          </a:xfrm>
        </p:grpSpPr>
        <p:sp>
          <p:nvSpPr>
            <p:cNvPr id="10" name="Pentagon 9"/>
            <p:cNvSpPr/>
            <p:nvPr/>
          </p:nvSpPr>
          <p:spPr>
            <a:xfrm>
              <a:off x="5508104" y="3212976"/>
              <a:ext cx="2880320" cy="916443"/>
            </a:xfrm>
            <a:prstGeom prst="homePlate">
              <a:avLst/>
            </a:prstGeom>
            <a:solidFill>
              <a:srgbClr val="4D8C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131840" y="3212976"/>
              <a:ext cx="2376264" cy="918000"/>
            </a:xfrm>
            <a:prstGeom prst="rect">
              <a:avLst/>
            </a:prstGeom>
            <a:solidFill>
              <a:srgbClr val="679D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83965" y="2420888"/>
            <a:ext cx="302433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Cost of conducting the RCM</a:t>
            </a:r>
            <a:endParaRPr lang="en-AU"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  <a:p>
            <a:r>
              <a:rPr lang="en-AU" sz="1400" dirty="0">
                <a:latin typeface="+mn-lt"/>
              </a:rPr>
              <a:t> </a:t>
            </a:r>
            <a:endParaRPr lang="en-AU" sz="1400" dirty="0" smtClean="0">
              <a:latin typeface="+mn-lt"/>
            </a:endParaRPr>
          </a:p>
          <a:p>
            <a:endParaRPr lang="en-AU" sz="800" dirty="0">
              <a:latin typeface="+mn-lt"/>
            </a:endParaRPr>
          </a:p>
          <a:p>
            <a:r>
              <a:rPr lang="en-A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Illustrative </a:t>
            </a:r>
            <a:r>
              <a:rPr lang="en-AU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implications</a:t>
            </a:r>
            <a:r>
              <a:rPr lang="en-A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:</a:t>
            </a:r>
            <a:endParaRPr lang="en-AU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40646" y="242088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Low measurement costs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0152" y="2257459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Medium measurement costs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7884" y="3472191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Limited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13212" y="3837395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Only if needed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13212" y="5180176"/>
            <a:ext cx="22699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Limited effort or referencing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27884" y="475530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Limited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08526" y="3472191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More extensive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908526" y="384515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Strongly recommend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0152" y="4671044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’Activity’ level only if needed and resources permit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40152" y="5180176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chemeClr val="bg1"/>
                </a:solidFill>
                <a:latin typeface="+mn-lt"/>
              </a:rPr>
              <a:t>More effort to gather data</a:t>
            </a:r>
            <a:endParaRPr lang="en-AU" sz="14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575556" y="3832509"/>
            <a:ext cx="7992888" cy="0"/>
          </a:xfrm>
          <a:prstGeom prst="line">
            <a:avLst/>
          </a:prstGeom>
          <a:ln w="19050">
            <a:solidFill>
              <a:srgbClr val="0052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60884" y="5157192"/>
            <a:ext cx="7992888" cy="0"/>
          </a:xfrm>
          <a:prstGeom prst="line">
            <a:avLst/>
          </a:prstGeom>
          <a:ln w="19050">
            <a:solidFill>
              <a:srgbClr val="0052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7544" y="5199583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Detail of mapping (to ‘activity level*)</a:t>
            </a:r>
            <a:br>
              <a:rPr lang="en-A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A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7544" y="4817780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Effort to gather data</a:t>
            </a:r>
            <a:endParaRPr lang="en-A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3965" y="3509637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Business interviews</a:t>
            </a:r>
            <a:endParaRPr lang="en-A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6184" y="3870644"/>
            <a:ext cx="27363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Business engagement</a:t>
            </a:r>
            <a:endParaRPr lang="en-A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19872" y="1700808"/>
            <a:ext cx="2367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$250k/$500k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28903" y="1691516"/>
            <a:ext cx="2367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/>
              <a:t>$10 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388177" y="1196752"/>
            <a:ext cx="3776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Regulatory burden change (+/-)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556320" y="4293096"/>
            <a:ext cx="7560000" cy="0"/>
          </a:xfrm>
          <a:prstGeom prst="line">
            <a:avLst/>
          </a:prstGeom>
          <a:ln w="6350">
            <a:solidFill>
              <a:srgbClr val="0052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56320" y="4674838"/>
            <a:ext cx="7560000" cy="0"/>
          </a:xfrm>
          <a:prstGeom prst="line">
            <a:avLst/>
          </a:prstGeom>
          <a:ln w="6350">
            <a:solidFill>
              <a:srgbClr val="0052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75556" y="5584496"/>
            <a:ext cx="7560000" cy="0"/>
          </a:xfrm>
          <a:prstGeom prst="line">
            <a:avLst/>
          </a:prstGeom>
          <a:ln w="6350">
            <a:solidFill>
              <a:srgbClr val="0052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56320" y="3375096"/>
            <a:ext cx="7560000" cy="0"/>
          </a:xfrm>
          <a:prstGeom prst="line">
            <a:avLst/>
          </a:prstGeom>
          <a:ln w="6350">
            <a:solidFill>
              <a:srgbClr val="0052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56320" y="2060848"/>
            <a:ext cx="7560000" cy="0"/>
          </a:xfrm>
          <a:prstGeom prst="line">
            <a:avLst/>
          </a:prstGeom>
          <a:ln w="6350">
            <a:solidFill>
              <a:srgbClr val="0052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6320" y="2978848"/>
            <a:ext cx="7560000" cy="0"/>
          </a:xfrm>
          <a:prstGeom prst="line">
            <a:avLst/>
          </a:prstGeom>
          <a:ln w="6350">
            <a:solidFill>
              <a:srgbClr val="0052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23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TF Powerpoint_Blue">
  <a:themeElements>
    <a:clrScheme name="DTF Powerpoint_Blu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61E"/>
      </a:accent1>
      <a:accent2>
        <a:srgbClr val="005B99"/>
      </a:accent2>
      <a:accent3>
        <a:srgbClr val="FFFFFF"/>
      </a:accent3>
      <a:accent4>
        <a:srgbClr val="000000"/>
      </a:accent4>
      <a:accent5>
        <a:srgbClr val="FFDFAB"/>
      </a:accent5>
      <a:accent6>
        <a:srgbClr val="00528A"/>
      </a:accent6>
      <a:hlink>
        <a:srgbClr val="568E14"/>
      </a:hlink>
      <a:folHlink>
        <a:srgbClr val="754760"/>
      </a:folHlink>
    </a:clrScheme>
    <a:fontScheme name="DTF Powerpoint_Blu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F Powerpoint_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F Powerpoint_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F Powerpoint_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F Powerpoint_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F Powerpoint_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F Powerpoint_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F Powerpoint_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F Powerpoint_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F Powerpoint_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F Powerpoint_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F Powerpoint_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F Powerpoint_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F Powerpoint_Blu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61E"/>
        </a:accent1>
        <a:accent2>
          <a:srgbClr val="005B99"/>
        </a:accent2>
        <a:accent3>
          <a:srgbClr val="FFFFFF"/>
        </a:accent3>
        <a:accent4>
          <a:srgbClr val="000000"/>
        </a:accent4>
        <a:accent5>
          <a:srgbClr val="FFDFAB"/>
        </a:accent5>
        <a:accent6>
          <a:srgbClr val="00528A"/>
        </a:accent6>
        <a:hlink>
          <a:srgbClr val="568E14"/>
        </a:hlink>
        <a:folHlink>
          <a:srgbClr val="7547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DTF Powerpoint_Blue</Template>
  <TotalTime>1295</TotalTime>
  <Words>3548</Words>
  <Application>Microsoft Office PowerPoint</Application>
  <PresentationFormat>On-screen Show (4:3)</PresentationFormat>
  <Paragraphs>694</Paragraphs>
  <Slides>63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DTF Powerpoint_Blue</vt:lpstr>
      <vt:lpstr>Victorian Regulatory Change Measurement (RCM)</vt:lpstr>
      <vt:lpstr>Victorian Regulatory Change Measurement (RCM)</vt:lpstr>
      <vt:lpstr>What?   Introduction to the RCM methodology</vt:lpstr>
      <vt:lpstr>What is the RCM?</vt:lpstr>
      <vt:lpstr>Regulatory costs measured by RCM methodology</vt:lpstr>
      <vt:lpstr>Regulatory costs measured by RCM methodology</vt:lpstr>
      <vt:lpstr>RCM formula for costs</vt:lpstr>
      <vt:lpstr>Some key RCM principles</vt:lpstr>
      <vt:lpstr>Some proportionality considerations</vt:lpstr>
      <vt:lpstr>Why? Overview of the RRB initiative</vt:lpstr>
      <vt:lpstr>The Reducing the Regulatory Burden (RRB) initiative</vt:lpstr>
      <vt:lpstr>How does the RRB initiative deliver its targets?</vt:lpstr>
      <vt:lpstr>Benefits of measuring regulatory changes</vt:lpstr>
      <vt:lpstr>Some key processes</vt:lpstr>
      <vt:lpstr>How? Step 2.1 Understanding the scope</vt:lpstr>
      <vt:lpstr>PowerPoint Presentation</vt:lpstr>
      <vt:lpstr>2.1.1 Regulatory instruments in scope</vt:lpstr>
      <vt:lpstr>BAU: An example</vt:lpstr>
      <vt:lpstr>Examples of regulation within RRB scope</vt:lpstr>
      <vt:lpstr>Step 2.1.2 Sectors within scope</vt:lpstr>
      <vt:lpstr>Step 2.1.3 Regulatory costs within scope</vt:lpstr>
      <vt:lpstr>Administrative costs (red tape)</vt:lpstr>
      <vt:lpstr>Substantive compliance costs</vt:lpstr>
      <vt:lpstr>Delay costs</vt:lpstr>
      <vt:lpstr>Delay costs - discussion</vt:lpstr>
      <vt:lpstr>Identification of delay – slide 1</vt:lpstr>
      <vt:lpstr>Identification of delay – slide 2</vt:lpstr>
      <vt:lpstr>Steps 2.2 to 2.5 Before commencing the measurement</vt:lpstr>
      <vt:lpstr>Key steps in the process</vt:lpstr>
      <vt:lpstr>Step 2.2 Is information to measure the change available?</vt:lpstr>
      <vt:lpstr>Step 2.3 – Understand the magnitude of change</vt:lpstr>
      <vt:lpstr>Step 2.4 – Is the change material?</vt:lpstr>
      <vt:lpstr>Step 2.4 – Is the change material?</vt:lpstr>
      <vt:lpstr>Materiality test - 1</vt:lpstr>
      <vt:lpstr>Materiality test - 2</vt:lpstr>
      <vt:lpstr>Materiality test - 3</vt:lpstr>
      <vt:lpstr>Materiality test - 4</vt:lpstr>
      <vt:lpstr>Step 2.5  Contact the Regulation Reform Unit</vt:lpstr>
      <vt:lpstr>Step 2.6.1</vt:lpstr>
      <vt:lpstr>An introduction to mapping</vt:lpstr>
      <vt:lpstr>Map the regulation</vt:lpstr>
      <vt:lpstr>Expanded mapping process (where relevant)</vt:lpstr>
      <vt:lpstr>Expanded mapping process: illustration</vt:lpstr>
      <vt:lpstr>Example: Mapping high risk work licences </vt:lpstr>
      <vt:lpstr>Mapping an obligation into cost categories  (example cont’d)</vt:lpstr>
      <vt:lpstr>Step 2.6.2</vt:lpstr>
      <vt:lpstr>General principles</vt:lpstr>
      <vt:lpstr>Prepare data collection strategy</vt:lpstr>
      <vt:lpstr>The basic formula for regulatory costs</vt:lpstr>
      <vt:lpstr>Price variables for administrative costs</vt:lpstr>
      <vt:lpstr>Quantity variables for administrative costs </vt:lpstr>
      <vt:lpstr>Exercise: Calculating administrative costs</vt:lpstr>
      <vt:lpstr>Price variables for substantive compliance costs</vt:lpstr>
      <vt:lpstr>Quantity variables for substantive compliance costs</vt:lpstr>
      <vt:lpstr>Exercise: Calculating substantive compliance costs</vt:lpstr>
      <vt:lpstr>Delay costs</vt:lpstr>
      <vt:lpstr>Steps 2.6.3 to 2.8</vt:lpstr>
      <vt:lpstr>Step 2.6.3 Verify the costs</vt:lpstr>
      <vt:lpstr>Step 2.6.4 Prepare the draft RCM Report</vt:lpstr>
      <vt:lpstr>Step 2.6.4 Prepare the draft RCM Report (cont’d)</vt:lpstr>
      <vt:lpstr>RCM certificate</vt:lpstr>
      <vt:lpstr>Step 2.7 Check whether the draft RCM report is adequate (internal assessment by department)</vt:lpstr>
      <vt:lpstr>Step 2.8 Assessment of draft RCM Report</vt:lpstr>
    </vt:vector>
  </TitlesOfParts>
  <Company>CenITex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Victorian Regulatory Change Measurement (RCM)</dc:title>
  <dc:subject>D11/22015</dc:subject>
  <dc:creator>Caroline Curran</dc:creator>
  <dc:description>TRIM Record Number:D11/22015 in TRIM database:PT</dc:description>
  <cp:lastModifiedBy>Louise Koschmann</cp:lastModifiedBy>
  <cp:revision>114</cp:revision>
  <cp:lastPrinted>2012-09-04T23:09:58Z</cp:lastPrinted>
  <dcterms:created xsi:type="dcterms:W3CDTF">2012-08-27T05:42:13Z</dcterms:created>
  <dcterms:modified xsi:type="dcterms:W3CDTF">2018-02-14T01:07:09Z</dcterms:modified>
</cp:coreProperties>
</file>