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FF6"/>
    <a:srgbClr val="1665A1"/>
    <a:srgbClr val="4195D3"/>
    <a:srgbClr val="00557E"/>
    <a:srgbClr val="0B70B4"/>
    <a:srgbClr val="C2E3F3"/>
    <a:srgbClr val="0097D1"/>
    <a:srgbClr val="004F87"/>
    <a:srgbClr val="DCEBF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73" autoAdjust="0"/>
    <p:restoredTop sz="94572" autoAdjust="0"/>
  </p:normalViewPr>
  <p:slideViewPr>
    <p:cSldViewPr showGuides="1">
      <p:cViewPr>
        <p:scale>
          <a:sx n="100" d="100"/>
          <a:sy n="100" d="100"/>
        </p:scale>
        <p:origin x="-612" y="-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D037E-791F-444C-8AF3-7C477174809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14F70-4EE7-45F2-AA30-364B39E64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4F70-4EE7-45F2-AA30-364B39E64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0" y="1350336"/>
            <a:ext cx="1386000" cy="8640880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9991216"/>
            <a:ext cx="7561263" cy="612068"/>
            <a:chOff x="0" y="9917890"/>
            <a:chExt cx="7561263" cy="612068"/>
          </a:xfrm>
        </p:grpSpPr>
        <p:sp>
          <p:nvSpPr>
            <p:cNvPr id="17" name="Line 51"/>
            <p:cNvSpPr>
              <a:spLocks noChangeShapeType="1"/>
            </p:cNvSpPr>
            <p:nvPr/>
          </p:nvSpPr>
          <p:spPr bwMode="auto">
            <a:xfrm>
              <a:off x="0" y="9917890"/>
              <a:ext cx="7561263" cy="0"/>
            </a:xfrm>
            <a:prstGeom prst="line">
              <a:avLst/>
            </a:prstGeom>
            <a:noFill/>
            <a:ln w="9525">
              <a:solidFill>
                <a:srgbClr val="C4DFF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 sz="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216581" y="9990323"/>
              <a:ext cx="1169419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9569" tIns="49785" rIns="99569" bIns="49785">
              <a:spAutoFit/>
            </a:bodyPr>
            <a:lstStyle/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Investor: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Facilitator: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Accredited Facilitator: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80631" y="9994427"/>
              <a:ext cx="972108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Version no:</a:t>
              </a:r>
            </a:p>
            <a:p>
              <a:pPr marL="0" marR="0" lvl="0" indent="0" algn="r" defTabSz="99536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Initial Workshop: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Last modified by: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Template version:</a:t>
              </a:r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1368363" y="9990323"/>
              <a:ext cx="2382012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9785" rIns="99569" bIns="49785">
              <a:spAutoFit/>
            </a:bodyPr>
            <a:lstStyle/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Yes / No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52739" y="9994427"/>
              <a:ext cx="2628292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&lt;e.g. 0.1, 1.0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etc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/mm/yyyy&gt;</a:t>
              </a:r>
            </a:p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 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6.0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-793" y="0"/>
            <a:ext cx="7562056" cy="2041145"/>
            <a:chOff x="-793" y="0"/>
            <a:chExt cx="7562056" cy="2041145"/>
          </a:xfrm>
        </p:grpSpPr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1" y="168614"/>
              <a:ext cx="7561262" cy="54092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Rectangle 34"/>
            <p:cNvSpPr>
              <a:spLocks noChangeArrowheads="1"/>
            </p:cNvSpPr>
            <p:nvPr/>
          </p:nvSpPr>
          <p:spPr bwMode="auto">
            <a:xfrm>
              <a:off x="1" y="222726"/>
              <a:ext cx="7561262" cy="269669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-793" y="1104088"/>
              <a:ext cx="7561262" cy="414782"/>
            </a:xfrm>
            <a:prstGeom prst="rect">
              <a:avLst/>
            </a:prstGeom>
            <a:solidFill>
              <a:srgbClr val="1665A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-212" y="1518870"/>
              <a:ext cx="7561263" cy="361950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 Box 49"/>
            <p:cNvSpPr txBox="1">
              <a:spLocks noChangeArrowheads="1"/>
            </p:cNvSpPr>
            <p:nvPr/>
          </p:nvSpPr>
          <p:spPr bwMode="auto">
            <a:xfrm>
              <a:off x="216582" y="1122826"/>
              <a:ext cx="244792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AU" sz="12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INVESTMENT LOGIC MAP</a:t>
              </a:r>
              <a:br>
                <a:rPr lang="en-AU" sz="12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AU" sz="10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Initiative</a:t>
              </a:r>
            </a:p>
          </p:txBody>
        </p:sp>
        <p:sp>
          <p:nvSpPr>
            <p:cNvPr id="25" name="AutoShape 36"/>
            <p:cNvSpPr>
              <a:spLocks noChangeArrowheads="1"/>
            </p:cNvSpPr>
            <p:nvPr/>
          </p:nvSpPr>
          <p:spPr bwMode="auto">
            <a:xfrm rot="5400000">
              <a:off x="4674799" y="1654820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AutoShape 38"/>
            <p:cNvSpPr>
              <a:spLocks noChangeArrowheads="1"/>
            </p:cNvSpPr>
            <p:nvPr/>
          </p:nvSpPr>
          <p:spPr bwMode="auto">
            <a:xfrm rot="5400000">
              <a:off x="3356372" y="1654820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1826022" y="1592907"/>
              <a:ext cx="15875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BENEFIT</a:t>
              </a:r>
            </a:p>
          </p:txBody>
        </p:sp>
        <p:sp>
          <p:nvSpPr>
            <p:cNvPr id="28" name="Rectangle 43"/>
            <p:cNvSpPr>
              <a:spLocks noChangeArrowheads="1"/>
            </p:cNvSpPr>
            <p:nvPr/>
          </p:nvSpPr>
          <p:spPr bwMode="auto">
            <a:xfrm>
              <a:off x="6547668" y="1887257"/>
              <a:ext cx="338233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9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ASSETS</a:t>
              </a:r>
            </a:p>
          </p:txBody>
        </p:sp>
        <p:sp>
          <p:nvSpPr>
            <p:cNvPr id="29" name="Text Box 48"/>
            <p:cNvSpPr txBox="1">
              <a:spLocks noChangeArrowheads="1"/>
            </p:cNvSpPr>
            <p:nvPr/>
          </p:nvSpPr>
          <p:spPr bwMode="auto">
            <a:xfrm>
              <a:off x="360200" y="1592907"/>
              <a:ext cx="1152525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PROBLEM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5139392" y="1887257"/>
              <a:ext cx="50815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CHANGES</a:t>
              </a:r>
            </a:p>
          </p:txBody>
        </p:sp>
        <p:sp>
          <p:nvSpPr>
            <p:cNvPr id="31" name="Rectangle 53"/>
            <p:cNvSpPr>
              <a:spLocks noChangeArrowheads="1"/>
            </p:cNvSpPr>
            <p:nvPr/>
          </p:nvSpPr>
          <p:spPr bwMode="auto">
            <a:xfrm>
              <a:off x="3703778" y="1591791"/>
              <a:ext cx="838243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RESPONSE</a:t>
              </a:r>
            </a:p>
          </p:txBody>
        </p:sp>
        <p:sp>
          <p:nvSpPr>
            <p:cNvPr id="32" name="AutoShape 38"/>
            <p:cNvSpPr>
              <a:spLocks noChangeArrowheads="1"/>
            </p:cNvSpPr>
            <p:nvPr/>
          </p:nvSpPr>
          <p:spPr bwMode="auto">
            <a:xfrm rot="5400000">
              <a:off x="1668545" y="1654820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5256795" y="1592907"/>
              <a:ext cx="15875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SOLUTION</a:t>
              </a:r>
            </a:p>
          </p:txBody>
        </p:sp>
        <p:sp>
          <p:nvSpPr>
            <p:cNvPr id="20" name="Right Triangle 19"/>
            <p:cNvSpPr/>
            <p:nvPr/>
          </p:nvSpPr>
          <p:spPr bwMode="auto">
            <a:xfrm rot="10800000">
              <a:off x="5647543" y="0"/>
              <a:ext cx="1913720" cy="2034332"/>
            </a:xfrm>
            <a:prstGeom prst="rtTriangl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216532" y="513752"/>
              <a:ext cx="709249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AU" sz="18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Delivering customer-focused, efficient and secure port services: </a:t>
              </a:r>
            </a:p>
            <a:p>
              <a:r>
                <a:rPr lang="en-AU" sz="16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Upgrade and expansion of  Oldtown Port</a:t>
              </a:r>
              <a:endPara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216532" y="258730"/>
              <a:ext cx="5752467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EASTERN PORT AUTHORITY</a:t>
              </a:r>
              <a:endPara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6" name="AutoShape 16"/>
          <p:cNvSpPr>
            <a:spLocks noChangeArrowheads="1"/>
          </p:cNvSpPr>
          <p:nvPr/>
        </p:nvSpPr>
        <p:spPr bwMode="auto">
          <a:xfrm>
            <a:off x="1948545" y="2329575"/>
            <a:ext cx="1440000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More efficient &amp; customer-focused port services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65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1: Faster cargo throughput</a:t>
            </a: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2: Increased &amp; more diverse cargo</a:t>
            </a:r>
          </a:p>
        </p:txBody>
      </p:sp>
      <p:sp>
        <p:nvSpPr>
          <p:cNvPr id="37" name="AutoShape 17"/>
          <p:cNvSpPr>
            <a:spLocks noChangeArrowheads="1"/>
          </p:cNvSpPr>
          <p:nvPr/>
        </p:nvSpPr>
        <p:spPr bwMode="auto">
          <a:xfrm>
            <a:off x="281116" y="2333735"/>
            <a:ext cx="1439863" cy="143154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Growing regional demand is not being met by capacity of current port resulting in costly delays for exporters &amp; importers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45%</a:t>
            </a:r>
          </a:p>
        </p:txBody>
      </p:sp>
      <p:cxnSp>
        <p:nvCxnSpPr>
          <p:cNvPr id="38" name="AutoShape 22"/>
          <p:cNvCxnSpPr>
            <a:cxnSpLocks noChangeShapeType="1"/>
            <a:stCxn id="37" idx="3"/>
            <a:endCxn id="36" idx="1"/>
          </p:cNvCxnSpPr>
          <p:nvPr/>
        </p:nvCxnSpPr>
        <p:spPr bwMode="auto">
          <a:xfrm>
            <a:off x="1720979" y="3049506"/>
            <a:ext cx="227566" cy="0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AutoShape 16"/>
          <p:cNvSpPr>
            <a:spLocks noChangeArrowheads="1"/>
          </p:cNvSpPr>
          <p:nvPr/>
        </p:nvSpPr>
        <p:spPr bwMode="auto">
          <a:xfrm>
            <a:off x="1840084" y="5479310"/>
            <a:ext cx="1440000" cy="143154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Safer &amp; more secure port operations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35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Improved port security</a:t>
            </a:r>
            <a:endParaRPr lang="en-US" sz="1000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2: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 Reduced  frequency of crashes</a:t>
            </a:r>
          </a:p>
        </p:txBody>
      </p:sp>
      <p:sp>
        <p:nvSpPr>
          <p:cNvPr id="40" name="AutoShape 17"/>
          <p:cNvSpPr>
            <a:spLocks noChangeArrowheads="1"/>
          </p:cNvSpPr>
          <p:nvPr/>
        </p:nvSpPr>
        <p:spPr bwMode="auto">
          <a:xfrm>
            <a:off x="288185" y="5479310"/>
            <a:ext cx="1425724" cy="143154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Increasing congestion &amp; crashes on port access roads are  significantly impeding efficient freight movements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30%</a:t>
            </a:r>
          </a:p>
        </p:txBody>
      </p:sp>
      <p:sp>
        <p:nvSpPr>
          <p:cNvPr id="41" name="AutoShape 18"/>
          <p:cNvSpPr>
            <a:spLocks noChangeArrowheads="1"/>
          </p:cNvSpPr>
          <p:nvPr/>
        </p:nvSpPr>
        <p:spPr bwMode="auto">
          <a:xfrm>
            <a:off x="3553805" y="2329575"/>
            <a:ext cx="1072062" cy="900113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36000" rIns="36000" bIns="36000" anchor="ctr"/>
          <a:lstStyle>
            <a:lvl1pPr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Achieve better alignment between port capacity &amp;   forecast demand</a:t>
            </a:r>
          </a:p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15%</a:t>
            </a:r>
          </a:p>
        </p:txBody>
      </p:sp>
      <p:sp>
        <p:nvSpPr>
          <p:cNvPr id="42" name="AutoShape 18"/>
          <p:cNvSpPr>
            <a:spLocks noChangeArrowheads="1"/>
          </p:cNvSpPr>
          <p:nvPr/>
        </p:nvSpPr>
        <p:spPr bwMode="auto">
          <a:xfrm>
            <a:off x="3553804" y="3823126"/>
            <a:ext cx="1072062" cy="900113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36000" rIns="0" bIns="36000" anchor="ctr"/>
          <a:lstStyle>
            <a:lvl1pPr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Modernise port facilities &amp; services to meet current &amp; projected user needs</a:t>
            </a:r>
          </a:p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50%</a:t>
            </a:r>
          </a:p>
        </p:txBody>
      </p:sp>
      <p:sp>
        <p:nvSpPr>
          <p:cNvPr id="43" name="AutoShape 18"/>
          <p:cNvSpPr>
            <a:spLocks noChangeArrowheads="1"/>
          </p:cNvSpPr>
          <p:nvPr/>
        </p:nvSpPr>
        <p:spPr bwMode="auto">
          <a:xfrm>
            <a:off x="3553804" y="5745025"/>
            <a:ext cx="1054919" cy="900113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36000" rIns="36000" bIns="36000" anchor="ctr"/>
          <a:lstStyle>
            <a:lvl1pPr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Improve land side access for port users &amp; separate freight and commuter traffic</a:t>
            </a:r>
          </a:p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15%</a:t>
            </a:r>
          </a:p>
        </p:txBody>
      </p:sp>
      <p:sp>
        <p:nvSpPr>
          <p:cNvPr id="44" name="AutoShape 18"/>
          <p:cNvSpPr>
            <a:spLocks noChangeArrowheads="1"/>
          </p:cNvSpPr>
          <p:nvPr/>
        </p:nvSpPr>
        <p:spPr bwMode="auto">
          <a:xfrm>
            <a:off x="3492599" y="8299015"/>
            <a:ext cx="1032129" cy="900113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36000" rIns="36000" bIns="36000" anchor="ctr"/>
          <a:lstStyle>
            <a:lvl1pPr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5363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AU" altLang="en-US" sz="900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Update site security zones, expand surveillance, &amp;  streamline security operations</a:t>
            </a:r>
          </a:p>
          <a:p>
            <a:pPr algn="ctr" eaLnBrk="1" hangingPunct="1"/>
            <a:r>
              <a:rPr lang="en-AU" altLang="en-US" sz="900" dirty="0">
                <a:latin typeface="Calibri" panose="020F0502020204030204" pitchFamily="34" charset="0"/>
              </a:rPr>
              <a:t>20%</a:t>
            </a:r>
          </a:p>
          <a:p>
            <a:pPr algn="ctr" eaLnBrk="1" hangingPunct="1"/>
            <a:endParaRPr lang="en-AU" altLang="en-US" sz="900" dirty="0">
              <a:latin typeface="Calibri" panose="020F0502020204030204" pitchFamily="34" charset="0"/>
            </a:endParaRPr>
          </a:p>
        </p:txBody>
      </p:sp>
      <p:cxnSp>
        <p:nvCxnSpPr>
          <p:cNvPr id="45" name="AutoShape 22"/>
          <p:cNvCxnSpPr>
            <a:cxnSpLocks noChangeShapeType="1"/>
            <a:stCxn id="36" idx="3"/>
            <a:endCxn id="41" idx="1"/>
          </p:cNvCxnSpPr>
          <p:nvPr/>
        </p:nvCxnSpPr>
        <p:spPr bwMode="auto">
          <a:xfrm flipV="1">
            <a:off x="3388545" y="2779632"/>
            <a:ext cx="165260" cy="269874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22"/>
          <p:cNvCxnSpPr>
            <a:cxnSpLocks noChangeShapeType="1"/>
            <a:stCxn id="36" idx="3"/>
            <a:endCxn id="42" idx="1"/>
          </p:cNvCxnSpPr>
          <p:nvPr/>
        </p:nvCxnSpPr>
        <p:spPr bwMode="auto">
          <a:xfrm>
            <a:off x="3388545" y="3049506"/>
            <a:ext cx="165259" cy="1223677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AutoShape 22"/>
          <p:cNvCxnSpPr>
            <a:cxnSpLocks noChangeShapeType="1"/>
            <a:stCxn id="39" idx="3"/>
            <a:endCxn id="44" idx="1"/>
          </p:cNvCxnSpPr>
          <p:nvPr/>
        </p:nvCxnSpPr>
        <p:spPr bwMode="auto">
          <a:xfrm>
            <a:off x="3280084" y="6195081"/>
            <a:ext cx="212515" cy="2553991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AutoShape 19"/>
          <p:cNvSpPr>
            <a:spLocks noChangeArrowheads="1"/>
          </p:cNvSpPr>
          <p:nvPr/>
        </p:nvSpPr>
        <p:spPr bwMode="auto">
          <a:xfrm>
            <a:off x="4853766" y="2466380"/>
            <a:ext cx="107950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9144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Undertake  research &amp; analysis  of longer-term demand trends</a:t>
            </a:r>
          </a:p>
        </p:txBody>
      </p:sp>
      <p:cxnSp>
        <p:nvCxnSpPr>
          <p:cNvPr id="50" name="AutoShape 55"/>
          <p:cNvCxnSpPr>
            <a:cxnSpLocks noChangeShapeType="1"/>
            <a:stCxn id="48" idx="3"/>
            <a:endCxn id="52" idx="1"/>
          </p:cNvCxnSpPr>
          <p:nvPr/>
        </p:nvCxnSpPr>
        <p:spPr bwMode="auto">
          <a:xfrm>
            <a:off x="5933266" y="2772380"/>
            <a:ext cx="243329" cy="0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4844447" y="3510564"/>
            <a:ext cx="107950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9144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Develop &amp; implement new asset management  and maintenance plan</a:t>
            </a:r>
          </a:p>
        </p:txBody>
      </p:sp>
      <p:sp>
        <p:nvSpPr>
          <p:cNvPr id="52" name="AutoShape 27"/>
          <p:cNvSpPr>
            <a:spLocks noChangeArrowheads="1"/>
          </p:cNvSpPr>
          <p:nvPr/>
        </p:nvSpPr>
        <p:spPr bwMode="auto">
          <a:xfrm>
            <a:off x="6176595" y="2466380"/>
            <a:ext cx="108038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9144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Acquire new land and obtain zoning for future port </a:t>
            </a:r>
            <a:r>
              <a:rPr lang="en-AU" sz="800" dirty="0">
                <a:latin typeface="Calibri" pitchFamily="34" charset="0"/>
                <a:cs typeface="Calibri" pitchFamily="34" charset="0"/>
              </a:rPr>
              <a:t>expansion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4" name="AutoShape 54"/>
          <p:cNvCxnSpPr>
            <a:cxnSpLocks noChangeShapeType="1"/>
            <a:stCxn id="42" idx="3"/>
            <a:endCxn id="51" idx="1"/>
          </p:cNvCxnSpPr>
          <p:nvPr/>
        </p:nvCxnSpPr>
        <p:spPr bwMode="auto">
          <a:xfrm flipV="1">
            <a:off x="4625866" y="3816564"/>
            <a:ext cx="218581" cy="456619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AutoShape 19"/>
          <p:cNvSpPr>
            <a:spLocks noChangeArrowheads="1"/>
          </p:cNvSpPr>
          <p:nvPr/>
        </p:nvSpPr>
        <p:spPr bwMode="auto">
          <a:xfrm>
            <a:off x="4854196" y="4446600"/>
            <a:ext cx="107950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Consult with key users to identify emerging needs &amp; service satisfaction levels</a:t>
            </a:r>
          </a:p>
        </p:txBody>
      </p:sp>
      <p:cxnSp>
        <p:nvCxnSpPr>
          <p:cNvPr id="56" name="AutoShape 54"/>
          <p:cNvCxnSpPr>
            <a:cxnSpLocks noChangeShapeType="1"/>
            <a:stCxn id="42" idx="3"/>
            <a:endCxn id="55" idx="1"/>
          </p:cNvCxnSpPr>
          <p:nvPr/>
        </p:nvCxnSpPr>
        <p:spPr bwMode="auto">
          <a:xfrm>
            <a:off x="4625866" y="4273183"/>
            <a:ext cx="228330" cy="479417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AutoShape 19"/>
          <p:cNvSpPr>
            <a:spLocks noChangeArrowheads="1"/>
          </p:cNvSpPr>
          <p:nvPr/>
        </p:nvSpPr>
        <p:spPr bwMode="auto">
          <a:xfrm>
            <a:off x="4836724" y="8047068"/>
            <a:ext cx="1096971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3600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Review &amp; update security standard operating procedures</a:t>
            </a:r>
          </a:p>
        </p:txBody>
      </p:sp>
      <p:sp>
        <p:nvSpPr>
          <p:cNvPr id="59" name="AutoShape 19"/>
          <p:cNvSpPr>
            <a:spLocks noChangeArrowheads="1"/>
          </p:cNvSpPr>
          <p:nvPr/>
        </p:nvSpPr>
        <p:spPr bwMode="auto">
          <a:xfrm>
            <a:off x="4854196" y="5922490"/>
            <a:ext cx="1079499" cy="612341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Renegotiate  port side access arrangements  in  customer, tenant &amp; licensee agreements </a:t>
            </a:r>
          </a:p>
        </p:txBody>
      </p:sp>
      <p:cxnSp>
        <p:nvCxnSpPr>
          <p:cNvPr id="60" name="AutoShape 54"/>
          <p:cNvCxnSpPr>
            <a:cxnSpLocks noChangeShapeType="1"/>
            <a:stCxn id="43" idx="3"/>
            <a:endCxn id="59" idx="1"/>
          </p:cNvCxnSpPr>
          <p:nvPr/>
        </p:nvCxnSpPr>
        <p:spPr bwMode="auto">
          <a:xfrm>
            <a:off x="4608723" y="6195082"/>
            <a:ext cx="245473" cy="33579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27"/>
          <p:cNvSpPr>
            <a:spLocks noChangeArrowheads="1"/>
          </p:cNvSpPr>
          <p:nvPr/>
        </p:nvSpPr>
        <p:spPr bwMode="auto">
          <a:xfrm>
            <a:off x="6228643" y="8047068"/>
            <a:ext cx="1028332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Upgrade perimeter fences, gates and cameras</a:t>
            </a:r>
          </a:p>
        </p:txBody>
      </p:sp>
      <p:cxnSp>
        <p:nvCxnSpPr>
          <p:cNvPr id="62" name="AutoShape 55"/>
          <p:cNvCxnSpPr>
            <a:cxnSpLocks noChangeShapeType="1"/>
            <a:stCxn id="59" idx="3"/>
            <a:endCxn id="63" idx="1"/>
          </p:cNvCxnSpPr>
          <p:nvPr/>
        </p:nvCxnSpPr>
        <p:spPr bwMode="auto">
          <a:xfrm flipV="1">
            <a:off x="5933695" y="4752602"/>
            <a:ext cx="242900" cy="1476059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AutoShape 27"/>
          <p:cNvSpPr>
            <a:spLocks noChangeArrowheads="1"/>
          </p:cNvSpPr>
          <p:nvPr/>
        </p:nvSpPr>
        <p:spPr bwMode="auto">
          <a:xfrm>
            <a:off x="6176595" y="4446602"/>
            <a:ext cx="108038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Construct road by-pass &amp; upgrade rail links</a:t>
            </a:r>
          </a:p>
        </p:txBody>
      </p:sp>
      <p:cxnSp>
        <p:nvCxnSpPr>
          <p:cNvPr id="64" name="AutoShape 55"/>
          <p:cNvCxnSpPr>
            <a:cxnSpLocks noChangeShapeType="1"/>
            <a:stCxn id="55" idx="3"/>
            <a:endCxn id="63" idx="1"/>
          </p:cNvCxnSpPr>
          <p:nvPr/>
        </p:nvCxnSpPr>
        <p:spPr bwMode="auto">
          <a:xfrm>
            <a:off x="5933696" y="4752600"/>
            <a:ext cx="242899" cy="2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AutoShape 17"/>
          <p:cNvSpPr>
            <a:spLocks noChangeArrowheads="1"/>
          </p:cNvSpPr>
          <p:nvPr/>
        </p:nvSpPr>
        <p:spPr bwMode="auto">
          <a:xfrm>
            <a:off x="273691" y="7783566"/>
            <a:ext cx="1454712" cy="1477428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Inefficient &amp; inadequate monitoring of the port precinct is threatening the security &amp; safety of cargo, assets &amp; users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25%</a:t>
            </a:r>
          </a:p>
        </p:txBody>
      </p:sp>
      <p:cxnSp>
        <p:nvCxnSpPr>
          <p:cNvPr id="66" name="AutoShape 22"/>
          <p:cNvCxnSpPr>
            <a:cxnSpLocks noChangeShapeType="1"/>
            <a:stCxn id="39" idx="3"/>
            <a:endCxn id="43" idx="1"/>
          </p:cNvCxnSpPr>
          <p:nvPr/>
        </p:nvCxnSpPr>
        <p:spPr bwMode="auto">
          <a:xfrm>
            <a:off x="3280084" y="6195081"/>
            <a:ext cx="273720" cy="1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AutoShape 27"/>
          <p:cNvSpPr>
            <a:spLocks noChangeArrowheads="1"/>
          </p:cNvSpPr>
          <p:nvPr/>
        </p:nvSpPr>
        <p:spPr bwMode="auto">
          <a:xfrm>
            <a:off x="6176594" y="3510564"/>
            <a:ext cx="1080380" cy="612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9144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Expand &amp; upgrade wharves, handling, storage infrastructure, internal roads</a:t>
            </a:r>
          </a:p>
        </p:txBody>
      </p:sp>
      <p:cxnSp>
        <p:nvCxnSpPr>
          <p:cNvPr id="69" name="AutoShape 54"/>
          <p:cNvCxnSpPr>
            <a:cxnSpLocks noChangeShapeType="1"/>
            <a:stCxn id="41" idx="3"/>
            <a:endCxn id="51" idx="1"/>
          </p:cNvCxnSpPr>
          <p:nvPr/>
        </p:nvCxnSpPr>
        <p:spPr bwMode="auto">
          <a:xfrm>
            <a:off x="4625867" y="2779632"/>
            <a:ext cx="218580" cy="1036932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AutoShape 22"/>
          <p:cNvCxnSpPr>
            <a:cxnSpLocks noChangeShapeType="1"/>
            <a:stCxn id="65" idx="3"/>
            <a:endCxn id="39" idx="1"/>
          </p:cNvCxnSpPr>
          <p:nvPr/>
        </p:nvCxnSpPr>
        <p:spPr bwMode="auto">
          <a:xfrm flipV="1">
            <a:off x="1728403" y="6195081"/>
            <a:ext cx="111681" cy="2327199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AutoShape 22"/>
          <p:cNvCxnSpPr>
            <a:cxnSpLocks noChangeShapeType="1"/>
            <a:stCxn id="40" idx="3"/>
            <a:endCxn id="36" idx="1"/>
          </p:cNvCxnSpPr>
          <p:nvPr/>
        </p:nvCxnSpPr>
        <p:spPr bwMode="auto">
          <a:xfrm flipV="1">
            <a:off x="1713909" y="3049506"/>
            <a:ext cx="234636" cy="3145575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AutoShape 19"/>
          <p:cNvSpPr>
            <a:spLocks noChangeArrowheads="1"/>
          </p:cNvSpPr>
          <p:nvPr/>
        </p:nvSpPr>
        <p:spPr bwMode="auto">
          <a:xfrm>
            <a:off x="4854197" y="8767390"/>
            <a:ext cx="10795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36000" bIns="36000" anchor="ctr" anchorCtr="0"/>
          <a:lstStyle/>
          <a:p>
            <a:pPr algn="ctr" defTabSz="995363"/>
            <a:r>
              <a:rPr lang="en-AU" sz="800" dirty="0">
                <a:latin typeface="Calibri" pitchFamily="34" charset="0"/>
                <a:cs typeface="Calibri" pitchFamily="34" charset="0"/>
              </a:rPr>
              <a:t>Improve security staff vetting &amp; training</a:t>
            </a:r>
          </a:p>
        </p:txBody>
      </p:sp>
      <p:cxnSp>
        <p:nvCxnSpPr>
          <p:cNvPr id="73" name="AutoShape 54"/>
          <p:cNvCxnSpPr>
            <a:cxnSpLocks noChangeShapeType="1"/>
            <a:endCxn id="57" idx="1"/>
          </p:cNvCxnSpPr>
          <p:nvPr/>
        </p:nvCxnSpPr>
        <p:spPr bwMode="auto">
          <a:xfrm flipV="1">
            <a:off x="4536314" y="8353068"/>
            <a:ext cx="300410" cy="426738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AutoShape 54"/>
          <p:cNvCxnSpPr>
            <a:cxnSpLocks noChangeShapeType="1"/>
            <a:endCxn id="72" idx="1"/>
          </p:cNvCxnSpPr>
          <p:nvPr/>
        </p:nvCxnSpPr>
        <p:spPr bwMode="auto">
          <a:xfrm>
            <a:off x="4527779" y="8762634"/>
            <a:ext cx="326418" cy="274631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AutoShape 22"/>
          <p:cNvCxnSpPr>
            <a:cxnSpLocks noChangeShapeType="1"/>
            <a:stCxn id="40" idx="3"/>
            <a:endCxn id="39" idx="1"/>
          </p:cNvCxnSpPr>
          <p:nvPr/>
        </p:nvCxnSpPr>
        <p:spPr bwMode="auto">
          <a:xfrm>
            <a:off x="1713909" y="6195081"/>
            <a:ext cx="126175" cy="0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AutoShape 55"/>
          <p:cNvCxnSpPr>
            <a:cxnSpLocks noChangeShapeType="1"/>
          </p:cNvCxnSpPr>
          <p:nvPr/>
        </p:nvCxnSpPr>
        <p:spPr bwMode="auto">
          <a:xfrm>
            <a:off x="4608723" y="2779632"/>
            <a:ext cx="243329" cy="0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AutoShape 55"/>
          <p:cNvCxnSpPr>
            <a:cxnSpLocks noChangeShapeType="1"/>
          </p:cNvCxnSpPr>
          <p:nvPr/>
        </p:nvCxnSpPr>
        <p:spPr bwMode="auto">
          <a:xfrm>
            <a:off x="5933480" y="3807699"/>
            <a:ext cx="243329" cy="0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55"/>
          <p:cNvCxnSpPr>
            <a:cxnSpLocks noChangeShapeType="1"/>
          </p:cNvCxnSpPr>
          <p:nvPr/>
        </p:nvCxnSpPr>
        <p:spPr bwMode="auto">
          <a:xfrm>
            <a:off x="5986004" y="8353066"/>
            <a:ext cx="242899" cy="2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2017-03-14T10:21:18Z</cp:lastPrinted>
  <dcterms:created xsi:type="dcterms:W3CDTF">2012-08-27T04:40:55Z</dcterms:created>
  <dcterms:modified xsi:type="dcterms:W3CDTF">2017-06-14T00:31:42Z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b6deee7d-94cb-4e8c-9e2a-93b0eae5e7ef</vt:lpwstr>
  </property>
  <property fmtid="{D5CDD505-2E9C-101B-9397-08002B2CF9AE}" pid="3" name="PSPFClassification">
    <vt:lpwstr>Do Not Mark</vt:lpwstr>
  </property>
</Properties>
</file>