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61263" cy="10693400"/>
  <p:notesSz cx="6797675" cy="9926638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368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DFF6"/>
    <a:srgbClr val="1665A1"/>
    <a:srgbClr val="4195D3"/>
    <a:srgbClr val="00557E"/>
    <a:srgbClr val="0B70B4"/>
    <a:srgbClr val="C2E3F3"/>
    <a:srgbClr val="0097D1"/>
    <a:srgbClr val="004F87"/>
    <a:srgbClr val="DCEBF5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8373" autoAdjust="0"/>
    <p:restoredTop sz="94572" autoAdjust="0"/>
  </p:normalViewPr>
  <p:slideViewPr>
    <p:cSldViewPr showGuides="1">
      <p:cViewPr varScale="1">
        <p:scale>
          <a:sx n="84" d="100"/>
          <a:sy n="84" d="100"/>
        </p:scale>
        <p:origin x="-3036" y="-96"/>
      </p:cViewPr>
      <p:guideLst>
        <p:guide orient="horz" pos="3368"/>
        <p:guide pos="23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CD037E-791F-444C-8AF3-7C4771748090}" type="datetimeFigureOut">
              <a:rPr lang="en-US" smtClean="0"/>
              <a:t>8/25/2017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4563" y="1241425"/>
            <a:ext cx="23685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514F70-4EE7-45F2-AA30-364B39E64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615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514F70-4EE7-45F2-AA30-364B39E6465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799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2854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95363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995363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2pPr>
      <a:lvl3pPr algn="l" defTabSz="995363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3pPr>
      <a:lvl4pPr algn="l" defTabSz="995363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4pPr>
      <a:lvl5pPr algn="l" defTabSz="995363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5pPr>
      <a:lvl6pPr marL="457200" algn="l" defTabSz="995363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6pPr>
      <a:lvl7pPr marL="914400" algn="l" defTabSz="995363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7pPr>
      <a:lvl8pPr marL="1371600" algn="l" defTabSz="995363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8pPr>
      <a:lvl9pPr marL="1828800" algn="l" defTabSz="995363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9pPr>
    </p:titleStyle>
    <p:bodyStyle>
      <a:lvl1pPr marL="373063" indent="-373063" algn="l" defTabSz="995363" rtl="0" fontAlgn="base">
        <a:spcBef>
          <a:spcPct val="20000"/>
        </a:spcBef>
        <a:spcAft>
          <a:spcPct val="0"/>
        </a:spcAft>
        <a:buClr>
          <a:srgbClr val="56AEA4"/>
        </a:buClr>
        <a:buFont typeface="Arial" charset="0"/>
        <a:buChar char="+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809625" indent="-311150" algn="l" defTabSz="995363" rtl="0" fontAlgn="base">
        <a:spcBef>
          <a:spcPct val="20000"/>
        </a:spcBef>
        <a:spcAft>
          <a:spcPct val="0"/>
        </a:spcAft>
        <a:buChar char="–"/>
        <a:defRPr sz="2600">
          <a:solidFill>
            <a:schemeClr val="tx1"/>
          </a:solidFill>
          <a:latin typeface="+mn-lt"/>
        </a:defRPr>
      </a:lvl2pPr>
      <a:lvl3pPr marL="1244600" indent="-249238" algn="l" defTabSz="995363" rtl="0" fontAlgn="base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3pPr>
      <a:lvl4pPr marL="1743075" indent="-249238" algn="l" defTabSz="995363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239963" indent="-249238" algn="l" defTabSz="995363" rtl="0" fontAlgn="base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</a:defRPr>
      </a:lvl5pPr>
      <a:lvl6pPr marL="2697163" indent="-249238" algn="l" defTabSz="995363" rtl="0" fontAlgn="base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</a:defRPr>
      </a:lvl6pPr>
      <a:lvl7pPr marL="3154363" indent="-249238" algn="l" defTabSz="995363" rtl="0" fontAlgn="base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</a:defRPr>
      </a:lvl7pPr>
      <a:lvl8pPr marL="3611563" indent="-249238" algn="l" defTabSz="995363" rtl="0" fontAlgn="base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</a:defRPr>
      </a:lvl8pPr>
      <a:lvl9pPr marL="4068763" indent="-249238" algn="l" defTabSz="995363" rtl="0" fontAlgn="base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0" y="183916"/>
            <a:ext cx="7412586" cy="10311356"/>
            <a:chOff x="-794" y="-6489"/>
            <a:chExt cx="7562057" cy="10571949"/>
          </a:xfrm>
        </p:grpSpPr>
        <p:sp>
          <p:nvSpPr>
            <p:cNvPr id="15" name="Rectangle 30"/>
            <p:cNvSpPr>
              <a:spLocks noChangeArrowheads="1"/>
            </p:cNvSpPr>
            <p:nvPr/>
          </p:nvSpPr>
          <p:spPr bwMode="auto">
            <a:xfrm>
              <a:off x="0" y="1350336"/>
              <a:ext cx="1386000" cy="8640880"/>
            </a:xfrm>
            <a:prstGeom prst="rect">
              <a:avLst/>
            </a:prstGeom>
            <a:solidFill>
              <a:srgbClr val="C4DFF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AU" sz="11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6" name="Rectangle 34"/>
            <p:cNvSpPr>
              <a:spLocks noChangeArrowheads="1"/>
            </p:cNvSpPr>
            <p:nvPr/>
          </p:nvSpPr>
          <p:spPr bwMode="auto">
            <a:xfrm>
              <a:off x="1" y="0"/>
              <a:ext cx="7561262" cy="54092"/>
            </a:xfrm>
            <a:prstGeom prst="rect">
              <a:avLst/>
            </a:prstGeom>
            <a:solidFill>
              <a:srgbClr val="C4DFF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AU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8" name="Rectangle 34"/>
            <p:cNvSpPr>
              <a:spLocks noChangeArrowheads="1"/>
            </p:cNvSpPr>
            <p:nvPr/>
          </p:nvSpPr>
          <p:spPr bwMode="auto">
            <a:xfrm>
              <a:off x="1" y="54112"/>
              <a:ext cx="7561262" cy="269669"/>
            </a:xfrm>
            <a:prstGeom prst="rect">
              <a:avLst/>
            </a:prstGeom>
            <a:solidFill>
              <a:srgbClr val="4195D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AU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9" name="Rectangle 34"/>
            <p:cNvSpPr>
              <a:spLocks noChangeArrowheads="1"/>
            </p:cNvSpPr>
            <p:nvPr/>
          </p:nvSpPr>
          <p:spPr bwMode="auto">
            <a:xfrm>
              <a:off x="-793" y="935474"/>
              <a:ext cx="7561262" cy="414782"/>
            </a:xfrm>
            <a:prstGeom prst="rect">
              <a:avLst/>
            </a:prstGeom>
            <a:solidFill>
              <a:srgbClr val="1665A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AU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1" name="Rectangle 29"/>
            <p:cNvSpPr>
              <a:spLocks noChangeArrowheads="1"/>
            </p:cNvSpPr>
            <p:nvPr/>
          </p:nvSpPr>
          <p:spPr bwMode="auto">
            <a:xfrm>
              <a:off x="-794" y="1350256"/>
              <a:ext cx="7561263" cy="361950"/>
            </a:xfrm>
            <a:prstGeom prst="rect">
              <a:avLst/>
            </a:prstGeom>
            <a:solidFill>
              <a:srgbClr val="4195D3"/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endParaRPr lang="en-AU">
                <a:solidFill>
                  <a:srgbClr val="4195D3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4" name="Text Box 49"/>
            <p:cNvSpPr txBox="1">
              <a:spLocks noChangeArrowheads="1"/>
            </p:cNvSpPr>
            <p:nvPr/>
          </p:nvSpPr>
          <p:spPr bwMode="auto">
            <a:xfrm>
              <a:off x="216582" y="954212"/>
              <a:ext cx="2447925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>
              <a:lvl1pPr defTabSz="99536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498475" defTabSz="99536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995363" defTabSz="99536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493838" defTabSz="99536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1990725" defTabSz="99536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447925" defTabSz="9953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05125" defTabSz="9953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362325" defTabSz="9953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19525" defTabSz="9953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AU" sz="1200" dirty="0">
                  <a:solidFill>
                    <a:schemeClr val="bg1"/>
                  </a:solidFill>
                  <a:latin typeface="Calibri" pitchFamily="34" charset="0"/>
                  <a:cs typeface="Calibri" pitchFamily="34" charset="0"/>
                </a:rPr>
                <a:t>INVESTMENT LOGIC MAP</a:t>
              </a:r>
              <a:br>
                <a:rPr lang="en-AU" sz="1200" dirty="0">
                  <a:solidFill>
                    <a:schemeClr val="bg1"/>
                  </a:solidFill>
                  <a:latin typeface="Calibri" pitchFamily="34" charset="0"/>
                  <a:cs typeface="Calibri" pitchFamily="34" charset="0"/>
                </a:rPr>
              </a:br>
              <a:r>
                <a:rPr lang="en-AU" sz="1000" dirty="0">
                  <a:solidFill>
                    <a:schemeClr val="bg1"/>
                  </a:solidFill>
                  <a:latin typeface="Calibri" pitchFamily="34" charset="0"/>
                  <a:cs typeface="Calibri" pitchFamily="34" charset="0"/>
                </a:rPr>
                <a:t>Initiative</a:t>
              </a:r>
            </a:p>
          </p:txBody>
        </p:sp>
        <p:sp>
          <p:nvSpPr>
            <p:cNvPr id="25" name="AutoShape 36"/>
            <p:cNvSpPr>
              <a:spLocks noChangeArrowheads="1"/>
            </p:cNvSpPr>
            <p:nvPr/>
          </p:nvSpPr>
          <p:spPr bwMode="auto">
            <a:xfrm rot="5400000">
              <a:off x="4674799" y="1486206"/>
              <a:ext cx="219075" cy="104775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endParaRPr lang="en-AU" b="1">
                <a:solidFill>
                  <a:schemeClr val="bg1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6" name="AutoShape 38"/>
            <p:cNvSpPr>
              <a:spLocks noChangeArrowheads="1"/>
            </p:cNvSpPr>
            <p:nvPr/>
          </p:nvSpPr>
          <p:spPr bwMode="auto">
            <a:xfrm rot="5400000">
              <a:off x="3356372" y="1486206"/>
              <a:ext cx="219075" cy="104775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endParaRPr lang="en-AU" b="1">
                <a:solidFill>
                  <a:schemeClr val="bg1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7" name="Text Box 41"/>
            <p:cNvSpPr txBox="1">
              <a:spLocks noChangeArrowheads="1"/>
            </p:cNvSpPr>
            <p:nvPr/>
          </p:nvSpPr>
          <p:spPr bwMode="auto">
            <a:xfrm>
              <a:off x="1826022" y="1424293"/>
              <a:ext cx="1587500" cy="228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>
              <a:lvl1pPr defTabSz="99536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498475" defTabSz="99536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995363" defTabSz="99536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493838" defTabSz="99536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1990725" defTabSz="99536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447925" defTabSz="9953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05125" defTabSz="9953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362325" defTabSz="9953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19525" defTabSz="9953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AU" sz="1500" b="1" dirty="0">
                  <a:solidFill>
                    <a:schemeClr val="bg1"/>
                  </a:solidFill>
                  <a:latin typeface="Calibri" pitchFamily="34" charset="0"/>
                  <a:cs typeface="Calibri" pitchFamily="34" charset="0"/>
                </a:rPr>
                <a:t>BENEFIT</a:t>
              </a:r>
            </a:p>
          </p:txBody>
        </p:sp>
        <p:sp>
          <p:nvSpPr>
            <p:cNvPr id="28" name="Rectangle 43"/>
            <p:cNvSpPr>
              <a:spLocks noChangeArrowheads="1"/>
            </p:cNvSpPr>
            <p:nvPr/>
          </p:nvSpPr>
          <p:spPr bwMode="auto">
            <a:xfrm>
              <a:off x="6599976" y="1718643"/>
              <a:ext cx="338233" cy="1384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ctr" defTabSz="995363"/>
              <a:r>
                <a:rPr lang="en-AU" sz="900" dirty="0">
                  <a:solidFill>
                    <a:srgbClr val="4195D3"/>
                  </a:solidFill>
                  <a:latin typeface="Calibri" pitchFamily="34" charset="0"/>
                  <a:cs typeface="Calibri" pitchFamily="34" charset="0"/>
                </a:rPr>
                <a:t>ASSETS</a:t>
              </a:r>
            </a:p>
          </p:txBody>
        </p:sp>
        <p:sp>
          <p:nvSpPr>
            <p:cNvPr id="29" name="Text Box 48"/>
            <p:cNvSpPr txBox="1">
              <a:spLocks noChangeArrowheads="1"/>
            </p:cNvSpPr>
            <p:nvPr/>
          </p:nvSpPr>
          <p:spPr bwMode="auto">
            <a:xfrm>
              <a:off x="360200" y="1424293"/>
              <a:ext cx="1152525" cy="228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>
              <a:lvl1pPr defTabSz="99536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498475" defTabSz="99536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995363" defTabSz="99536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493838" defTabSz="99536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1990725" defTabSz="99536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447925" defTabSz="9953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05125" defTabSz="9953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362325" defTabSz="9953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19525" defTabSz="9953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AU" sz="1500" b="1" dirty="0">
                  <a:solidFill>
                    <a:schemeClr val="bg1"/>
                  </a:solidFill>
                  <a:latin typeface="Calibri" pitchFamily="34" charset="0"/>
                  <a:cs typeface="Calibri" pitchFamily="34" charset="0"/>
                </a:rPr>
                <a:t>PROBLEM</a:t>
              </a:r>
            </a:p>
          </p:txBody>
        </p:sp>
        <p:sp>
          <p:nvSpPr>
            <p:cNvPr id="30" name="Rectangle 52"/>
            <p:cNvSpPr>
              <a:spLocks noChangeArrowheads="1"/>
            </p:cNvSpPr>
            <p:nvPr/>
          </p:nvSpPr>
          <p:spPr bwMode="auto">
            <a:xfrm>
              <a:off x="5191700" y="1718643"/>
              <a:ext cx="508152" cy="153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ctr" defTabSz="995363"/>
              <a:r>
                <a:rPr lang="en-AU" sz="1000" dirty="0">
                  <a:solidFill>
                    <a:srgbClr val="4195D3"/>
                  </a:solidFill>
                  <a:latin typeface="Calibri" pitchFamily="34" charset="0"/>
                  <a:cs typeface="Calibri" pitchFamily="34" charset="0"/>
                </a:rPr>
                <a:t>CHANGES</a:t>
              </a:r>
            </a:p>
          </p:txBody>
        </p:sp>
        <p:sp>
          <p:nvSpPr>
            <p:cNvPr id="31" name="Rectangle 53"/>
            <p:cNvSpPr>
              <a:spLocks noChangeArrowheads="1"/>
            </p:cNvSpPr>
            <p:nvPr/>
          </p:nvSpPr>
          <p:spPr bwMode="auto">
            <a:xfrm>
              <a:off x="3703778" y="1423177"/>
              <a:ext cx="838243" cy="2308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ctr" defTabSz="995363"/>
              <a:r>
                <a:rPr lang="en-AU" sz="1500" b="1" dirty="0">
                  <a:solidFill>
                    <a:schemeClr val="bg1"/>
                  </a:solidFill>
                  <a:latin typeface="Calibri" pitchFamily="34" charset="0"/>
                  <a:cs typeface="Calibri" pitchFamily="34" charset="0"/>
                </a:rPr>
                <a:t>RESPONSE</a:t>
              </a:r>
            </a:p>
          </p:txBody>
        </p:sp>
        <p:sp>
          <p:nvSpPr>
            <p:cNvPr id="32" name="AutoShape 38"/>
            <p:cNvSpPr>
              <a:spLocks noChangeArrowheads="1"/>
            </p:cNvSpPr>
            <p:nvPr/>
          </p:nvSpPr>
          <p:spPr bwMode="auto">
            <a:xfrm rot="5400000">
              <a:off x="1668545" y="1486206"/>
              <a:ext cx="219075" cy="104775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endParaRPr lang="en-AU" b="1">
                <a:solidFill>
                  <a:schemeClr val="bg1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33" name="Text Box 41"/>
            <p:cNvSpPr txBox="1">
              <a:spLocks noChangeArrowheads="1"/>
            </p:cNvSpPr>
            <p:nvPr/>
          </p:nvSpPr>
          <p:spPr bwMode="auto">
            <a:xfrm>
              <a:off x="5313464" y="1424293"/>
              <a:ext cx="1587500" cy="228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>
              <a:lvl1pPr defTabSz="99536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498475" defTabSz="99536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995363" defTabSz="99536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493838" defTabSz="99536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1990725" defTabSz="99536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447925" defTabSz="9953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05125" defTabSz="9953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362325" defTabSz="9953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19525" defTabSz="9953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AU" sz="1500" b="1" dirty="0">
                  <a:solidFill>
                    <a:schemeClr val="bg1"/>
                  </a:solidFill>
                  <a:latin typeface="Calibri" pitchFamily="34" charset="0"/>
                  <a:cs typeface="Calibri" pitchFamily="34" charset="0"/>
                </a:rPr>
                <a:t>SOLUTION</a:t>
              </a:r>
            </a:p>
          </p:txBody>
        </p:sp>
        <p:sp>
          <p:nvSpPr>
            <p:cNvPr id="20" name="Right Triangle 19"/>
            <p:cNvSpPr/>
            <p:nvPr/>
          </p:nvSpPr>
          <p:spPr bwMode="auto">
            <a:xfrm rot="10800000">
              <a:off x="5699059" y="-6489"/>
              <a:ext cx="1861410" cy="1800000"/>
            </a:xfrm>
            <a:prstGeom prst="rtTriangle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953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AU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061" name="Text Box 13"/>
            <p:cNvSpPr txBox="1">
              <a:spLocks noChangeArrowheads="1"/>
            </p:cNvSpPr>
            <p:nvPr/>
          </p:nvSpPr>
          <p:spPr bwMode="auto">
            <a:xfrm>
              <a:off x="216532" y="345138"/>
              <a:ext cx="7092491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spAutoFit/>
            </a:bodyPr>
            <a:lstStyle>
              <a:lvl1pPr defTabSz="99536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498475" defTabSz="99536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995363" defTabSz="99536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493838" defTabSz="99536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1990725" defTabSz="99536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447925" defTabSz="9953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05125" defTabSz="9953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362325" defTabSz="9953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19525" defTabSz="9953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AU" sz="1800" dirty="0">
                  <a:solidFill>
                    <a:srgbClr val="4195D3"/>
                  </a:solidFill>
                  <a:latin typeface="Calibri" pitchFamily="34" charset="0"/>
                  <a:cs typeface="Calibri" pitchFamily="34" charset="0"/>
                </a:rPr>
                <a:t>Improving efficiency and responsiveness of justice services in Noojee: </a:t>
              </a:r>
              <a:r>
                <a:rPr lang="en-AU" sz="1600" dirty="0">
                  <a:solidFill>
                    <a:srgbClr val="4195D3"/>
                  </a:solidFill>
                  <a:latin typeface="Calibri" pitchFamily="34" charset="0"/>
                  <a:cs typeface="Calibri" pitchFamily="34" charset="0"/>
                </a:rPr>
                <a:t>Redevelopment of Noojee court and services</a:t>
              </a:r>
              <a:endParaRPr lang="en-AU" sz="1200" dirty="0">
                <a:solidFill>
                  <a:srgbClr val="4195D3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0" y="9991216"/>
              <a:ext cx="7561263" cy="574244"/>
              <a:chOff x="0" y="9917890"/>
              <a:chExt cx="7561263" cy="574244"/>
            </a:xfrm>
          </p:grpSpPr>
          <p:sp>
            <p:nvSpPr>
              <p:cNvPr id="17" name="Line 51"/>
              <p:cNvSpPr>
                <a:spLocks noChangeShapeType="1"/>
              </p:cNvSpPr>
              <p:nvPr/>
            </p:nvSpPr>
            <p:spPr bwMode="auto">
              <a:xfrm>
                <a:off x="0" y="9917890"/>
                <a:ext cx="7561263" cy="0"/>
              </a:xfrm>
              <a:prstGeom prst="line">
                <a:avLst/>
              </a:prstGeom>
              <a:noFill/>
              <a:ln w="9525">
                <a:solidFill>
                  <a:srgbClr val="C4DFF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AU" sz="800"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22" name="Rectangle 40"/>
              <p:cNvSpPr>
                <a:spLocks noChangeArrowheads="1"/>
              </p:cNvSpPr>
              <p:nvPr/>
            </p:nvSpPr>
            <p:spPr bwMode="auto">
              <a:xfrm>
                <a:off x="216581" y="9952499"/>
                <a:ext cx="1169419" cy="43294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99569" tIns="49785" rIns="99569" bIns="49785">
                <a:spAutoFit/>
              </a:bodyPr>
              <a:lstStyle/>
              <a:p>
                <a:pPr algn="r" defTabSz="995363">
                  <a:lnSpc>
                    <a:spcPct val="90000"/>
                  </a:lnSpc>
                </a:pPr>
                <a:r>
                  <a:rPr lang="en-AU" sz="800" dirty="0">
                    <a:solidFill>
                      <a:srgbClr val="1A181C"/>
                    </a:solidFill>
                    <a:latin typeface="Calibri" pitchFamily="34" charset="0"/>
                    <a:cs typeface="Calibri" pitchFamily="34" charset="0"/>
                  </a:rPr>
                  <a:t>Investor:</a:t>
                </a:r>
              </a:p>
              <a:p>
                <a:pPr algn="r" defTabSz="995363">
                  <a:lnSpc>
                    <a:spcPct val="90000"/>
                  </a:lnSpc>
                </a:pPr>
                <a:r>
                  <a:rPr lang="en-AU" sz="800" dirty="0">
                    <a:solidFill>
                      <a:srgbClr val="1A181C"/>
                    </a:solidFill>
                    <a:latin typeface="Calibri" pitchFamily="34" charset="0"/>
                    <a:cs typeface="Calibri" pitchFamily="34" charset="0"/>
                  </a:rPr>
                  <a:t>Facilitator:</a:t>
                </a:r>
              </a:p>
              <a:p>
                <a:pPr algn="r" defTabSz="995363">
                  <a:lnSpc>
                    <a:spcPct val="90000"/>
                  </a:lnSpc>
                </a:pPr>
                <a:r>
                  <a:rPr lang="en-AU" sz="800" dirty="0">
                    <a:solidFill>
                      <a:srgbClr val="1A181C"/>
                    </a:solidFill>
                    <a:latin typeface="Calibri" pitchFamily="34" charset="0"/>
                    <a:cs typeface="Calibri" pitchFamily="34" charset="0"/>
                  </a:rPr>
                  <a:t>Accredited Facilitator:</a:t>
                </a:r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3780632" y="9956603"/>
                <a:ext cx="972108" cy="5355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r" defTabSz="995363">
                  <a:lnSpc>
                    <a:spcPct val="90000"/>
                  </a:lnSpc>
                </a:pPr>
                <a:r>
                  <a:rPr lang="en-AU" sz="800" dirty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>Version no:</a:t>
                </a:r>
              </a:p>
              <a:p>
                <a:pPr marL="0" marR="0" lvl="0" indent="0" algn="r" defTabSz="995363" rtl="0" eaLnBrk="1" fontAlgn="base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AU" sz="800" dirty="0">
                    <a:solidFill>
                      <a:srgbClr val="000000"/>
                    </a:solidFill>
                    <a:latin typeface="Calibri" pitchFamily="34" charset="0"/>
                    <a:cs typeface="Calibri" pitchFamily="34" charset="0"/>
                  </a:rPr>
                  <a:t>Initial Workshop:</a:t>
                </a:r>
              </a:p>
              <a:p>
                <a:pPr lvl="0" algn="r" defTabSz="995363">
                  <a:lnSpc>
                    <a:spcPct val="90000"/>
                  </a:lnSpc>
                </a:pPr>
                <a:r>
                  <a:rPr lang="en-AU" sz="800" dirty="0">
                    <a:solidFill>
                      <a:srgbClr val="1A181C"/>
                    </a:solidFill>
                    <a:latin typeface="Calibri" pitchFamily="34" charset="0"/>
                    <a:cs typeface="Calibri" pitchFamily="34" charset="0"/>
                  </a:rPr>
                  <a:t>Last modified by:</a:t>
                </a:r>
              </a:p>
              <a:p>
                <a:pPr lvl="0" algn="r" defTabSz="995363">
                  <a:lnSpc>
                    <a:spcPct val="90000"/>
                  </a:lnSpc>
                </a:pPr>
                <a:r>
                  <a:rPr lang="en-AU" sz="800" dirty="0">
                    <a:latin typeface="Calibri" pitchFamily="34" charset="0"/>
                    <a:cs typeface="Calibri" pitchFamily="34" charset="0"/>
                  </a:rPr>
                  <a:t>Template version:</a:t>
                </a:r>
              </a:p>
            </p:txBody>
          </p:sp>
          <p:sp>
            <p:nvSpPr>
              <p:cNvPr id="53" name="Rectangle 11"/>
              <p:cNvSpPr>
                <a:spLocks noChangeArrowheads="1"/>
              </p:cNvSpPr>
              <p:nvPr/>
            </p:nvSpPr>
            <p:spPr bwMode="auto">
              <a:xfrm>
                <a:off x="1368363" y="9952499"/>
                <a:ext cx="2382012" cy="43294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49785" rIns="99569" bIns="49785">
                <a:spAutoFit/>
              </a:bodyPr>
              <a:lstStyle/>
              <a:p>
                <a:pPr defTabSz="995363">
                  <a:lnSpc>
                    <a:spcPct val="90000"/>
                  </a:lnSpc>
                </a:pPr>
                <a:r>
                  <a:rPr lang="en-AU" sz="800" dirty="0">
                    <a:solidFill>
                      <a:srgbClr val="1A181C"/>
                    </a:solidFill>
                    <a:latin typeface="Calibri" pitchFamily="34" charset="0"/>
                    <a:cs typeface="Calibri" pitchFamily="34" charset="0"/>
                  </a:rPr>
                  <a:t>&lt;</a:t>
                </a:r>
                <a:r>
                  <a:rPr lang="en-AU" sz="800" dirty="0" err="1">
                    <a:solidFill>
                      <a:srgbClr val="1A181C"/>
                    </a:solidFill>
                    <a:latin typeface="Calibri" pitchFamily="34" charset="0"/>
                    <a:cs typeface="Calibri" pitchFamily="34" charset="0"/>
                  </a:rPr>
                  <a:t>firstname</a:t>
                </a:r>
                <a:r>
                  <a:rPr lang="en-AU" sz="800" dirty="0">
                    <a:solidFill>
                      <a:srgbClr val="1A181C"/>
                    </a:solidFill>
                    <a:latin typeface="Calibri" pitchFamily="34" charset="0"/>
                    <a:cs typeface="Calibri" pitchFamily="34" charset="0"/>
                  </a:rPr>
                  <a:t> surname&gt;</a:t>
                </a:r>
              </a:p>
              <a:p>
                <a:pPr defTabSz="995363">
                  <a:lnSpc>
                    <a:spcPct val="90000"/>
                  </a:lnSpc>
                </a:pPr>
                <a:r>
                  <a:rPr lang="en-AU" sz="800" dirty="0">
                    <a:solidFill>
                      <a:srgbClr val="1A181C"/>
                    </a:solidFill>
                    <a:latin typeface="Calibri" pitchFamily="34" charset="0"/>
                    <a:cs typeface="Calibri" pitchFamily="34" charset="0"/>
                  </a:rPr>
                  <a:t>&lt;</a:t>
                </a:r>
                <a:r>
                  <a:rPr lang="en-AU" sz="800" dirty="0" err="1">
                    <a:solidFill>
                      <a:srgbClr val="1A181C"/>
                    </a:solidFill>
                    <a:latin typeface="Calibri" pitchFamily="34" charset="0"/>
                    <a:cs typeface="Calibri" pitchFamily="34" charset="0"/>
                  </a:rPr>
                  <a:t>firstname</a:t>
                </a:r>
                <a:r>
                  <a:rPr lang="en-AU" sz="800" dirty="0">
                    <a:solidFill>
                      <a:srgbClr val="1A181C"/>
                    </a:solidFill>
                    <a:latin typeface="Calibri" pitchFamily="34" charset="0"/>
                    <a:cs typeface="Calibri" pitchFamily="34" charset="0"/>
                  </a:rPr>
                  <a:t> surname&gt;</a:t>
                </a:r>
              </a:p>
              <a:p>
                <a:pPr defTabSz="995363">
                  <a:lnSpc>
                    <a:spcPct val="90000"/>
                  </a:lnSpc>
                </a:pPr>
                <a:r>
                  <a:rPr lang="en-AU" sz="800" dirty="0">
                    <a:solidFill>
                      <a:srgbClr val="1A181C"/>
                    </a:solidFill>
                    <a:latin typeface="Calibri" pitchFamily="34" charset="0"/>
                    <a:cs typeface="Calibri" pitchFamily="34" charset="0"/>
                  </a:rPr>
                  <a:t>Yes / No</a:t>
                </a:r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4752739" y="9956603"/>
                <a:ext cx="2628293" cy="5355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defTabSz="995363">
                  <a:lnSpc>
                    <a:spcPct val="90000"/>
                  </a:lnSpc>
                </a:pPr>
                <a:r>
                  <a:rPr lang="en-AU" sz="800" dirty="0">
                    <a:solidFill>
                      <a:srgbClr val="1A181C"/>
                    </a:solidFill>
                    <a:latin typeface="Calibri" pitchFamily="34" charset="0"/>
                    <a:cs typeface="Calibri" pitchFamily="34" charset="0"/>
                  </a:rPr>
                  <a:t>&lt;e.g. 0.1, 1.0 </a:t>
                </a:r>
                <a:r>
                  <a:rPr lang="en-AU" sz="800" dirty="0" err="1">
                    <a:solidFill>
                      <a:srgbClr val="1A181C"/>
                    </a:solidFill>
                    <a:latin typeface="Calibri" pitchFamily="34" charset="0"/>
                    <a:cs typeface="Calibri" pitchFamily="34" charset="0"/>
                  </a:rPr>
                  <a:t>etc</a:t>
                </a:r>
                <a:r>
                  <a:rPr lang="en-AU" sz="800" dirty="0">
                    <a:solidFill>
                      <a:srgbClr val="1A181C"/>
                    </a:solidFill>
                    <a:latin typeface="Calibri" pitchFamily="34" charset="0"/>
                    <a:cs typeface="Calibri" pitchFamily="34" charset="0"/>
                  </a:rPr>
                  <a:t>&gt;</a:t>
                </a:r>
              </a:p>
              <a:p>
                <a:pPr defTabSz="995363">
                  <a:lnSpc>
                    <a:spcPct val="90000"/>
                  </a:lnSpc>
                </a:pPr>
                <a:r>
                  <a:rPr lang="en-AU" sz="800" dirty="0">
                    <a:solidFill>
                      <a:srgbClr val="1A181C"/>
                    </a:solidFill>
                    <a:latin typeface="Calibri" pitchFamily="34" charset="0"/>
                    <a:cs typeface="Calibri" pitchFamily="34" charset="0"/>
                  </a:rPr>
                  <a:t>&lt;</a:t>
                </a:r>
                <a:r>
                  <a:rPr lang="en-AU" sz="800" dirty="0" err="1">
                    <a:solidFill>
                      <a:srgbClr val="1A181C"/>
                    </a:solidFill>
                    <a:latin typeface="Calibri" pitchFamily="34" charset="0"/>
                    <a:cs typeface="Calibri" pitchFamily="34" charset="0"/>
                  </a:rPr>
                  <a:t>dd</a:t>
                </a:r>
                <a:r>
                  <a:rPr lang="en-AU" sz="800" dirty="0">
                    <a:solidFill>
                      <a:srgbClr val="1A181C"/>
                    </a:solidFill>
                    <a:latin typeface="Calibri" pitchFamily="34" charset="0"/>
                    <a:cs typeface="Calibri" pitchFamily="34" charset="0"/>
                  </a:rPr>
                  <a:t>/mm/yyyy&gt;</a:t>
                </a:r>
              </a:p>
              <a:p>
                <a:pPr lvl="0" defTabSz="995363">
                  <a:lnSpc>
                    <a:spcPct val="90000"/>
                  </a:lnSpc>
                </a:pPr>
                <a:r>
                  <a:rPr lang="en-AU" sz="800" dirty="0">
                    <a:solidFill>
                      <a:srgbClr val="1A181C"/>
                    </a:solidFill>
                    <a:latin typeface="Calibri" pitchFamily="34" charset="0"/>
                    <a:cs typeface="Calibri" pitchFamily="34" charset="0"/>
                  </a:rPr>
                  <a:t>&lt;</a:t>
                </a:r>
                <a:r>
                  <a:rPr lang="en-AU" sz="800" dirty="0" err="1">
                    <a:solidFill>
                      <a:srgbClr val="1A181C"/>
                    </a:solidFill>
                    <a:latin typeface="Calibri" pitchFamily="34" charset="0"/>
                    <a:cs typeface="Calibri" pitchFamily="34" charset="0"/>
                  </a:rPr>
                  <a:t>firstname</a:t>
                </a:r>
                <a:r>
                  <a:rPr lang="en-AU" sz="800" dirty="0">
                    <a:solidFill>
                      <a:srgbClr val="1A181C"/>
                    </a:solidFill>
                    <a:latin typeface="Calibri" pitchFamily="34" charset="0"/>
                    <a:cs typeface="Calibri" pitchFamily="34" charset="0"/>
                  </a:rPr>
                  <a:t> surname </a:t>
                </a:r>
                <a:r>
                  <a:rPr lang="en-AU" sz="800" dirty="0" err="1">
                    <a:solidFill>
                      <a:srgbClr val="1A181C"/>
                    </a:solidFill>
                    <a:latin typeface="Calibri" pitchFamily="34" charset="0"/>
                    <a:cs typeface="Calibri" pitchFamily="34" charset="0"/>
                  </a:rPr>
                  <a:t>dd</a:t>
                </a:r>
                <a:r>
                  <a:rPr lang="en-AU" sz="800" dirty="0">
                    <a:solidFill>
                      <a:srgbClr val="1A181C"/>
                    </a:solidFill>
                    <a:latin typeface="Calibri" pitchFamily="34" charset="0"/>
                    <a:cs typeface="Calibri" pitchFamily="34" charset="0"/>
                  </a:rPr>
                  <a:t>/mm/yyyy &gt;</a:t>
                </a:r>
              </a:p>
              <a:p>
                <a:pPr defTabSz="995363">
                  <a:lnSpc>
                    <a:spcPct val="90000"/>
                  </a:lnSpc>
                </a:pPr>
                <a:r>
                  <a:rPr lang="en-AU" sz="800" dirty="0">
                    <a:latin typeface="Calibri" pitchFamily="34" charset="0"/>
                    <a:cs typeface="Calibri" pitchFamily="34" charset="0"/>
                  </a:rPr>
                  <a:t>6.0</a:t>
                </a:r>
              </a:p>
            </p:txBody>
          </p:sp>
        </p:grpSp>
        <p:sp>
          <p:nvSpPr>
            <p:cNvPr id="34" name="Text Box 12"/>
            <p:cNvSpPr txBox="1">
              <a:spLocks noChangeArrowheads="1"/>
            </p:cNvSpPr>
            <p:nvPr/>
          </p:nvSpPr>
          <p:spPr bwMode="auto">
            <a:xfrm>
              <a:off x="216532" y="90116"/>
              <a:ext cx="5752467" cy="215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spAutoFit/>
            </a:bodyPr>
            <a:lstStyle>
              <a:lvl1pPr defTabSz="99536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498475" defTabSz="99536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995363" defTabSz="99536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493838" defTabSz="99536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1990725" defTabSz="99536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447925" defTabSz="9953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05125" defTabSz="9953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362325" defTabSz="9953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19525" defTabSz="99536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1400" dirty="0">
                  <a:solidFill>
                    <a:schemeClr val="bg1"/>
                  </a:solidFill>
                  <a:latin typeface="Calibri" pitchFamily="34" charset="0"/>
                  <a:cs typeface="Calibri" pitchFamily="34" charset="0"/>
                </a:rPr>
                <a:t>ATTORNEY GENERAL’S DEPARTMENT</a:t>
              </a:r>
              <a:r>
                <a:rPr lang="en-AU" sz="1400" dirty="0">
                  <a:solidFill>
                    <a:schemeClr val="bg1"/>
                  </a:solidFill>
                  <a:latin typeface="Calibri" pitchFamily="34" charset="0"/>
                  <a:cs typeface="Calibri" pitchFamily="34" charset="0"/>
                </a:rPr>
                <a:t> - Fictional</a:t>
              </a:r>
            </a:p>
          </p:txBody>
        </p:sp>
        <p:sp>
          <p:nvSpPr>
            <p:cNvPr id="36" name="AutoShape 16"/>
            <p:cNvSpPr>
              <a:spLocks noChangeArrowheads="1"/>
            </p:cNvSpPr>
            <p:nvPr/>
          </p:nvSpPr>
          <p:spPr bwMode="auto">
            <a:xfrm>
              <a:off x="1971631" y="2034332"/>
              <a:ext cx="1440000" cy="1505920"/>
            </a:xfrm>
            <a:prstGeom prst="roundRect">
              <a:avLst>
                <a:gd name="adj" fmla="val 6750"/>
              </a:avLst>
            </a:prstGeom>
            <a:solidFill>
              <a:schemeClr val="bg1"/>
            </a:solidFill>
            <a:ln w="1905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lIns="36000" tIns="36000" rIns="36000" bIns="36000" anchor="ctr" anchorCtr="0"/>
            <a:lstStyle/>
            <a:p>
              <a:pPr algn="ctr" defTabSz="995363"/>
              <a:r>
                <a:rPr lang="en-AU" sz="1100" dirty="0">
                  <a:solidFill>
                    <a:srgbClr val="1A181C"/>
                  </a:solidFill>
                  <a:latin typeface="Calibri" pitchFamily="34" charset="0"/>
                  <a:cs typeface="Calibri" pitchFamily="34" charset="0"/>
                </a:rPr>
                <a:t>More efficient courts</a:t>
              </a:r>
            </a:p>
            <a:p>
              <a:pPr algn="ctr" defTabSz="995363"/>
              <a:r>
                <a:rPr lang="en-AU" sz="1100" dirty="0">
                  <a:solidFill>
                    <a:srgbClr val="1A181C"/>
                  </a:solidFill>
                  <a:latin typeface="Calibri" pitchFamily="34" charset="0"/>
                  <a:cs typeface="Calibri" pitchFamily="34" charset="0"/>
                </a:rPr>
                <a:t>40</a:t>
              </a:r>
              <a:r>
                <a:rPr lang="en-US" sz="1100" dirty="0">
                  <a:solidFill>
                    <a:srgbClr val="1A181C"/>
                  </a:solidFill>
                  <a:latin typeface="Calibri" pitchFamily="34" charset="0"/>
                  <a:cs typeface="Calibri" pitchFamily="34" charset="0"/>
                </a:rPr>
                <a:t>%</a:t>
              </a:r>
            </a:p>
            <a:p>
              <a:pPr defTabSz="995363"/>
              <a:r>
                <a:rPr lang="en-US" sz="1000" dirty="0">
                  <a:solidFill>
                    <a:srgbClr val="4195D3"/>
                  </a:solidFill>
                  <a:latin typeface="Calibri" pitchFamily="34" charset="0"/>
                  <a:cs typeface="Calibri" pitchFamily="34" charset="0"/>
                </a:rPr>
                <a:t>KPI 1: </a:t>
              </a:r>
              <a:r>
                <a:rPr lang="en-AU" sz="1000" dirty="0">
                  <a:solidFill>
                    <a:srgbClr val="4195D3"/>
                  </a:solidFill>
                  <a:latin typeface="Calibri" pitchFamily="34" charset="0"/>
                  <a:cs typeface="Calibri" pitchFamily="34" charset="0"/>
                </a:rPr>
                <a:t>More timely resolution of matters</a:t>
              </a:r>
            </a:p>
            <a:p>
              <a:pPr defTabSz="995363"/>
              <a:r>
                <a:rPr lang="en-US" sz="1000" dirty="0">
                  <a:solidFill>
                    <a:srgbClr val="4195D3"/>
                  </a:solidFill>
                  <a:latin typeface="Calibri" pitchFamily="34" charset="0"/>
                  <a:cs typeface="Calibri" pitchFamily="34" charset="0"/>
                </a:rPr>
                <a:t>KPI 2: </a:t>
              </a:r>
              <a:r>
                <a:rPr lang="en-AU" sz="1000" dirty="0">
                  <a:solidFill>
                    <a:srgbClr val="4195D3"/>
                  </a:solidFill>
                  <a:latin typeface="Calibri" pitchFamily="34" charset="0"/>
                  <a:cs typeface="Calibri" pitchFamily="34" charset="0"/>
                </a:rPr>
                <a:t>Reduction in costs for all parties</a:t>
              </a:r>
            </a:p>
            <a:p>
              <a:pPr defTabSz="995363"/>
              <a:endParaRPr lang="en-AU" sz="1000" dirty="0">
                <a:solidFill>
                  <a:srgbClr val="4195D3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37" name="AutoShape 17"/>
            <p:cNvSpPr>
              <a:spLocks noChangeArrowheads="1"/>
            </p:cNvSpPr>
            <p:nvPr/>
          </p:nvSpPr>
          <p:spPr bwMode="auto">
            <a:xfrm>
              <a:off x="288392" y="2034332"/>
              <a:ext cx="1439863" cy="1505920"/>
            </a:xfrm>
            <a:prstGeom prst="roundRect">
              <a:avLst>
                <a:gd name="adj" fmla="val 6750"/>
              </a:avLst>
            </a:prstGeom>
            <a:solidFill>
              <a:schemeClr val="bg1"/>
            </a:solidFill>
            <a:ln w="1905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lIns="36000" tIns="36000" rIns="36000" bIns="36000" anchor="ctr" anchorCtr="0"/>
            <a:lstStyle/>
            <a:p>
              <a:pPr algn="ctr" defTabSz="995363"/>
              <a:r>
                <a:rPr lang="en-AU" sz="1100" dirty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Inability to meet growing &amp; changing demand for court services is increasing delays &amp; costs for all parties</a:t>
              </a:r>
            </a:p>
            <a:p>
              <a:pPr algn="ctr" defTabSz="995363"/>
              <a:r>
                <a:rPr lang="en-AU" sz="1100" dirty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50%</a:t>
              </a:r>
              <a:endParaRPr lang="en-AU" sz="11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38" name="AutoShape 18"/>
            <p:cNvSpPr>
              <a:spLocks noChangeArrowheads="1"/>
            </p:cNvSpPr>
            <p:nvPr/>
          </p:nvSpPr>
          <p:spPr bwMode="auto">
            <a:xfrm>
              <a:off x="3694821" y="3880241"/>
              <a:ext cx="1079500" cy="1074305"/>
            </a:xfrm>
            <a:prstGeom prst="roundRect">
              <a:avLst>
                <a:gd name="adj" fmla="val 6750"/>
              </a:avLst>
            </a:prstGeom>
            <a:noFill/>
            <a:ln w="1905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lIns="18288" tIns="36000" rIns="36000" bIns="36000" anchor="ctr" anchorCtr="0"/>
            <a:lstStyle/>
            <a:p>
              <a:pPr algn="ctr" defTabSz="995363"/>
              <a:r>
                <a:rPr lang="en-AU" sz="900" dirty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Expand capability to provide more diverse &amp; targeted responses with  offenders  in criminal &amp; civil matters  20%</a:t>
              </a:r>
              <a:endParaRPr lang="en-AU" sz="9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39" name="AutoShape 19"/>
            <p:cNvSpPr>
              <a:spLocks noChangeArrowheads="1"/>
            </p:cNvSpPr>
            <p:nvPr/>
          </p:nvSpPr>
          <p:spPr bwMode="auto">
            <a:xfrm>
              <a:off x="5090561" y="3219670"/>
              <a:ext cx="1079500" cy="701286"/>
            </a:xfrm>
            <a:prstGeom prst="roundRect">
              <a:avLst>
                <a:gd name="adj" fmla="val 6750"/>
              </a:avLst>
            </a:prstGeom>
            <a:noFill/>
            <a:ln w="1905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lIns="36000" tIns="36000" rIns="36000" bIns="36000" anchor="ctr" anchorCtr="0"/>
            <a:lstStyle/>
            <a:p>
              <a:pPr algn="ctr" defTabSz="995363"/>
              <a:r>
                <a:rPr lang="en-AU" sz="800" dirty="0">
                  <a:latin typeface="Calibri" pitchFamily="34" charset="0"/>
                  <a:cs typeface="Calibri" pitchFamily="34" charset="0"/>
                </a:rPr>
                <a:t>Appoint additional judiciary and staff</a:t>
              </a:r>
            </a:p>
          </p:txBody>
        </p:sp>
        <p:cxnSp>
          <p:nvCxnSpPr>
            <p:cNvPr id="40" name="AutoShape 22"/>
            <p:cNvCxnSpPr>
              <a:cxnSpLocks noChangeShapeType="1"/>
            </p:cNvCxnSpPr>
            <p:nvPr/>
          </p:nvCxnSpPr>
          <p:spPr bwMode="auto">
            <a:xfrm>
              <a:off x="1728255" y="2754263"/>
              <a:ext cx="243376" cy="0"/>
            </a:xfrm>
            <a:prstGeom prst="straightConnector1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2" name="AutoShape 27"/>
            <p:cNvSpPr>
              <a:spLocks noChangeArrowheads="1"/>
            </p:cNvSpPr>
            <p:nvPr/>
          </p:nvSpPr>
          <p:spPr bwMode="auto">
            <a:xfrm>
              <a:off x="6375232" y="2481314"/>
              <a:ext cx="1080380" cy="539750"/>
            </a:xfrm>
            <a:prstGeom prst="roundRect">
              <a:avLst>
                <a:gd name="adj" fmla="val 6750"/>
              </a:avLst>
            </a:prstGeom>
            <a:noFill/>
            <a:ln w="1905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lIns="36000" tIns="36000" rIns="36000" bIns="36000" anchor="ctr" anchorCtr="0"/>
            <a:lstStyle/>
            <a:p>
              <a:pPr algn="ctr" defTabSz="995363"/>
              <a:r>
                <a:rPr lang="en-AU" sz="800" dirty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Expanded and reconfigured court buildings</a:t>
              </a:r>
              <a:endParaRPr lang="en-AU" sz="8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43" name="AutoShape 16"/>
            <p:cNvSpPr>
              <a:spLocks noChangeArrowheads="1"/>
            </p:cNvSpPr>
            <p:nvPr/>
          </p:nvSpPr>
          <p:spPr bwMode="auto">
            <a:xfrm>
              <a:off x="1971631" y="4178100"/>
              <a:ext cx="1440000" cy="1505920"/>
            </a:xfrm>
            <a:prstGeom prst="roundRect">
              <a:avLst>
                <a:gd name="adj" fmla="val 6750"/>
              </a:avLst>
            </a:prstGeom>
            <a:solidFill>
              <a:schemeClr val="bg1"/>
            </a:solidFill>
            <a:ln w="1905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lIns="36000" tIns="36000" rIns="36000" bIns="36000" anchor="ctr" anchorCtr="0"/>
            <a:lstStyle/>
            <a:p>
              <a:pPr algn="ctr" defTabSz="995363"/>
              <a:r>
                <a:rPr lang="en-AU" sz="1100" dirty="0">
                  <a:solidFill>
                    <a:srgbClr val="1A181C"/>
                  </a:solidFill>
                  <a:latin typeface="Calibri" pitchFamily="34" charset="0"/>
                  <a:cs typeface="Calibri" pitchFamily="34" charset="0"/>
                </a:rPr>
                <a:t>More effective justice services  35</a:t>
              </a:r>
              <a:r>
                <a:rPr lang="en-US" sz="1100" dirty="0">
                  <a:solidFill>
                    <a:srgbClr val="1A181C"/>
                  </a:solidFill>
                  <a:latin typeface="Calibri" pitchFamily="34" charset="0"/>
                  <a:cs typeface="Calibri" pitchFamily="34" charset="0"/>
                </a:rPr>
                <a:t>%</a:t>
              </a:r>
            </a:p>
            <a:p>
              <a:pPr defTabSz="995363"/>
              <a:r>
                <a:rPr lang="en-US" sz="1000" dirty="0">
                  <a:solidFill>
                    <a:srgbClr val="4195D3"/>
                  </a:solidFill>
                  <a:latin typeface="Calibri" pitchFamily="34" charset="0"/>
                  <a:cs typeface="Calibri" pitchFamily="34" charset="0"/>
                </a:rPr>
                <a:t>KPI 1: Reduction in frequency of re-offending</a:t>
              </a:r>
            </a:p>
            <a:p>
              <a:pPr defTabSz="995363"/>
              <a:r>
                <a:rPr lang="en-US" sz="1000" dirty="0">
                  <a:solidFill>
                    <a:srgbClr val="4195D3"/>
                  </a:solidFill>
                  <a:latin typeface="Calibri" pitchFamily="34" charset="0"/>
                  <a:cs typeface="Calibri" pitchFamily="34" charset="0"/>
                </a:rPr>
                <a:t>KPI 2: </a:t>
              </a:r>
              <a:r>
                <a:rPr lang="en-AU" sz="1000" dirty="0">
                  <a:solidFill>
                    <a:srgbClr val="4195D3"/>
                  </a:solidFill>
                  <a:latin typeface="Calibri" pitchFamily="34" charset="0"/>
                  <a:cs typeface="Calibri" pitchFamily="34" charset="0"/>
                </a:rPr>
                <a:t>Increased completion  of therapeutic justice programs</a:t>
              </a:r>
            </a:p>
          </p:txBody>
        </p:sp>
        <p:sp>
          <p:nvSpPr>
            <p:cNvPr id="44" name="AutoShape 17"/>
            <p:cNvSpPr>
              <a:spLocks noChangeArrowheads="1"/>
            </p:cNvSpPr>
            <p:nvPr/>
          </p:nvSpPr>
          <p:spPr bwMode="auto">
            <a:xfrm>
              <a:off x="288392" y="4177914"/>
              <a:ext cx="1439863" cy="1505920"/>
            </a:xfrm>
            <a:prstGeom prst="roundRect">
              <a:avLst>
                <a:gd name="adj" fmla="val 6750"/>
              </a:avLst>
            </a:prstGeom>
            <a:solidFill>
              <a:schemeClr val="bg1"/>
            </a:solidFill>
            <a:ln w="1905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lIns="36000" tIns="36000" rIns="36000" bIns="36000" anchor="ctr" anchorCtr="0"/>
            <a:lstStyle/>
            <a:p>
              <a:pPr algn="ctr" defTabSz="995363"/>
              <a:r>
                <a:rPr lang="en-AU" sz="1100" dirty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Lack of suitable contemporary justice facilities &amp; resources is undermining efforts to reduce reoffending 35%</a:t>
              </a:r>
              <a:endParaRPr lang="en-AU" sz="11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45" name="AutoShape 18"/>
            <p:cNvSpPr>
              <a:spLocks noChangeArrowheads="1"/>
            </p:cNvSpPr>
            <p:nvPr/>
          </p:nvSpPr>
          <p:spPr bwMode="auto">
            <a:xfrm>
              <a:off x="3694821" y="5617949"/>
              <a:ext cx="1079500" cy="1074075"/>
            </a:xfrm>
            <a:prstGeom prst="roundRect">
              <a:avLst>
                <a:gd name="adj" fmla="val 6750"/>
              </a:avLst>
            </a:prstGeom>
            <a:noFill/>
            <a:ln w="1905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lIns="36000" tIns="36000" rIns="36000" bIns="36000" anchor="ctr" anchorCtr="0"/>
            <a:lstStyle/>
            <a:p>
              <a:pPr algn="ctr" defTabSz="995363"/>
              <a:r>
                <a:rPr lang="en-AU" sz="900" dirty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Enhance in-court technology to support more remote-witnessing &amp; digital evidence presentation 25%</a:t>
              </a:r>
              <a:endParaRPr lang="en-AU" sz="9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46" name="AutoShape 19"/>
            <p:cNvSpPr>
              <a:spLocks noChangeArrowheads="1"/>
            </p:cNvSpPr>
            <p:nvPr/>
          </p:nvSpPr>
          <p:spPr bwMode="auto">
            <a:xfrm>
              <a:off x="5090561" y="5803566"/>
              <a:ext cx="1079500" cy="701286"/>
            </a:xfrm>
            <a:prstGeom prst="roundRect">
              <a:avLst>
                <a:gd name="adj" fmla="val 6750"/>
              </a:avLst>
            </a:prstGeom>
            <a:noFill/>
            <a:ln w="1905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lIns="36000" tIns="36000" rIns="36000" bIns="36000" anchor="ctr" anchorCtr="0"/>
            <a:lstStyle/>
            <a:p>
              <a:pPr algn="ctr" defTabSz="995363"/>
              <a:r>
                <a:rPr lang="en-AU" sz="800" dirty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Define technical upgrade to remote testimony &amp; evidential presentation</a:t>
              </a:r>
            </a:p>
          </p:txBody>
        </p:sp>
        <p:cxnSp>
          <p:nvCxnSpPr>
            <p:cNvPr id="47" name="AutoShape 22"/>
            <p:cNvCxnSpPr>
              <a:cxnSpLocks noChangeShapeType="1"/>
              <a:stCxn id="44" idx="3"/>
              <a:endCxn id="43" idx="1"/>
            </p:cNvCxnSpPr>
            <p:nvPr/>
          </p:nvCxnSpPr>
          <p:spPr bwMode="auto">
            <a:xfrm>
              <a:off x="1728255" y="4930875"/>
              <a:ext cx="243376" cy="186"/>
            </a:xfrm>
            <a:prstGeom prst="straightConnector1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8" name="AutoShape 23"/>
            <p:cNvCxnSpPr>
              <a:cxnSpLocks noChangeShapeType="1"/>
              <a:stCxn id="43" idx="3"/>
              <a:endCxn id="45" idx="1"/>
            </p:cNvCxnSpPr>
            <p:nvPr/>
          </p:nvCxnSpPr>
          <p:spPr bwMode="auto">
            <a:xfrm>
              <a:off x="3411631" y="4931060"/>
              <a:ext cx="283191" cy="1223926"/>
            </a:xfrm>
            <a:prstGeom prst="straightConnector1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9" name="AutoShape 27"/>
            <p:cNvSpPr>
              <a:spLocks noChangeArrowheads="1"/>
            </p:cNvSpPr>
            <p:nvPr/>
          </p:nvSpPr>
          <p:spPr bwMode="auto">
            <a:xfrm>
              <a:off x="6375232" y="5582082"/>
              <a:ext cx="1080380" cy="539750"/>
            </a:xfrm>
            <a:prstGeom prst="roundRect">
              <a:avLst>
                <a:gd name="adj" fmla="val 6750"/>
              </a:avLst>
            </a:prstGeom>
            <a:noFill/>
            <a:ln w="1905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lIns="36000" tIns="36000" rIns="36000" bIns="36000" anchor="ctr" anchorCtr="0"/>
            <a:lstStyle/>
            <a:p>
              <a:pPr algn="ctr" defTabSz="995363"/>
              <a:r>
                <a:rPr lang="en-AU" sz="800" dirty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New remote- witnessing facilities</a:t>
              </a:r>
              <a:endParaRPr lang="en-AU" sz="800" dirty="0"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50" name="AutoShape 54"/>
            <p:cNvCxnSpPr>
              <a:cxnSpLocks noChangeShapeType="1"/>
              <a:stCxn id="45" idx="3"/>
              <a:endCxn id="46" idx="1"/>
            </p:cNvCxnSpPr>
            <p:nvPr/>
          </p:nvCxnSpPr>
          <p:spPr bwMode="auto">
            <a:xfrm flipV="1">
              <a:off x="4774322" y="6154209"/>
              <a:ext cx="316240" cy="777"/>
            </a:xfrm>
            <a:prstGeom prst="straightConnector1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" name="AutoShape 55"/>
            <p:cNvCxnSpPr>
              <a:cxnSpLocks noChangeShapeType="1"/>
              <a:stCxn id="46" idx="3"/>
              <a:endCxn id="49" idx="1"/>
            </p:cNvCxnSpPr>
            <p:nvPr/>
          </p:nvCxnSpPr>
          <p:spPr bwMode="auto">
            <a:xfrm flipV="1">
              <a:off x="6170062" y="5851958"/>
              <a:ext cx="205170" cy="302251"/>
            </a:xfrm>
            <a:prstGeom prst="straightConnector1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2" name="AutoShape 16"/>
            <p:cNvSpPr>
              <a:spLocks noChangeArrowheads="1"/>
            </p:cNvSpPr>
            <p:nvPr/>
          </p:nvSpPr>
          <p:spPr bwMode="auto">
            <a:xfrm>
              <a:off x="1971631" y="6806392"/>
              <a:ext cx="1440000" cy="1507319"/>
            </a:xfrm>
            <a:prstGeom prst="roundRect">
              <a:avLst>
                <a:gd name="adj" fmla="val 6750"/>
              </a:avLst>
            </a:prstGeom>
            <a:solidFill>
              <a:schemeClr val="bg1"/>
            </a:solidFill>
            <a:ln w="1905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lIns="36000" tIns="36000" rIns="36000" bIns="36000" anchor="ctr" anchorCtr="0"/>
            <a:lstStyle/>
            <a:p>
              <a:pPr algn="ctr" defTabSz="995363"/>
              <a:r>
                <a:rPr lang="en-AU" sz="1100" dirty="0">
                  <a:solidFill>
                    <a:srgbClr val="1A181C"/>
                  </a:solidFill>
                  <a:latin typeface="Calibri" pitchFamily="34" charset="0"/>
                  <a:cs typeface="Calibri" pitchFamily="34" charset="0"/>
                </a:rPr>
                <a:t>Improved court safety  </a:t>
              </a:r>
            </a:p>
            <a:p>
              <a:pPr algn="ctr" defTabSz="995363"/>
              <a:r>
                <a:rPr lang="en-AU" sz="1100" dirty="0">
                  <a:solidFill>
                    <a:srgbClr val="1A181C"/>
                  </a:solidFill>
                  <a:latin typeface="Calibri" pitchFamily="34" charset="0"/>
                  <a:cs typeface="Calibri" pitchFamily="34" charset="0"/>
                </a:rPr>
                <a:t>25</a:t>
              </a:r>
              <a:r>
                <a:rPr lang="en-US" sz="1100" dirty="0">
                  <a:solidFill>
                    <a:srgbClr val="1A181C"/>
                  </a:solidFill>
                  <a:latin typeface="Calibri" pitchFamily="34" charset="0"/>
                  <a:cs typeface="Calibri" pitchFamily="34" charset="0"/>
                </a:rPr>
                <a:t>%</a:t>
              </a:r>
            </a:p>
            <a:p>
              <a:pPr defTabSz="995363"/>
              <a:r>
                <a:rPr lang="en-US" sz="1000" dirty="0">
                  <a:solidFill>
                    <a:srgbClr val="4195D3"/>
                  </a:solidFill>
                  <a:latin typeface="Calibri" pitchFamily="34" charset="0"/>
                  <a:cs typeface="Calibri" pitchFamily="34" charset="0"/>
                </a:rPr>
                <a:t>KPI 1: </a:t>
              </a:r>
              <a:r>
                <a:rPr lang="en-AU" sz="1000" dirty="0">
                  <a:solidFill>
                    <a:srgbClr val="4195D3"/>
                  </a:solidFill>
                  <a:latin typeface="Calibri" pitchFamily="34" charset="0"/>
                  <a:cs typeface="Calibri" pitchFamily="34" charset="0"/>
                </a:rPr>
                <a:t>More availability of remote witnessing services</a:t>
              </a:r>
            </a:p>
            <a:p>
              <a:pPr defTabSz="995363"/>
              <a:r>
                <a:rPr lang="en-US" sz="1000" dirty="0">
                  <a:solidFill>
                    <a:srgbClr val="4195D3"/>
                  </a:solidFill>
                  <a:latin typeface="Calibri" pitchFamily="34" charset="0"/>
                  <a:cs typeface="Calibri" pitchFamily="34" charset="0"/>
                </a:rPr>
                <a:t>KPI 2: </a:t>
              </a:r>
              <a:r>
                <a:rPr lang="en-AU" sz="1000" dirty="0">
                  <a:solidFill>
                    <a:srgbClr val="4195D3"/>
                  </a:solidFill>
                  <a:latin typeface="Calibri" pitchFamily="34" charset="0"/>
                  <a:cs typeface="Calibri" pitchFamily="34" charset="0"/>
                </a:rPr>
                <a:t>Reduced security risks in court precinct</a:t>
              </a:r>
            </a:p>
          </p:txBody>
        </p:sp>
        <p:sp>
          <p:nvSpPr>
            <p:cNvPr id="54" name="AutoShape 17"/>
            <p:cNvSpPr>
              <a:spLocks noChangeArrowheads="1"/>
            </p:cNvSpPr>
            <p:nvPr/>
          </p:nvSpPr>
          <p:spPr bwMode="auto">
            <a:xfrm>
              <a:off x="288392" y="6806391"/>
              <a:ext cx="1439863" cy="1507320"/>
            </a:xfrm>
            <a:prstGeom prst="roundRect">
              <a:avLst>
                <a:gd name="adj" fmla="val 6750"/>
              </a:avLst>
            </a:prstGeom>
            <a:solidFill>
              <a:schemeClr val="bg1"/>
            </a:solidFill>
            <a:ln w="1905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lIns="36000" tIns="36000" rIns="36000" bIns="36000" anchor="ctr" anchorCtr="0"/>
            <a:lstStyle/>
            <a:p>
              <a:pPr algn="ctr" defTabSz="995363"/>
              <a:r>
                <a:rPr lang="en-AU" sz="1100" dirty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Out-dated and </a:t>
              </a:r>
              <a:br>
                <a:rPr lang="en-AU" sz="1100" dirty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</a:br>
              <a:r>
                <a:rPr lang="en-AU" sz="1100" dirty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non-compliant security infrastructure </a:t>
              </a:r>
              <a:br>
                <a:rPr lang="en-AU" sz="1100" dirty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</a:br>
              <a:r>
                <a:rPr lang="en-AU" sz="1100" dirty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and operating  environment are putting court </a:t>
              </a:r>
              <a:br>
                <a:rPr lang="en-AU" sz="1100" dirty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</a:br>
              <a:r>
                <a:rPr lang="en-AU" sz="1100" dirty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users at risk</a:t>
              </a:r>
              <a:endParaRPr lang="en-AU" sz="1100" dirty="0">
                <a:solidFill>
                  <a:srgbClr val="008000"/>
                </a:solidFill>
                <a:latin typeface="Calibri" pitchFamily="34" charset="0"/>
                <a:cs typeface="Calibri" pitchFamily="34" charset="0"/>
              </a:endParaRPr>
            </a:p>
            <a:p>
              <a:pPr algn="ctr" defTabSz="995363"/>
              <a:r>
                <a:rPr lang="en-AU" sz="1100" dirty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15%</a:t>
              </a:r>
              <a:endParaRPr lang="en-AU" sz="11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5" name="AutoShape 18"/>
            <p:cNvSpPr>
              <a:spLocks noChangeArrowheads="1"/>
            </p:cNvSpPr>
            <p:nvPr/>
          </p:nvSpPr>
          <p:spPr bwMode="auto">
            <a:xfrm>
              <a:off x="3694821" y="6984811"/>
              <a:ext cx="1079500" cy="1074075"/>
            </a:xfrm>
            <a:prstGeom prst="roundRect">
              <a:avLst>
                <a:gd name="adj" fmla="val 6750"/>
              </a:avLst>
            </a:prstGeom>
            <a:noFill/>
            <a:ln w="1905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lIns="36000" tIns="36000" rIns="36000" bIns="36000" anchor="ctr" anchorCtr="0"/>
            <a:lstStyle/>
            <a:p>
              <a:pPr algn="ctr" defTabSz="995363"/>
              <a:r>
                <a:rPr lang="en-AU" sz="900" dirty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Improve physical  separation between parties &amp; court activities</a:t>
              </a:r>
            </a:p>
            <a:p>
              <a:pPr algn="ctr" defTabSz="995363"/>
              <a:r>
                <a:rPr lang="en-AU" sz="900" dirty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15%</a:t>
              </a:r>
              <a:endParaRPr lang="en-AU" sz="9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6" name="AutoShape 19"/>
            <p:cNvSpPr>
              <a:spLocks noChangeArrowheads="1"/>
            </p:cNvSpPr>
            <p:nvPr/>
          </p:nvSpPr>
          <p:spPr bwMode="auto">
            <a:xfrm>
              <a:off x="5090561" y="7169381"/>
              <a:ext cx="1079500" cy="701363"/>
            </a:xfrm>
            <a:prstGeom prst="roundRect">
              <a:avLst>
                <a:gd name="adj" fmla="val 6750"/>
              </a:avLst>
            </a:prstGeom>
            <a:noFill/>
            <a:ln w="1905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lIns="36000" tIns="36000" rIns="36000" bIns="36000" anchor="ctr" anchorCtr="0"/>
            <a:lstStyle/>
            <a:p>
              <a:pPr algn="ctr" defTabSz="995363"/>
              <a:r>
                <a:rPr lang="en-AU" sz="800" dirty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Review safety policy &amp; procedures at all locations to meet required standards</a:t>
              </a:r>
              <a:endParaRPr lang="en-AU" sz="800" dirty="0"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57" name="AutoShape 22"/>
            <p:cNvCxnSpPr>
              <a:cxnSpLocks noChangeShapeType="1"/>
            </p:cNvCxnSpPr>
            <p:nvPr/>
          </p:nvCxnSpPr>
          <p:spPr bwMode="auto">
            <a:xfrm>
              <a:off x="1728255" y="7526323"/>
              <a:ext cx="243376" cy="0"/>
            </a:xfrm>
            <a:prstGeom prst="straightConnector1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8" name="AutoShape 23"/>
            <p:cNvCxnSpPr>
              <a:cxnSpLocks noChangeShapeType="1"/>
            </p:cNvCxnSpPr>
            <p:nvPr/>
          </p:nvCxnSpPr>
          <p:spPr bwMode="auto">
            <a:xfrm>
              <a:off x="3411631" y="7526323"/>
              <a:ext cx="293454" cy="0"/>
            </a:xfrm>
            <a:prstGeom prst="straightConnector1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9" name="AutoShape 27"/>
            <p:cNvSpPr>
              <a:spLocks noChangeArrowheads="1"/>
            </p:cNvSpPr>
            <p:nvPr/>
          </p:nvSpPr>
          <p:spPr bwMode="auto">
            <a:xfrm>
              <a:off x="6375232" y="7257167"/>
              <a:ext cx="1080380" cy="539750"/>
            </a:xfrm>
            <a:prstGeom prst="roundRect">
              <a:avLst>
                <a:gd name="adj" fmla="val 6750"/>
              </a:avLst>
            </a:prstGeom>
            <a:noFill/>
            <a:ln w="1905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lIns="36000" tIns="36000" rIns="36000" bIns="36000" anchor="ctr" anchorCtr="0"/>
            <a:lstStyle/>
            <a:p>
              <a:pPr algn="ctr" defTabSz="995363"/>
              <a:r>
                <a:rPr lang="en-AU" sz="800" dirty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New security infrastructure</a:t>
              </a:r>
              <a:endParaRPr lang="en-AU" sz="800" dirty="0"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60" name="AutoShape 54"/>
            <p:cNvCxnSpPr>
              <a:cxnSpLocks noChangeShapeType="1"/>
            </p:cNvCxnSpPr>
            <p:nvPr/>
          </p:nvCxnSpPr>
          <p:spPr bwMode="auto">
            <a:xfrm>
              <a:off x="4784585" y="7526323"/>
              <a:ext cx="265345" cy="0"/>
            </a:xfrm>
            <a:prstGeom prst="straightConnector1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" name="AutoShape 55"/>
            <p:cNvCxnSpPr>
              <a:cxnSpLocks noChangeShapeType="1"/>
            </p:cNvCxnSpPr>
            <p:nvPr/>
          </p:nvCxnSpPr>
          <p:spPr bwMode="auto">
            <a:xfrm>
              <a:off x="6129429" y="7538520"/>
              <a:ext cx="234302" cy="0"/>
            </a:xfrm>
            <a:prstGeom prst="straightConnector1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2" name="AutoShape 18"/>
            <p:cNvSpPr>
              <a:spLocks noChangeArrowheads="1"/>
            </p:cNvSpPr>
            <p:nvPr/>
          </p:nvSpPr>
          <p:spPr bwMode="auto">
            <a:xfrm>
              <a:off x="3694821" y="2222917"/>
              <a:ext cx="1079500" cy="1074075"/>
            </a:xfrm>
            <a:prstGeom prst="roundRect">
              <a:avLst>
                <a:gd name="adj" fmla="val 6750"/>
              </a:avLst>
            </a:prstGeom>
            <a:noFill/>
            <a:ln w="1905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lIns="36000" tIns="36000" rIns="36000" bIns="36000" anchor="ctr" anchorCtr="0"/>
            <a:lstStyle/>
            <a:p>
              <a:pPr algn="ctr" defTabSz="995363"/>
              <a:r>
                <a:rPr lang="en-AU" sz="900" dirty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Provide additional space &amp; reconfigure existing facilities  to support </a:t>
              </a:r>
            </a:p>
            <a:p>
              <a:pPr algn="ctr" defTabSz="995363"/>
              <a:r>
                <a:rPr lang="en-AU" sz="900" dirty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wider range of justice services 40%</a:t>
              </a:r>
              <a:endParaRPr lang="en-AU" sz="900" dirty="0"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63" name="AutoShape 23"/>
            <p:cNvCxnSpPr>
              <a:cxnSpLocks noChangeShapeType="1"/>
              <a:endCxn id="38" idx="1"/>
            </p:cNvCxnSpPr>
            <p:nvPr/>
          </p:nvCxnSpPr>
          <p:spPr bwMode="auto">
            <a:xfrm flipV="1">
              <a:off x="3405048" y="4417393"/>
              <a:ext cx="289774" cy="537154"/>
            </a:xfrm>
            <a:prstGeom prst="straightConnector1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4" name="AutoShape 23"/>
            <p:cNvCxnSpPr>
              <a:cxnSpLocks noChangeShapeType="1"/>
            </p:cNvCxnSpPr>
            <p:nvPr/>
          </p:nvCxnSpPr>
          <p:spPr bwMode="auto">
            <a:xfrm>
              <a:off x="3411631" y="2754263"/>
              <a:ext cx="293454" cy="0"/>
            </a:xfrm>
            <a:prstGeom prst="straightConnector1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5" name="AutoShape 22"/>
            <p:cNvCxnSpPr>
              <a:cxnSpLocks noChangeShapeType="1"/>
              <a:stCxn id="37" idx="3"/>
              <a:endCxn id="52" idx="1"/>
            </p:cNvCxnSpPr>
            <p:nvPr/>
          </p:nvCxnSpPr>
          <p:spPr bwMode="auto">
            <a:xfrm>
              <a:off x="1728255" y="2787292"/>
              <a:ext cx="243376" cy="4772759"/>
            </a:xfrm>
            <a:prstGeom prst="straightConnector1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6" name="AutoShape 19"/>
            <p:cNvSpPr>
              <a:spLocks noChangeArrowheads="1"/>
            </p:cNvSpPr>
            <p:nvPr/>
          </p:nvSpPr>
          <p:spPr bwMode="auto">
            <a:xfrm>
              <a:off x="5090561" y="2407564"/>
              <a:ext cx="1079500" cy="701286"/>
            </a:xfrm>
            <a:prstGeom prst="roundRect">
              <a:avLst>
                <a:gd name="adj" fmla="val 6750"/>
              </a:avLst>
            </a:prstGeom>
            <a:noFill/>
            <a:ln w="1905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lIns="36000" tIns="36000" rIns="36000" bIns="36000" anchor="ctr" anchorCtr="0"/>
            <a:lstStyle/>
            <a:p>
              <a:pPr algn="ctr" defTabSz="995363"/>
              <a:r>
                <a:rPr lang="en-AU" sz="800" dirty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Identify and prioritise  additional space and flexible service delivery requirements </a:t>
              </a:r>
              <a:endParaRPr lang="en-AU" sz="8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67" name="AutoShape 27"/>
            <p:cNvSpPr>
              <a:spLocks noChangeArrowheads="1"/>
            </p:cNvSpPr>
            <p:nvPr/>
          </p:nvSpPr>
          <p:spPr bwMode="auto">
            <a:xfrm>
              <a:off x="6375232" y="6209619"/>
              <a:ext cx="1080380" cy="539750"/>
            </a:xfrm>
            <a:prstGeom prst="roundRect">
              <a:avLst>
                <a:gd name="adj" fmla="val 6750"/>
              </a:avLst>
            </a:prstGeom>
            <a:noFill/>
            <a:ln w="1905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lIns="36000" tIns="36000" rIns="36000" bIns="36000" anchor="ctr" anchorCtr="0"/>
            <a:lstStyle/>
            <a:p>
              <a:pPr algn="ctr" defTabSz="995363"/>
              <a:r>
                <a:rPr lang="en-AU" sz="800" dirty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Upgraded  in-court technology</a:t>
              </a:r>
              <a:endParaRPr lang="en-AU" sz="8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68" name="AutoShape 19"/>
            <p:cNvSpPr>
              <a:spLocks noChangeArrowheads="1"/>
            </p:cNvSpPr>
            <p:nvPr/>
          </p:nvSpPr>
          <p:spPr bwMode="auto">
            <a:xfrm>
              <a:off x="5066990" y="4068690"/>
              <a:ext cx="1090510" cy="701286"/>
            </a:xfrm>
            <a:prstGeom prst="roundRect">
              <a:avLst>
                <a:gd name="adj" fmla="val 6750"/>
              </a:avLst>
            </a:prstGeom>
            <a:noFill/>
            <a:ln w="1905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lIns="36000" tIns="36000" rIns="36000" bIns="36000" anchor="ctr" anchorCtr="0"/>
            <a:lstStyle/>
            <a:p>
              <a:pPr algn="ctr" defTabSz="995363"/>
              <a:r>
                <a:rPr lang="en-AU" sz="800" dirty="0">
                  <a:solidFill>
                    <a:srgbClr val="000000"/>
                  </a:solidFill>
                  <a:latin typeface="Calibri" pitchFamily="34" charset="0"/>
                  <a:cs typeface="Calibri" pitchFamily="34" charset="0"/>
                </a:rPr>
                <a:t>Train staff in delivery of new services  &amp; incorporate into court processes</a:t>
              </a:r>
              <a:endParaRPr lang="en-AU" sz="800" dirty="0">
                <a:latin typeface="Calibri" pitchFamily="34" charset="0"/>
                <a:cs typeface="Calibri" pitchFamily="34" charset="0"/>
              </a:endParaRPr>
            </a:p>
          </p:txBody>
        </p:sp>
        <p:cxnSp>
          <p:nvCxnSpPr>
            <p:cNvPr id="69" name="AutoShape 54"/>
            <p:cNvCxnSpPr>
              <a:cxnSpLocks noChangeShapeType="1"/>
              <a:stCxn id="62" idx="3"/>
              <a:endCxn id="39" idx="1"/>
            </p:cNvCxnSpPr>
            <p:nvPr/>
          </p:nvCxnSpPr>
          <p:spPr bwMode="auto">
            <a:xfrm>
              <a:off x="4774322" y="2759954"/>
              <a:ext cx="316240" cy="810359"/>
            </a:xfrm>
            <a:prstGeom prst="straightConnector1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0" name="AutoShape 54"/>
            <p:cNvCxnSpPr>
              <a:cxnSpLocks noChangeShapeType="1"/>
              <a:stCxn id="62" idx="3"/>
              <a:endCxn id="66" idx="1"/>
            </p:cNvCxnSpPr>
            <p:nvPr/>
          </p:nvCxnSpPr>
          <p:spPr bwMode="auto">
            <a:xfrm flipV="1">
              <a:off x="4774322" y="2758207"/>
              <a:ext cx="316240" cy="1747"/>
            </a:xfrm>
            <a:prstGeom prst="straightConnector1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1" name="AutoShape 55"/>
            <p:cNvCxnSpPr>
              <a:cxnSpLocks noChangeShapeType="1"/>
              <a:stCxn id="66" idx="3"/>
              <a:endCxn id="42" idx="1"/>
            </p:cNvCxnSpPr>
            <p:nvPr/>
          </p:nvCxnSpPr>
          <p:spPr bwMode="auto">
            <a:xfrm flipV="1">
              <a:off x="6170062" y="2751189"/>
              <a:ext cx="205170" cy="7018"/>
            </a:xfrm>
            <a:prstGeom prst="straightConnector1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2" name="AutoShape 23"/>
            <p:cNvCxnSpPr>
              <a:cxnSpLocks noChangeShapeType="1"/>
              <a:stCxn id="52" idx="3"/>
              <a:endCxn id="45" idx="1"/>
            </p:cNvCxnSpPr>
            <p:nvPr/>
          </p:nvCxnSpPr>
          <p:spPr bwMode="auto">
            <a:xfrm flipV="1">
              <a:off x="3411631" y="6154986"/>
              <a:ext cx="283191" cy="1405065"/>
            </a:xfrm>
            <a:prstGeom prst="straightConnector1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3" name="AutoShape 55"/>
            <p:cNvCxnSpPr>
              <a:cxnSpLocks noChangeShapeType="1"/>
              <a:stCxn id="46" idx="3"/>
              <a:endCxn id="67" idx="1"/>
            </p:cNvCxnSpPr>
            <p:nvPr/>
          </p:nvCxnSpPr>
          <p:spPr bwMode="auto">
            <a:xfrm>
              <a:off x="6170062" y="6154209"/>
              <a:ext cx="205170" cy="325285"/>
            </a:xfrm>
            <a:prstGeom prst="straightConnector1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4" name="AutoShape 54"/>
            <p:cNvCxnSpPr>
              <a:cxnSpLocks noChangeShapeType="1"/>
              <a:stCxn id="45" idx="3"/>
              <a:endCxn id="68" idx="1"/>
            </p:cNvCxnSpPr>
            <p:nvPr/>
          </p:nvCxnSpPr>
          <p:spPr bwMode="auto">
            <a:xfrm flipV="1">
              <a:off x="4774322" y="4419333"/>
              <a:ext cx="292669" cy="1735653"/>
            </a:xfrm>
            <a:prstGeom prst="straightConnector1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5" name="AutoShape 54"/>
            <p:cNvCxnSpPr>
              <a:cxnSpLocks noChangeShapeType="1"/>
            </p:cNvCxnSpPr>
            <p:nvPr/>
          </p:nvCxnSpPr>
          <p:spPr bwMode="auto">
            <a:xfrm>
              <a:off x="4784585" y="4400837"/>
              <a:ext cx="282405" cy="1940"/>
            </a:xfrm>
            <a:prstGeom prst="straightConnector1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IMS Individual Investment">
      <a:dk1>
        <a:srgbClr val="000000"/>
      </a:dk1>
      <a:lt1>
        <a:srgbClr val="FFFFFF"/>
      </a:lt1>
      <a:dk2>
        <a:srgbClr val="4195D3"/>
      </a:dk2>
      <a:lt2>
        <a:srgbClr val="FFFFFF"/>
      </a:lt2>
      <a:accent1>
        <a:srgbClr val="1665A1"/>
      </a:accent1>
      <a:accent2>
        <a:srgbClr val="00557E"/>
      </a:accent2>
      <a:accent3>
        <a:srgbClr val="4195D3"/>
      </a:accent3>
      <a:accent4>
        <a:srgbClr val="C4DFF6"/>
      </a:accent4>
      <a:accent5>
        <a:srgbClr val="DAEDEF"/>
      </a:accent5>
      <a:accent6>
        <a:srgbClr val="FFFFFF"/>
      </a:accent6>
      <a:hlink>
        <a:srgbClr val="FFFFFF"/>
      </a:hlink>
      <a:folHlink>
        <a:srgbClr val="1665A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953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953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305</Words>
  <Application>Microsoft Office PowerPoint</Application>
  <PresentationFormat>Custom</PresentationFormat>
  <Paragraphs>55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cp:lastPrinted>2017-03-14T10:21:18Z</cp:lastPrinted>
  <dcterms:created xsi:type="dcterms:W3CDTF">2012-08-27T04:40:55Z</dcterms:created>
  <dcterms:modified xsi:type="dcterms:W3CDTF">2017-08-25T00:12:20Z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32752c3e-2a87-4d4c-943e-d01f10ef0a5b</vt:lpwstr>
  </property>
  <property fmtid="{D5CDD505-2E9C-101B-9397-08002B2CF9AE}" pid="3" name="PSPFClassification">
    <vt:lpwstr>Do Not Mark</vt:lpwstr>
  </property>
</Properties>
</file>