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5D3"/>
    <a:srgbClr val="C4DFF6"/>
    <a:srgbClr val="00557E"/>
    <a:srgbClr val="C2E3F3"/>
    <a:srgbClr val="004F87"/>
    <a:srgbClr val="0B70B4"/>
    <a:srgbClr val="0097D1"/>
    <a:srgbClr val="DCEBF5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1" autoAdjust="0"/>
    <p:restoredTop sz="94610" autoAdjust="0"/>
  </p:normalViewPr>
  <p:slideViewPr>
    <p:cSldViewPr showGuides="1">
      <p:cViewPr varScale="1">
        <p:scale>
          <a:sx n="65" d="100"/>
          <a:sy n="65" d="100"/>
        </p:scale>
        <p:origin x="-906" y="-120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6648F-9605-4EB4-ADBE-CC921D747DE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47C6B-41C1-4394-8950-9C522D448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26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7C6B-41C1-4394-8950-9C522D448F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7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ChangeArrowheads="1"/>
          </p:cNvSpPr>
          <p:nvPr userDrawn="1"/>
        </p:nvSpPr>
        <p:spPr bwMode="auto">
          <a:xfrm>
            <a:off x="0" y="1648131"/>
            <a:ext cx="1386000" cy="8343085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 userDrawn="1"/>
        </p:nvSpPr>
        <p:spPr bwMode="auto">
          <a:xfrm>
            <a:off x="-794" y="1492362"/>
            <a:ext cx="7561263" cy="361950"/>
          </a:xfrm>
          <a:prstGeom prst="rect">
            <a:avLst/>
          </a:prstGeom>
          <a:solidFill>
            <a:srgbClr val="4195D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 Box 41"/>
          <p:cNvSpPr txBox="1">
            <a:spLocks noChangeArrowheads="1"/>
          </p:cNvSpPr>
          <p:nvPr userDrawn="1"/>
        </p:nvSpPr>
        <p:spPr bwMode="auto">
          <a:xfrm>
            <a:off x="1581063" y="1566399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KPI</a:t>
            </a:r>
          </a:p>
        </p:txBody>
      </p:sp>
      <p:sp>
        <p:nvSpPr>
          <p:cNvPr id="29" name="Text Box 48"/>
          <p:cNvSpPr txBox="1">
            <a:spLocks noChangeArrowheads="1"/>
          </p:cNvSpPr>
          <p:nvPr userDrawn="1"/>
        </p:nvSpPr>
        <p:spPr bwMode="auto">
          <a:xfrm>
            <a:off x="360251" y="1566399"/>
            <a:ext cx="11525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</p:txBody>
      </p:sp>
      <p:sp>
        <p:nvSpPr>
          <p:cNvPr id="31" name="Rectangle 53"/>
          <p:cNvSpPr>
            <a:spLocks noChangeArrowheads="1"/>
          </p:cNvSpPr>
          <p:nvPr userDrawn="1"/>
        </p:nvSpPr>
        <p:spPr bwMode="auto">
          <a:xfrm>
            <a:off x="3487096" y="1565283"/>
            <a:ext cx="79759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MEASURE</a:t>
            </a:r>
          </a:p>
        </p:txBody>
      </p:sp>
      <p:sp>
        <p:nvSpPr>
          <p:cNvPr id="33" name="Text Box 41"/>
          <p:cNvSpPr txBox="1">
            <a:spLocks noChangeArrowheads="1"/>
          </p:cNvSpPr>
          <p:nvPr userDrawn="1"/>
        </p:nvSpPr>
        <p:spPr bwMode="auto">
          <a:xfrm>
            <a:off x="4533391" y="1566399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BASELINE</a:t>
            </a:r>
            <a:endParaRPr lang="en-AU" sz="15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 userDrawn="1"/>
        </p:nvSpPr>
        <p:spPr bwMode="auto">
          <a:xfrm>
            <a:off x="5901543" y="1566399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TARGET</a:t>
            </a:r>
            <a:endParaRPr lang="en-AU" sz="15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Line 51"/>
          <p:cNvSpPr>
            <a:spLocks noChangeShapeType="1"/>
          </p:cNvSpPr>
          <p:nvPr userDrawn="1"/>
        </p:nvSpPr>
        <p:spPr bwMode="auto">
          <a:xfrm>
            <a:off x="0" y="9991216"/>
            <a:ext cx="7561263" cy="0"/>
          </a:xfrm>
          <a:prstGeom prst="line">
            <a:avLst/>
          </a:prstGeom>
          <a:noFill/>
          <a:ln w="9525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sz="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3780631" y="10030431"/>
            <a:ext cx="97210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95363">
              <a:lnSpc>
                <a:spcPct val="90000"/>
              </a:lnSpc>
            </a:pPr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Version no:</a:t>
            </a:r>
          </a:p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Initial Workshop:</a:t>
            </a:r>
          </a:p>
          <a:p>
            <a:pPr lvl="0"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Last modified by:</a:t>
            </a:r>
          </a:p>
          <a:p>
            <a:pPr lvl="0" algn="r" defTabSz="995363">
              <a:lnSpc>
                <a:spcPct val="90000"/>
              </a:lnSpc>
            </a:pPr>
            <a:r>
              <a:rPr lang="en-AU" sz="800" dirty="0">
                <a:latin typeface="Calibri" pitchFamily="34" charset="0"/>
                <a:cs typeface="Calibri" pitchFamily="34" charset="0"/>
              </a:rPr>
              <a:t>Template version:</a:t>
            </a:r>
          </a:p>
        </p:txBody>
      </p:sp>
      <p:sp>
        <p:nvSpPr>
          <p:cNvPr id="19" name="Rectangle 40"/>
          <p:cNvSpPr>
            <a:spLocks noChangeArrowheads="1"/>
          </p:cNvSpPr>
          <p:nvPr userDrawn="1"/>
        </p:nvSpPr>
        <p:spPr bwMode="auto">
          <a:xfrm>
            <a:off x="216581" y="10026327"/>
            <a:ext cx="1169419" cy="43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9" tIns="49785" rIns="99569" bIns="49785">
            <a:spAutoFit/>
          </a:bodyPr>
          <a:lstStyle/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Investor:</a:t>
            </a:r>
          </a:p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Facilitator:</a:t>
            </a:r>
          </a:p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Accredited Facilitator:</a:t>
            </a: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1" y="198383"/>
            <a:ext cx="7561262" cy="54092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4"/>
          <p:cNvSpPr>
            <a:spLocks noChangeArrowheads="1"/>
          </p:cNvSpPr>
          <p:nvPr userDrawn="1"/>
        </p:nvSpPr>
        <p:spPr bwMode="auto">
          <a:xfrm>
            <a:off x="1" y="252495"/>
            <a:ext cx="7561262" cy="269669"/>
          </a:xfrm>
          <a:prstGeom prst="rect">
            <a:avLst/>
          </a:prstGeom>
          <a:solidFill>
            <a:srgbClr val="4195D3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34"/>
          <p:cNvSpPr>
            <a:spLocks noChangeArrowheads="1"/>
          </p:cNvSpPr>
          <p:nvPr userDrawn="1"/>
        </p:nvSpPr>
        <p:spPr bwMode="auto">
          <a:xfrm>
            <a:off x="-793" y="1077580"/>
            <a:ext cx="7561262" cy="414782"/>
          </a:xfrm>
          <a:prstGeom prst="rect">
            <a:avLst/>
          </a:prstGeom>
          <a:solidFill>
            <a:srgbClr val="1665A1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 Box 49"/>
          <p:cNvSpPr txBox="1">
            <a:spLocks noChangeArrowheads="1"/>
          </p:cNvSpPr>
          <p:nvPr userDrawn="1"/>
        </p:nvSpPr>
        <p:spPr bwMode="auto">
          <a:xfrm>
            <a:off x="216582" y="1096318"/>
            <a:ext cx="2447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 MANAGEMENT PLAN</a:t>
            </a:r>
            <a:b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A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Part 1: Benefit Map</a:t>
            </a:r>
          </a:p>
        </p:txBody>
      </p:sp>
      <p:sp>
        <p:nvSpPr>
          <p:cNvPr id="25" name="AutoShape 36"/>
          <p:cNvSpPr>
            <a:spLocks noChangeArrowheads="1"/>
          </p:cNvSpPr>
          <p:nvPr userDrawn="1"/>
        </p:nvSpPr>
        <p:spPr bwMode="auto">
          <a:xfrm rot="5400000">
            <a:off x="4518806" y="1628312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AutoShape 38"/>
          <p:cNvSpPr>
            <a:spLocks noChangeArrowheads="1"/>
          </p:cNvSpPr>
          <p:nvPr userDrawn="1"/>
        </p:nvSpPr>
        <p:spPr bwMode="auto">
          <a:xfrm rot="5400000">
            <a:off x="3042642" y="1628312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AutoShape 38"/>
          <p:cNvSpPr>
            <a:spLocks noChangeArrowheads="1"/>
          </p:cNvSpPr>
          <p:nvPr userDrawn="1"/>
        </p:nvSpPr>
        <p:spPr bwMode="auto">
          <a:xfrm rot="5400000">
            <a:off x="1638486" y="1628312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ight Triangle 37"/>
          <p:cNvSpPr/>
          <p:nvPr userDrawn="1"/>
        </p:nvSpPr>
        <p:spPr bwMode="auto">
          <a:xfrm rot="10800000">
            <a:off x="5399553" y="0"/>
            <a:ext cx="2161498" cy="2000948"/>
          </a:xfrm>
          <a:prstGeom prst="rt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AutoShape 36"/>
          <p:cNvSpPr>
            <a:spLocks noChangeArrowheads="1"/>
          </p:cNvSpPr>
          <p:nvPr userDrawn="1"/>
        </p:nvSpPr>
        <p:spPr bwMode="auto">
          <a:xfrm rot="5400000">
            <a:off x="5886958" y="1628312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4752739" y="10030431"/>
            <a:ext cx="262829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&lt;e.g. 0.1, 1.0 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etc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dd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/mm/yyyy&gt;</a:t>
            </a:r>
          </a:p>
          <a:p>
            <a:pPr lvl="0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 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dd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/mm/yyyy 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latin typeface="Calibri" pitchFamily="34" charset="0"/>
                <a:cs typeface="Calibri" pitchFamily="34" charset="0"/>
              </a:rPr>
              <a:t>6.0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133771"/>
              </p:ext>
            </p:extLst>
          </p:nvPr>
        </p:nvGraphicFramePr>
        <p:xfrm>
          <a:off x="359968" y="9415152"/>
          <a:ext cx="6805617" cy="505153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22685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685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685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0035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RESPONSIBILITY FOR DELIVERING THE BENEFITS</a:t>
                      </a:r>
                      <a:endParaRPr lang="en-AU" sz="1000" b="1" dirty="0">
                        <a:solidFill>
                          <a:srgbClr val="0B70B4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Name John Black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Position Director of Courts  Attorney-General’s Department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dd</a:t>
                      </a: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/mm/yyyy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4" name="Rectangle 11"/>
          <p:cNvSpPr>
            <a:spLocks noChangeArrowheads="1"/>
          </p:cNvSpPr>
          <p:nvPr/>
        </p:nvSpPr>
        <p:spPr bwMode="auto">
          <a:xfrm>
            <a:off x="1368363" y="10026327"/>
            <a:ext cx="2382012" cy="43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49785" rIns="99569" bIns="49785">
            <a:spAutoFit/>
          </a:bodyPr>
          <a:lstStyle/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Yes / No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16532" y="506775"/>
            <a:ext cx="70924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Improving efficiency and responsiveness of justice services in </a:t>
            </a:r>
            <a:r>
              <a:rPr lang="en-AU" sz="1800" dirty="0" smtClean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AU" sz="1800" dirty="0" smtClean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</a:br>
            <a:r>
              <a:rPr lang="en-AU" sz="1800" dirty="0" smtClean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Noojee</a:t>
            </a:r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AU" sz="16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Redevelopment of Noojee court and services</a:t>
            </a:r>
            <a:endParaRPr lang="en-AU" sz="1200" dirty="0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16532" y="270716"/>
            <a:ext cx="575246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ATTORNEY GENERAL’S DEPARTMENT</a:t>
            </a:r>
            <a:r>
              <a:rPr lang="en-AU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- Fictional</a:t>
            </a:r>
          </a:p>
        </p:txBody>
      </p:sp>
      <p:sp>
        <p:nvSpPr>
          <p:cNvPr id="31" name="AutoShape 17"/>
          <p:cNvSpPr>
            <a:spLocks noChangeArrowheads="1"/>
          </p:cNvSpPr>
          <p:nvPr/>
        </p:nvSpPr>
        <p:spPr bwMode="auto">
          <a:xfrm>
            <a:off x="219767" y="2142344"/>
            <a:ext cx="1439863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More efficient courts</a:t>
            </a:r>
          </a:p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40%</a:t>
            </a:r>
          </a:p>
        </p:txBody>
      </p:sp>
      <p:sp>
        <p:nvSpPr>
          <p:cNvPr id="32" name="AutoShape 18"/>
          <p:cNvSpPr>
            <a:spLocks noChangeArrowheads="1"/>
          </p:cNvSpPr>
          <p:nvPr/>
        </p:nvSpPr>
        <p:spPr bwMode="auto">
          <a:xfrm>
            <a:off x="3423737" y="214234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latin typeface="Calibri" pitchFamily="34" charset="0"/>
                <a:cs typeface="Calibri" pitchFamily="34" charset="0"/>
              </a:rPr>
              <a:t>Proportion of criminal matters &gt; 6 months old</a:t>
            </a: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>
            <a:off x="4818869" y="214234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40%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6/2017</a:t>
            </a:r>
          </a:p>
        </p:txBody>
      </p:sp>
      <p:cxnSp>
        <p:nvCxnSpPr>
          <p:cNvPr id="34" name="AutoShape 22"/>
          <p:cNvCxnSpPr>
            <a:cxnSpLocks noChangeShapeType="1"/>
            <a:stCxn id="31" idx="3"/>
            <a:endCxn id="40" idx="1"/>
          </p:cNvCxnSpPr>
          <p:nvPr/>
        </p:nvCxnSpPr>
        <p:spPr bwMode="auto">
          <a:xfrm flipV="1">
            <a:off x="1659630" y="2412344"/>
            <a:ext cx="319796" cy="449931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23"/>
          <p:cNvCxnSpPr>
            <a:cxnSpLocks noChangeShapeType="1"/>
            <a:stCxn id="40" idx="3"/>
            <a:endCxn id="32" idx="1"/>
          </p:cNvCxnSpPr>
          <p:nvPr/>
        </p:nvCxnSpPr>
        <p:spPr bwMode="auto">
          <a:xfrm>
            <a:off x="3059426" y="2412344"/>
            <a:ext cx="364311" cy="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AutoShape 27"/>
          <p:cNvSpPr>
            <a:spLocks noChangeArrowheads="1"/>
          </p:cNvSpPr>
          <p:nvPr/>
        </p:nvSpPr>
        <p:spPr bwMode="auto">
          <a:xfrm>
            <a:off x="6229023" y="214234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6/2021</a:t>
            </a:r>
          </a:p>
        </p:txBody>
      </p:sp>
      <p:cxnSp>
        <p:nvCxnSpPr>
          <p:cNvPr id="38" name="AutoShape 54"/>
          <p:cNvCxnSpPr>
            <a:cxnSpLocks noChangeShapeType="1"/>
            <a:stCxn id="32" idx="3"/>
            <a:endCxn id="33" idx="1"/>
          </p:cNvCxnSpPr>
          <p:nvPr/>
        </p:nvCxnSpPr>
        <p:spPr bwMode="auto">
          <a:xfrm>
            <a:off x="4503737" y="2412344"/>
            <a:ext cx="315132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55"/>
          <p:cNvCxnSpPr>
            <a:cxnSpLocks noChangeShapeType="1"/>
            <a:stCxn id="33" idx="3"/>
            <a:endCxn id="37" idx="1"/>
          </p:cNvCxnSpPr>
          <p:nvPr/>
        </p:nvCxnSpPr>
        <p:spPr bwMode="auto">
          <a:xfrm>
            <a:off x="5898869" y="2412344"/>
            <a:ext cx="33015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1979426" y="214234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More timely resolution of matters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25%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AutoShape 18"/>
          <p:cNvSpPr>
            <a:spLocks noChangeArrowheads="1"/>
          </p:cNvSpPr>
          <p:nvPr/>
        </p:nvSpPr>
        <p:spPr bwMode="auto">
          <a:xfrm>
            <a:off x="3423737" y="281160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Courtrooms per 100,000 population</a:t>
            </a:r>
          </a:p>
        </p:txBody>
      </p:sp>
      <p:cxnSp>
        <p:nvCxnSpPr>
          <p:cNvPr id="42" name="AutoShape 23"/>
          <p:cNvCxnSpPr>
            <a:cxnSpLocks noChangeShapeType="1"/>
            <a:stCxn id="40" idx="3"/>
            <a:endCxn id="41" idx="1"/>
          </p:cNvCxnSpPr>
          <p:nvPr/>
        </p:nvCxnSpPr>
        <p:spPr bwMode="auto">
          <a:xfrm>
            <a:off x="3059426" y="2412344"/>
            <a:ext cx="364311" cy="669257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27"/>
          <p:cNvSpPr>
            <a:spLocks noChangeArrowheads="1"/>
          </p:cNvSpPr>
          <p:nvPr/>
        </p:nvSpPr>
        <p:spPr bwMode="auto">
          <a:xfrm>
            <a:off x="6229023" y="281160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6/2021</a:t>
            </a:r>
          </a:p>
        </p:txBody>
      </p:sp>
      <p:cxnSp>
        <p:nvCxnSpPr>
          <p:cNvPr id="44" name="AutoShape 54"/>
          <p:cNvCxnSpPr>
            <a:cxnSpLocks noChangeShapeType="1"/>
            <a:stCxn id="41" idx="3"/>
            <a:endCxn id="53" idx="1"/>
          </p:cNvCxnSpPr>
          <p:nvPr/>
        </p:nvCxnSpPr>
        <p:spPr bwMode="auto">
          <a:xfrm>
            <a:off x="4503737" y="3081601"/>
            <a:ext cx="315132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5"/>
          <p:cNvCxnSpPr>
            <a:cxnSpLocks noChangeShapeType="1"/>
            <a:stCxn id="53" idx="3"/>
            <a:endCxn id="43" idx="1"/>
          </p:cNvCxnSpPr>
          <p:nvPr/>
        </p:nvCxnSpPr>
        <p:spPr bwMode="auto">
          <a:xfrm>
            <a:off x="5898869" y="3081601"/>
            <a:ext cx="33015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AutoShape 18"/>
          <p:cNvSpPr>
            <a:spLocks noChangeArrowheads="1"/>
          </p:cNvSpPr>
          <p:nvPr/>
        </p:nvSpPr>
        <p:spPr bwMode="auto">
          <a:xfrm>
            <a:off x="1979426" y="381627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Reduction in costs for all parties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15%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7" name="AutoShape 22"/>
          <p:cNvCxnSpPr>
            <a:cxnSpLocks noChangeShapeType="1"/>
            <a:stCxn id="31" idx="3"/>
            <a:endCxn id="46" idx="1"/>
          </p:cNvCxnSpPr>
          <p:nvPr/>
        </p:nvCxnSpPr>
        <p:spPr bwMode="auto">
          <a:xfrm>
            <a:off x="1659630" y="2862275"/>
            <a:ext cx="319796" cy="1224002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AutoShape 18"/>
          <p:cNvSpPr>
            <a:spLocks noChangeArrowheads="1"/>
          </p:cNvSpPr>
          <p:nvPr/>
        </p:nvSpPr>
        <p:spPr bwMode="auto">
          <a:xfrm>
            <a:off x="3423737" y="349224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Court costs per criminal &amp; civil  finalisation</a:t>
            </a:r>
          </a:p>
        </p:txBody>
      </p:sp>
      <p:sp>
        <p:nvSpPr>
          <p:cNvPr id="49" name="AutoShape 27"/>
          <p:cNvSpPr>
            <a:spLocks noChangeArrowheads="1"/>
          </p:cNvSpPr>
          <p:nvPr/>
        </p:nvSpPr>
        <p:spPr bwMode="auto">
          <a:xfrm>
            <a:off x="6229023" y="349224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$400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2021/22</a:t>
            </a:r>
          </a:p>
        </p:txBody>
      </p:sp>
      <p:cxnSp>
        <p:nvCxnSpPr>
          <p:cNvPr id="50" name="AutoShape 54"/>
          <p:cNvCxnSpPr>
            <a:cxnSpLocks noChangeShapeType="1"/>
            <a:stCxn id="48" idx="3"/>
            <a:endCxn id="55" idx="1"/>
          </p:cNvCxnSpPr>
          <p:nvPr/>
        </p:nvCxnSpPr>
        <p:spPr bwMode="auto">
          <a:xfrm>
            <a:off x="4503737" y="3762241"/>
            <a:ext cx="315132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AutoShape 55"/>
          <p:cNvCxnSpPr>
            <a:cxnSpLocks noChangeShapeType="1"/>
            <a:stCxn id="55" idx="3"/>
            <a:endCxn id="49" idx="1"/>
          </p:cNvCxnSpPr>
          <p:nvPr/>
        </p:nvCxnSpPr>
        <p:spPr bwMode="auto">
          <a:xfrm>
            <a:off x="5898869" y="3762241"/>
            <a:ext cx="33015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AutoShape 23"/>
          <p:cNvCxnSpPr>
            <a:cxnSpLocks noChangeShapeType="1"/>
            <a:stCxn id="46" idx="3"/>
            <a:endCxn id="48" idx="1"/>
          </p:cNvCxnSpPr>
          <p:nvPr/>
        </p:nvCxnSpPr>
        <p:spPr bwMode="auto">
          <a:xfrm flipV="1">
            <a:off x="3059426" y="3762241"/>
            <a:ext cx="364311" cy="324036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AutoShape 19"/>
          <p:cNvSpPr>
            <a:spLocks noChangeArrowheads="1"/>
          </p:cNvSpPr>
          <p:nvPr/>
        </p:nvSpPr>
        <p:spPr bwMode="auto">
          <a:xfrm>
            <a:off x="4818869" y="281160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3.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6/2017</a:t>
            </a:r>
          </a:p>
        </p:txBody>
      </p:sp>
      <p:sp>
        <p:nvSpPr>
          <p:cNvPr id="55" name="AutoShape 19"/>
          <p:cNvSpPr>
            <a:spLocks noChangeArrowheads="1"/>
          </p:cNvSpPr>
          <p:nvPr/>
        </p:nvSpPr>
        <p:spPr bwMode="auto">
          <a:xfrm>
            <a:off x="4818869" y="349224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$650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2016/17</a:t>
            </a:r>
          </a:p>
        </p:txBody>
      </p:sp>
      <p:sp>
        <p:nvSpPr>
          <p:cNvPr id="56" name="AutoShape 17"/>
          <p:cNvSpPr>
            <a:spLocks noChangeArrowheads="1"/>
          </p:cNvSpPr>
          <p:nvPr/>
        </p:nvSpPr>
        <p:spPr bwMode="auto">
          <a:xfrm>
            <a:off x="219767" y="7164887"/>
            <a:ext cx="1439863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Improved court safety</a:t>
            </a:r>
          </a:p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25%</a:t>
            </a:r>
          </a:p>
        </p:txBody>
      </p:sp>
      <p:sp>
        <p:nvSpPr>
          <p:cNvPr id="58" name="AutoShape 18"/>
          <p:cNvSpPr>
            <a:spLocks noChangeArrowheads="1"/>
          </p:cNvSpPr>
          <p:nvPr/>
        </p:nvSpPr>
        <p:spPr bwMode="auto">
          <a:xfrm>
            <a:off x="3423737" y="716488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% of  domestic violence witnesses with access to remote testimony</a:t>
            </a:r>
          </a:p>
        </p:txBody>
      </p:sp>
      <p:sp>
        <p:nvSpPr>
          <p:cNvPr id="65" name="AutoShape 19"/>
          <p:cNvSpPr>
            <a:spLocks noChangeArrowheads="1"/>
          </p:cNvSpPr>
          <p:nvPr/>
        </p:nvSpPr>
        <p:spPr bwMode="auto">
          <a:xfrm>
            <a:off x="4818869" y="716488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&lt;15%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2016/17</a:t>
            </a:r>
          </a:p>
        </p:txBody>
      </p:sp>
      <p:cxnSp>
        <p:nvCxnSpPr>
          <p:cNvPr id="66" name="AutoShape 22"/>
          <p:cNvCxnSpPr>
            <a:cxnSpLocks noChangeShapeType="1"/>
            <a:stCxn id="56" idx="3"/>
            <a:endCxn id="72" idx="1"/>
          </p:cNvCxnSpPr>
          <p:nvPr/>
        </p:nvCxnSpPr>
        <p:spPr bwMode="auto">
          <a:xfrm flipV="1">
            <a:off x="1659630" y="7434887"/>
            <a:ext cx="319796" cy="449931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23"/>
          <p:cNvCxnSpPr>
            <a:cxnSpLocks noChangeShapeType="1"/>
            <a:stCxn id="72" idx="3"/>
            <a:endCxn id="58" idx="1"/>
          </p:cNvCxnSpPr>
          <p:nvPr/>
        </p:nvCxnSpPr>
        <p:spPr bwMode="auto">
          <a:xfrm>
            <a:off x="3059426" y="7434887"/>
            <a:ext cx="364311" cy="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AutoShape 27"/>
          <p:cNvSpPr>
            <a:spLocks noChangeArrowheads="1"/>
          </p:cNvSpPr>
          <p:nvPr/>
        </p:nvSpPr>
        <p:spPr bwMode="auto">
          <a:xfrm>
            <a:off x="6229023" y="716488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100%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2019/20</a:t>
            </a:r>
          </a:p>
        </p:txBody>
      </p:sp>
      <p:cxnSp>
        <p:nvCxnSpPr>
          <p:cNvPr id="69" name="AutoShape 54"/>
          <p:cNvCxnSpPr>
            <a:cxnSpLocks noChangeShapeType="1"/>
            <a:stCxn id="58" idx="3"/>
            <a:endCxn id="65" idx="1"/>
          </p:cNvCxnSpPr>
          <p:nvPr/>
        </p:nvCxnSpPr>
        <p:spPr bwMode="auto">
          <a:xfrm>
            <a:off x="4503737" y="7434887"/>
            <a:ext cx="315132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AutoShape 55"/>
          <p:cNvCxnSpPr>
            <a:cxnSpLocks noChangeShapeType="1"/>
            <a:stCxn id="65" idx="3"/>
            <a:endCxn id="68" idx="1"/>
          </p:cNvCxnSpPr>
          <p:nvPr/>
        </p:nvCxnSpPr>
        <p:spPr bwMode="auto">
          <a:xfrm>
            <a:off x="5898869" y="7434887"/>
            <a:ext cx="33015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AutoShape 18"/>
          <p:cNvSpPr>
            <a:spLocks noChangeArrowheads="1"/>
          </p:cNvSpPr>
          <p:nvPr/>
        </p:nvSpPr>
        <p:spPr bwMode="auto">
          <a:xfrm>
            <a:off x="1979426" y="716488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More availability of remote witnessing services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15%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AutoShape 18"/>
          <p:cNvSpPr>
            <a:spLocks noChangeArrowheads="1"/>
          </p:cNvSpPr>
          <p:nvPr/>
        </p:nvSpPr>
        <p:spPr bwMode="auto">
          <a:xfrm>
            <a:off x="3423737" y="8012416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Number of security risks rated high/very high in court precinct</a:t>
            </a:r>
          </a:p>
        </p:txBody>
      </p:sp>
      <p:cxnSp>
        <p:nvCxnSpPr>
          <p:cNvPr id="78" name="AutoShape 23"/>
          <p:cNvCxnSpPr>
            <a:cxnSpLocks noChangeShapeType="1"/>
            <a:stCxn id="82" idx="3"/>
            <a:endCxn id="77" idx="1"/>
          </p:cNvCxnSpPr>
          <p:nvPr/>
        </p:nvCxnSpPr>
        <p:spPr bwMode="auto">
          <a:xfrm>
            <a:off x="3059426" y="8282416"/>
            <a:ext cx="364311" cy="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AutoShape 27"/>
          <p:cNvSpPr>
            <a:spLocks noChangeArrowheads="1"/>
          </p:cNvSpPr>
          <p:nvPr/>
        </p:nvSpPr>
        <p:spPr bwMode="auto">
          <a:xfrm>
            <a:off x="6229023" y="8012416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&lt;5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6/2020</a:t>
            </a:r>
          </a:p>
        </p:txBody>
      </p:sp>
      <p:cxnSp>
        <p:nvCxnSpPr>
          <p:cNvPr id="80" name="AutoShape 54"/>
          <p:cNvCxnSpPr>
            <a:cxnSpLocks noChangeShapeType="1"/>
            <a:stCxn id="77" idx="3"/>
            <a:endCxn id="84" idx="1"/>
          </p:cNvCxnSpPr>
          <p:nvPr/>
        </p:nvCxnSpPr>
        <p:spPr bwMode="auto">
          <a:xfrm>
            <a:off x="4503737" y="8282416"/>
            <a:ext cx="315132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AutoShape 55"/>
          <p:cNvCxnSpPr>
            <a:cxnSpLocks noChangeShapeType="1"/>
            <a:stCxn id="84" idx="3"/>
            <a:endCxn id="79" idx="1"/>
          </p:cNvCxnSpPr>
          <p:nvPr/>
        </p:nvCxnSpPr>
        <p:spPr bwMode="auto">
          <a:xfrm>
            <a:off x="5898869" y="8282416"/>
            <a:ext cx="33015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AutoShape 18"/>
          <p:cNvSpPr>
            <a:spLocks noChangeArrowheads="1"/>
          </p:cNvSpPr>
          <p:nvPr/>
        </p:nvSpPr>
        <p:spPr bwMode="auto">
          <a:xfrm>
            <a:off x="1979426" y="8012416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latin typeface="Calibri" pitchFamily="34" charset="0"/>
                <a:cs typeface="Calibri" pitchFamily="34" charset="0"/>
              </a:rPr>
              <a:t>Reduced security risks in court precinct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3" name="AutoShape 22"/>
          <p:cNvCxnSpPr>
            <a:cxnSpLocks noChangeShapeType="1"/>
            <a:stCxn id="56" idx="3"/>
            <a:endCxn id="82" idx="1"/>
          </p:cNvCxnSpPr>
          <p:nvPr/>
        </p:nvCxnSpPr>
        <p:spPr bwMode="auto">
          <a:xfrm>
            <a:off x="1659630" y="7884818"/>
            <a:ext cx="319796" cy="397598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AutoShape 19"/>
          <p:cNvSpPr>
            <a:spLocks noChangeArrowheads="1"/>
          </p:cNvSpPr>
          <p:nvPr/>
        </p:nvSpPr>
        <p:spPr bwMode="auto">
          <a:xfrm>
            <a:off x="4818869" y="8012416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15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6/2017</a:t>
            </a:r>
          </a:p>
        </p:txBody>
      </p:sp>
      <p:sp>
        <p:nvSpPr>
          <p:cNvPr id="85" name="AutoShape 17"/>
          <p:cNvSpPr>
            <a:spLocks noChangeArrowheads="1"/>
          </p:cNvSpPr>
          <p:nvPr/>
        </p:nvSpPr>
        <p:spPr bwMode="auto">
          <a:xfrm>
            <a:off x="219767" y="5094642"/>
            <a:ext cx="1439863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More effective justice services</a:t>
            </a:r>
          </a:p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35%</a:t>
            </a:r>
          </a:p>
        </p:txBody>
      </p:sp>
      <p:sp>
        <p:nvSpPr>
          <p:cNvPr id="86" name="AutoShape 18"/>
          <p:cNvSpPr>
            <a:spLocks noChangeArrowheads="1"/>
          </p:cNvSpPr>
          <p:nvPr/>
        </p:nvSpPr>
        <p:spPr bwMode="auto">
          <a:xfrm>
            <a:off x="3423737" y="5094642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latin typeface="Calibri" pitchFamily="34" charset="0"/>
                <a:cs typeface="Calibri" pitchFamily="34" charset="0"/>
              </a:rPr>
              <a:t>% of defendants who reoffend within  two years of completing program</a:t>
            </a:r>
          </a:p>
        </p:txBody>
      </p:sp>
      <p:sp>
        <p:nvSpPr>
          <p:cNvPr id="87" name="AutoShape 19"/>
          <p:cNvSpPr>
            <a:spLocks noChangeArrowheads="1"/>
          </p:cNvSpPr>
          <p:nvPr/>
        </p:nvSpPr>
        <p:spPr bwMode="auto">
          <a:xfrm>
            <a:off x="4818869" y="5094642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35% 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12/2017	</a:t>
            </a:r>
          </a:p>
        </p:txBody>
      </p:sp>
      <p:cxnSp>
        <p:nvCxnSpPr>
          <p:cNvPr id="88" name="AutoShape 22"/>
          <p:cNvCxnSpPr>
            <a:cxnSpLocks noChangeShapeType="1"/>
            <a:stCxn id="85" idx="3"/>
            <a:endCxn id="93" idx="1"/>
          </p:cNvCxnSpPr>
          <p:nvPr/>
        </p:nvCxnSpPr>
        <p:spPr bwMode="auto">
          <a:xfrm flipV="1">
            <a:off x="1659630" y="5364642"/>
            <a:ext cx="319796" cy="449931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AutoShape 23"/>
          <p:cNvCxnSpPr>
            <a:cxnSpLocks noChangeShapeType="1"/>
            <a:stCxn id="93" idx="3"/>
            <a:endCxn id="86" idx="1"/>
          </p:cNvCxnSpPr>
          <p:nvPr/>
        </p:nvCxnSpPr>
        <p:spPr bwMode="auto">
          <a:xfrm>
            <a:off x="3059426" y="5364642"/>
            <a:ext cx="364311" cy="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AutoShape 27"/>
          <p:cNvSpPr>
            <a:spLocks noChangeArrowheads="1"/>
          </p:cNvSpPr>
          <p:nvPr/>
        </p:nvSpPr>
        <p:spPr bwMode="auto">
          <a:xfrm>
            <a:off x="6229023" y="5094642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&lt;15% 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6/2022</a:t>
            </a:r>
          </a:p>
        </p:txBody>
      </p:sp>
      <p:cxnSp>
        <p:nvCxnSpPr>
          <p:cNvPr id="91" name="AutoShape 54"/>
          <p:cNvCxnSpPr>
            <a:cxnSpLocks noChangeShapeType="1"/>
            <a:stCxn id="86" idx="3"/>
            <a:endCxn id="87" idx="1"/>
          </p:cNvCxnSpPr>
          <p:nvPr/>
        </p:nvCxnSpPr>
        <p:spPr bwMode="auto">
          <a:xfrm>
            <a:off x="4503737" y="5364642"/>
            <a:ext cx="315132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AutoShape 55"/>
          <p:cNvCxnSpPr>
            <a:cxnSpLocks noChangeShapeType="1"/>
            <a:stCxn id="87" idx="3"/>
            <a:endCxn id="90" idx="1"/>
          </p:cNvCxnSpPr>
          <p:nvPr/>
        </p:nvCxnSpPr>
        <p:spPr bwMode="auto">
          <a:xfrm>
            <a:off x="5898869" y="5364642"/>
            <a:ext cx="33015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utoShape 18"/>
          <p:cNvSpPr>
            <a:spLocks noChangeArrowheads="1"/>
          </p:cNvSpPr>
          <p:nvPr/>
        </p:nvSpPr>
        <p:spPr bwMode="auto">
          <a:xfrm>
            <a:off x="1979426" y="5094642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Reduction in frequency of  reoffending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4" name="AutoShape 18"/>
          <p:cNvSpPr>
            <a:spLocks noChangeArrowheads="1"/>
          </p:cNvSpPr>
          <p:nvPr/>
        </p:nvSpPr>
        <p:spPr bwMode="auto">
          <a:xfrm>
            <a:off x="3423737" y="594217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% of participants completing  therapeutic justice programs</a:t>
            </a:r>
          </a:p>
        </p:txBody>
      </p:sp>
      <p:cxnSp>
        <p:nvCxnSpPr>
          <p:cNvPr id="95" name="AutoShape 23"/>
          <p:cNvCxnSpPr>
            <a:cxnSpLocks noChangeShapeType="1"/>
            <a:stCxn id="99" idx="3"/>
            <a:endCxn id="94" idx="1"/>
          </p:cNvCxnSpPr>
          <p:nvPr/>
        </p:nvCxnSpPr>
        <p:spPr bwMode="auto">
          <a:xfrm>
            <a:off x="3059426" y="6212171"/>
            <a:ext cx="364311" cy="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AutoShape 27"/>
          <p:cNvSpPr>
            <a:spLocks noChangeArrowheads="1"/>
          </p:cNvSpPr>
          <p:nvPr/>
        </p:nvSpPr>
        <p:spPr bwMode="auto">
          <a:xfrm>
            <a:off x="6229023" y="594217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 90%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12/2022</a:t>
            </a:r>
          </a:p>
        </p:txBody>
      </p:sp>
      <p:cxnSp>
        <p:nvCxnSpPr>
          <p:cNvPr id="97" name="AutoShape 54"/>
          <p:cNvCxnSpPr>
            <a:cxnSpLocks noChangeShapeType="1"/>
            <a:stCxn id="94" idx="3"/>
            <a:endCxn id="101" idx="1"/>
          </p:cNvCxnSpPr>
          <p:nvPr/>
        </p:nvCxnSpPr>
        <p:spPr bwMode="auto">
          <a:xfrm>
            <a:off x="4503737" y="6212171"/>
            <a:ext cx="315132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AutoShape 55"/>
          <p:cNvCxnSpPr>
            <a:cxnSpLocks noChangeShapeType="1"/>
            <a:stCxn id="101" idx="3"/>
            <a:endCxn id="96" idx="1"/>
          </p:cNvCxnSpPr>
          <p:nvPr/>
        </p:nvCxnSpPr>
        <p:spPr bwMode="auto">
          <a:xfrm>
            <a:off x="5898869" y="6212171"/>
            <a:ext cx="33015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AutoShape 18"/>
          <p:cNvSpPr>
            <a:spLocks noChangeArrowheads="1"/>
          </p:cNvSpPr>
          <p:nvPr/>
        </p:nvSpPr>
        <p:spPr bwMode="auto">
          <a:xfrm>
            <a:off x="1979426" y="594217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Increased completion of therapeutic justice programs   15%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0" name="AutoShape 22"/>
          <p:cNvCxnSpPr>
            <a:cxnSpLocks noChangeShapeType="1"/>
            <a:stCxn id="85" idx="3"/>
            <a:endCxn id="99" idx="1"/>
          </p:cNvCxnSpPr>
          <p:nvPr/>
        </p:nvCxnSpPr>
        <p:spPr bwMode="auto">
          <a:xfrm>
            <a:off x="1659630" y="5814573"/>
            <a:ext cx="319796" cy="397598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AutoShape 19"/>
          <p:cNvSpPr>
            <a:spLocks noChangeArrowheads="1"/>
          </p:cNvSpPr>
          <p:nvPr/>
        </p:nvSpPr>
        <p:spPr bwMode="auto">
          <a:xfrm>
            <a:off x="4818869" y="594217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30%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12/2017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102" name="AutoShape 18"/>
          <p:cNvSpPr>
            <a:spLocks noChangeArrowheads="1"/>
          </p:cNvSpPr>
          <p:nvPr/>
        </p:nvSpPr>
        <p:spPr bwMode="auto">
          <a:xfrm>
            <a:off x="3410243" y="417631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Resolution rate through court-managed ADR processes</a:t>
            </a:r>
          </a:p>
        </p:txBody>
      </p:sp>
      <p:sp>
        <p:nvSpPr>
          <p:cNvPr id="103" name="AutoShape 27"/>
          <p:cNvSpPr>
            <a:spLocks noChangeArrowheads="1"/>
          </p:cNvSpPr>
          <p:nvPr/>
        </p:nvSpPr>
        <p:spPr bwMode="auto">
          <a:xfrm>
            <a:off x="6215529" y="417631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80% 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2022/23</a:t>
            </a:r>
          </a:p>
        </p:txBody>
      </p:sp>
      <p:cxnSp>
        <p:nvCxnSpPr>
          <p:cNvPr id="104" name="AutoShape 54"/>
          <p:cNvCxnSpPr>
            <a:cxnSpLocks noChangeShapeType="1"/>
            <a:stCxn id="102" idx="3"/>
            <a:endCxn id="107" idx="1"/>
          </p:cNvCxnSpPr>
          <p:nvPr/>
        </p:nvCxnSpPr>
        <p:spPr bwMode="auto">
          <a:xfrm>
            <a:off x="4490243" y="4446317"/>
            <a:ext cx="315132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AutoShape 55"/>
          <p:cNvCxnSpPr>
            <a:cxnSpLocks noChangeShapeType="1"/>
            <a:stCxn id="107" idx="3"/>
            <a:endCxn id="103" idx="1"/>
          </p:cNvCxnSpPr>
          <p:nvPr/>
        </p:nvCxnSpPr>
        <p:spPr bwMode="auto">
          <a:xfrm>
            <a:off x="5885375" y="4446317"/>
            <a:ext cx="33015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AutoShape 23"/>
          <p:cNvCxnSpPr>
            <a:cxnSpLocks noChangeShapeType="1"/>
            <a:stCxn id="46" idx="3"/>
            <a:endCxn id="102" idx="1"/>
          </p:cNvCxnSpPr>
          <p:nvPr/>
        </p:nvCxnSpPr>
        <p:spPr bwMode="auto">
          <a:xfrm>
            <a:off x="3059426" y="4086277"/>
            <a:ext cx="350817" cy="36004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AutoShape 19"/>
          <p:cNvSpPr>
            <a:spLocks noChangeArrowheads="1"/>
          </p:cNvSpPr>
          <p:nvPr/>
        </p:nvSpPr>
        <p:spPr bwMode="auto">
          <a:xfrm>
            <a:off x="4805375" y="417631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11%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2016/17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IMS Individual Investment">
      <a:dk1>
        <a:srgbClr val="000000"/>
      </a:dk1>
      <a:lt1>
        <a:srgbClr val="FFFFFF"/>
      </a:lt1>
      <a:dk2>
        <a:srgbClr val="4195D3"/>
      </a:dk2>
      <a:lt2>
        <a:srgbClr val="FFFFFF"/>
      </a:lt2>
      <a:accent1>
        <a:srgbClr val="1665A1"/>
      </a:accent1>
      <a:accent2>
        <a:srgbClr val="00557E"/>
      </a:accent2>
      <a:accent3>
        <a:srgbClr val="4195D3"/>
      </a:accent3>
      <a:accent4>
        <a:srgbClr val="C4DFF6"/>
      </a:accent4>
      <a:accent5>
        <a:srgbClr val="DAEDEF"/>
      </a:accent5>
      <a:accent6>
        <a:srgbClr val="FFFFFF"/>
      </a:accent6>
      <a:hlink>
        <a:srgbClr val="FFFFFF"/>
      </a:hlink>
      <a:folHlink>
        <a:srgbClr val="1665A1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648</TotalTime>
  <Words>228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</vt:lpstr>
      <vt:lpstr>PowerPoint Presentation</vt:lpstr>
    </vt:vector>
  </TitlesOfParts>
  <Company>SGOP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Gough</dc:creator>
  <cp:lastModifiedBy>Julie Marsal</cp:lastModifiedBy>
  <cp:revision>54</cp:revision>
  <cp:lastPrinted>2012-07-19T06:28:10Z</cp:lastPrinted>
  <dcterms:created xsi:type="dcterms:W3CDTF">2010-06-16T00:25:07Z</dcterms:created>
  <dcterms:modified xsi:type="dcterms:W3CDTF">2017-06-14T01:03:09Z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f72a0efd-a123-4ed3-b51e-c62ff1ec46cd</vt:lpwstr>
  </property>
  <property fmtid="{D5CDD505-2E9C-101B-9397-08002B2CF9AE}" pid="3" name="PSPFClassification">
    <vt:lpwstr>Do Not Mark</vt:lpwstr>
  </property>
</Properties>
</file>