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cia McKay" initials="A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56B1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9" d="100"/>
          <a:sy n="89" d="100"/>
        </p:scale>
        <p:origin x="3184" y="16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FB06D3-7D0F-4833-9E84-3145FDA78CCA}" type="datetimeFigureOut">
              <a:rPr lang="en-NZ" smtClean="0"/>
              <a:t>8/09/22</a:t>
            </a:fld>
            <a:endParaRPr lang="en-NZ"/>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954BA5-2B20-4A64-AC04-4988D1DD82C1}" type="slidenum">
              <a:rPr lang="en-NZ" smtClean="0"/>
              <a:t>‹#›</a:t>
            </a:fld>
            <a:endParaRPr lang="en-NZ"/>
          </a:p>
        </p:txBody>
      </p:sp>
    </p:spTree>
    <p:extLst>
      <p:ext uri="{BB962C8B-B14F-4D97-AF65-F5344CB8AC3E}">
        <p14:creationId xmlns:p14="http://schemas.microsoft.com/office/powerpoint/2010/main" val="3330408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881ED4-10B5-42E8-9EBA-8D9C0C77FE9C}" type="datetimeFigureOut">
              <a:rPr lang="en-NZ" smtClean="0"/>
              <a:t>8/09/22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0F37DB1-634A-4044-AB6A-1E489BD0683E}" type="slidenum">
              <a:rPr lang="en-NZ" smtClean="0"/>
              <a:t>‹#›</a:t>
            </a:fld>
            <a:endParaRPr lang="en-NZ"/>
          </a:p>
        </p:txBody>
      </p:sp>
    </p:spTree>
    <p:extLst>
      <p:ext uri="{BB962C8B-B14F-4D97-AF65-F5344CB8AC3E}">
        <p14:creationId xmlns:p14="http://schemas.microsoft.com/office/powerpoint/2010/main" val="1480210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881ED4-10B5-42E8-9EBA-8D9C0C77FE9C}" type="datetimeFigureOut">
              <a:rPr lang="en-NZ" smtClean="0"/>
              <a:t>8/09/22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0F37DB1-634A-4044-AB6A-1E489BD0683E}" type="slidenum">
              <a:rPr lang="en-NZ" smtClean="0"/>
              <a:t>‹#›</a:t>
            </a:fld>
            <a:endParaRPr lang="en-NZ"/>
          </a:p>
        </p:txBody>
      </p:sp>
    </p:spTree>
    <p:extLst>
      <p:ext uri="{BB962C8B-B14F-4D97-AF65-F5344CB8AC3E}">
        <p14:creationId xmlns:p14="http://schemas.microsoft.com/office/powerpoint/2010/main" val="2084765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881ED4-10B5-42E8-9EBA-8D9C0C77FE9C}" type="datetimeFigureOut">
              <a:rPr lang="en-NZ" smtClean="0"/>
              <a:t>8/09/22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0F37DB1-634A-4044-AB6A-1E489BD0683E}" type="slidenum">
              <a:rPr lang="en-NZ" smtClean="0"/>
              <a:t>‹#›</a:t>
            </a:fld>
            <a:endParaRPr lang="en-NZ"/>
          </a:p>
        </p:txBody>
      </p:sp>
    </p:spTree>
    <p:extLst>
      <p:ext uri="{BB962C8B-B14F-4D97-AF65-F5344CB8AC3E}">
        <p14:creationId xmlns:p14="http://schemas.microsoft.com/office/powerpoint/2010/main" val="3193823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881ED4-10B5-42E8-9EBA-8D9C0C77FE9C}" type="datetimeFigureOut">
              <a:rPr lang="en-NZ" smtClean="0"/>
              <a:t>8/09/22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0F37DB1-634A-4044-AB6A-1E489BD0683E}" type="slidenum">
              <a:rPr lang="en-NZ" smtClean="0"/>
              <a:t>‹#›</a:t>
            </a:fld>
            <a:endParaRPr lang="en-NZ"/>
          </a:p>
        </p:txBody>
      </p:sp>
    </p:spTree>
    <p:extLst>
      <p:ext uri="{BB962C8B-B14F-4D97-AF65-F5344CB8AC3E}">
        <p14:creationId xmlns:p14="http://schemas.microsoft.com/office/powerpoint/2010/main" val="770543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881ED4-10B5-42E8-9EBA-8D9C0C77FE9C}" type="datetimeFigureOut">
              <a:rPr lang="en-NZ" smtClean="0"/>
              <a:t>8/09/22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0F37DB1-634A-4044-AB6A-1E489BD0683E}" type="slidenum">
              <a:rPr lang="en-NZ" smtClean="0"/>
              <a:t>‹#›</a:t>
            </a:fld>
            <a:endParaRPr lang="en-NZ"/>
          </a:p>
        </p:txBody>
      </p:sp>
    </p:spTree>
    <p:extLst>
      <p:ext uri="{BB962C8B-B14F-4D97-AF65-F5344CB8AC3E}">
        <p14:creationId xmlns:p14="http://schemas.microsoft.com/office/powerpoint/2010/main" val="4219329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881ED4-10B5-42E8-9EBA-8D9C0C77FE9C}" type="datetimeFigureOut">
              <a:rPr lang="en-NZ" smtClean="0"/>
              <a:t>8/09/22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0F37DB1-634A-4044-AB6A-1E489BD0683E}" type="slidenum">
              <a:rPr lang="en-NZ" smtClean="0"/>
              <a:t>‹#›</a:t>
            </a:fld>
            <a:endParaRPr lang="en-NZ"/>
          </a:p>
        </p:txBody>
      </p:sp>
    </p:spTree>
    <p:extLst>
      <p:ext uri="{BB962C8B-B14F-4D97-AF65-F5344CB8AC3E}">
        <p14:creationId xmlns:p14="http://schemas.microsoft.com/office/powerpoint/2010/main" val="1440344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881ED4-10B5-42E8-9EBA-8D9C0C77FE9C}" type="datetimeFigureOut">
              <a:rPr lang="en-NZ" smtClean="0"/>
              <a:t>8/09/22</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00F37DB1-634A-4044-AB6A-1E489BD0683E}" type="slidenum">
              <a:rPr lang="en-NZ" smtClean="0"/>
              <a:t>‹#›</a:t>
            </a:fld>
            <a:endParaRPr lang="en-NZ"/>
          </a:p>
        </p:txBody>
      </p:sp>
    </p:spTree>
    <p:extLst>
      <p:ext uri="{BB962C8B-B14F-4D97-AF65-F5344CB8AC3E}">
        <p14:creationId xmlns:p14="http://schemas.microsoft.com/office/powerpoint/2010/main" val="2320740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881ED4-10B5-42E8-9EBA-8D9C0C77FE9C}" type="datetimeFigureOut">
              <a:rPr lang="en-NZ" smtClean="0"/>
              <a:t>8/09/22</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00F37DB1-634A-4044-AB6A-1E489BD0683E}" type="slidenum">
              <a:rPr lang="en-NZ" smtClean="0"/>
              <a:t>‹#›</a:t>
            </a:fld>
            <a:endParaRPr lang="en-NZ"/>
          </a:p>
        </p:txBody>
      </p:sp>
    </p:spTree>
    <p:extLst>
      <p:ext uri="{BB962C8B-B14F-4D97-AF65-F5344CB8AC3E}">
        <p14:creationId xmlns:p14="http://schemas.microsoft.com/office/powerpoint/2010/main" val="30922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881ED4-10B5-42E8-9EBA-8D9C0C77FE9C}" type="datetimeFigureOut">
              <a:rPr lang="en-NZ" smtClean="0"/>
              <a:t>8/09/22</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00F37DB1-634A-4044-AB6A-1E489BD0683E}" type="slidenum">
              <a:rPr lang="en-NZ" smtClean="0"/>
              <a:t>‹#›</a:t>
            </a:fld>
            <a:endParaRPr lang="en-NZ"/>
          </a:p>
        </p:txBody>
      </p:sp>
    </p:spTree>
    <p:extLst>
      <p:ext uri="{BB962C8B-B14F-4D97-AF65-F5344CB8AC3E}">
        <p14:creationId xmlns:p14="http://schemas.microsoft.com/office/powerpoint/2010/main" val="1454330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1881ED4-10B5-42E8-9EBA-8D9C0C77FE9C}" type="datetimeFigureOut">
              <a:rPr lang="en-NZ" smtClean="0"/>
              <a:t>8/09/22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0F37DB1-634A-4044-AB6A-1E489BD0683E}" type="slidenum">
              <a:rPr lang="en-NZ" smtClean="0"/>
              <a:t>‹#›</a:t>
            </a:fld>
            <a:endParaRPr lang="en-NZ"/>
          </a:p>
        </p:txBody>
      </p:sp>
    </p:spTree>
    <p:extLst>
      <p:ext uri="{BB962C8B-B14F-4D97-AF65-F5344CB8AC3E}">
        <p14:creationId xmlns:p14="http://schemas.microsoft.com/office/powerpoint/2010/main" val="515046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1881ED4-10B5-42E8-9EBA-8D9C0C77FE9C}" type="datetimeFigureOut">
              <a:rPr lang="en-NZ" smtClean="0"/>
              <a:t>8/09/22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0F37DB1-634A-4044-AB6A-1E489BD0683E}" type="slidenum">
              <a:rPr lang="en-NZ" smtClean="0"/>
              <a:t>‹#›</a:t>
            </a:fld>
            <a:endParaRPr lang="en-NZ"/>
          </a:p>
        </p:txBody>
      </p:sp>
    </p:spTree>
    <p:extLst>
      <p:ext uri="{BB962C8B-B14F-4D97-AF65-F5344CB8AC3E}">
        <p14:creationId xmlns:p14="http://schemas.microsoft.com/office/powerpoint/2010/main" val="283954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1881ED4-10B5-42E8-9EBA-8D9C0C77FE9C}" type="datetimeFigureOut">
              <a:rPr lang="en-NZ" smtClean="0"/>
              <a:t>8/09/22</a:t>
            </a:fld>
            <a:endParaRPr lang="en-NZ"/>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0F37DB1-634A-4044-AB6A-1E489BD0683E}" type="slidenum">
              <a:rPr lang="en-NZ" smtClean="0"/>
              <a:t>‹#›</a:t>
            </a:fld>
            <a:endParaRPr lang="en-NZ"/>
          </a:p>
        </p:txBody>
      </p:sp>
    </p:spTree>
    <p:extLst>
      <p:ext uri="{BB962C8B-B14F-4D97-AF65-F5344CB8AC3E}">
        <p14:creationId xmlns:p14="http://schemas.microsoft.com/office/powerpoint/2010/main" val="2587961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erry.boyle@orcon.net.nz" TargetMode="External"/><Relationship Id="rId2" Type="http://schemas.openxmlformats.org/officeDocument/2006/relationships/image" Target="../media/image1.jpeg"/><Relationship Id="rId1" Type="http://schemas.openxmlformats.org/officeDocument/2006/relationships/slideLayout" Target="../slideLayouts/slideLayout4.xml"/><Relationship Id="rId5" Type="http://schemas.openxmlformats.org/officeDocument/2006/relationships/hyperlink" Target="http://www.treasury.govt.nz/statesector/investmentmanagement/plan/bbc/methods/investmentlogicmapping" TargetMode="External"/><Relationship Id="rId4" Type="http://schemas.openxmlformats.org/officeDocument/2006/relationships/hyperlink" Target="http://www.dtf.vic.gov.au/Investment-Planning-and-Evaluation/Understanding-investment-planning-and-review/What-is-the-investment-management-standar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20F790D-DAB9-4F11-99D7-0A4852171B44}"/>
              </a:ext>
            </a:extLst>
          </p:cNvPr>
          <p:cNvSpPr/>
          <p:nvPr/>
        </p:nvSpPr>
        <p:spPr>
          <a:xfrm>
            <a:off x="0" y="0"/>
            <a:ext cx="1933074" cy="997888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300"/>
              </a:spcBef>
              <a:spcAft>
                <a:spcPts val="300"/>
              </a:spcAft>
            </a:pPr>
            <a:endParaRPr lang="en-NZ" sz="1000" dirty="0">
              <a:solidFill>
                <a:schemeClr val="tx1"/>
              </a:solidFill>
              <a:latin typeface="Segoe UI" panose="020B0502040204020203" pitchFamily="34" charset="0"/>
              <a:cs typeface="Segoe UI" panose="020B0502040204020203" pitchFamily="34" charset="0"/>
            </a:endParaRPr>
          </a:p>
        </p:txBody>
      </p:sp>
      <p:pic>
        <p:nvPicPr>
          <p:cNvPr id="12" name="Picture 11">
            <a:extLst>
              <a:ext uri="{FF2B5EF4-FFF2-40B4-BE49-F238E27FC236}">
                <a16:creationId xmlns:a16="http://schemas.microsoft.com/office/drawing/2014/main" id="{F8A0A68B-3DEF-4A26-B16C-2D82D505B6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27485" y="211179"/>
            <a:ext cx="1689455" cy="1267092"/>
          </a:xfrm>
          <a:prstGeom prst="ellipse">
            <a:avLst/>
          </a:prstGeom>
        </p:spPr>
      </p:pic>
      <p:sp>
        <p:nvSpPr>
          <p:cNvPr id="13" name="TextBox 12">
            <a:extLst>
              <a:ext uri="{FF2B5EF4-FFF2-40B4-BE49-F238E27FC236}">
                <a16:creationId xmlns:a16="http://schemas.microsoft.com/office/drawing/2014/main" id="{8A417ACC-47B3-4F26-B65A-1CC743900418}"/>
              </a:ext>
            </a:extLst>
          </p:cNvPr>
          <p:cNvSpPr txBox="1"/>
          <p:nvPr/>
        </p:nvSpPr>
        <p:spPr>
          <a:xfrm>
            <a:off x="2086187" y="110068"/>
            <a:ext cx="4603806" cy="754053"/>
          </a:xfrm>
          <a:prstGeom prst="rect">
            <a:avLst/>
          </a:prstGeom>
          <a:noFill/>
          <a:ln>
            <a:solidFill>
              <a:srgbClr val="4472C4"/>
            </a:solidFill>
          </a:ln>
        </p:spPr>
        <p:txBody>
          <a:bodyPr wrap="square" rtlCol="0">
            <a:spAutoFit/>
          </a:bodyPr>
          <a:lstStyle/>
          <a:p>
            <a:pPr algn="ctr"/>
            <a:r>
              <a:rPr lang="en-NZ" sz="1600" dirty="0">
                <a:solidFill>
                  <a:srgbClr val="3366FF"/>
                </a:solidFill>
                <a:latin typeface="Coo hew" pitchFamily="2" charset="0"/>
                <a:ea typeface="Coo hew" pitchFamily="2" charset="0"/>
              </a:rPr>
              <a:t>Kerry Boyle</a:t>
            </a:r>
          </a:p>
          <a:p>
            <a:r>
              <a:rPr lang="en-NZ" sz="1600" dirty="0">
                <a:solidFill>
                  <a:srgbClr val="3366FF"/>
                </a:solidFill>
                <a:latin typeface="Coo hew" pitchFamily="2" charset="0"/>
                <a:ea typeface="Coo hew" pitchFamily="2" charset="0"/>
                <a:hlinkClick r:id="rId3"/>
              </a:rPr>
              <a:t>Kerry.boyle@orcon.net.nz</a:t>
            </a:r>
            <a:r>
              <a:rPr lang="en-NZ" sz="1600" dirty="0">
                <a:solidFill>
                  <a:srgbClr val="3366FF"/>
                </a:solidFill>
                <a:latin typeface="Coo hew" pitchFamily="2" charset="0"/>
                <a:ea typeface="Coo hew" pitchFamily="2" charset="0"/>
              </a:rPr>
              <a:t>, M 00 (64) 21 509 132</a:t>
            </a:r>
          </a:p>
          <a:p>
            <a:pPr algn="ctr"/>
            <a:endParaRPr lang="en-NZ" sz="1100" dirty="0">
              <a:solidFill>
                <a:srgbClr val="3366FF"/>
              </a:solidFill>
              <a:latin typeface="Coo hew" pitchFamily="2" charset="0"/>
              <a:ea typeface="Coo hew" pitchFamily="2" charset="0"/>
            </a:endParaRPr>
          </a:p>
        </p:txBody>
      </p:sp>
      <p:sp>
        <p:nvSpPr>
          <p:cNvPr id="14" name="TextBox 13">
            <a:extLst>
              <a:ext uri="{FF2B5EF4-FFF2-40B4-BE49-F238E27FC236}">
                <a16:creationId xmlns:a16="http://schemas.microsoft.com/office/drawing/2014/main" id="{DD55D781-5BB9-4994-9070-6FEAFA100D56}"/>
              </a:ext>
            </a:extLst>
          </p:cNvPr>
          <p:cNvSpPr txBox="1"/>
          <p:nvPr/>
        </p:nvSpPr>
        <p:spPr>
          <a:xfrm>
            <a:off x="2060785" y="903707"/>
            <a:ext cx="4603806" cy="400110"/>
          </a:xfrm>
          <a:prstGeom prst="rect">
            <a:avLst/>
          </a:prstGeom>
          <a:noFill/>
        </p:spPr>
        <p:txBody>
          <a:bodyPr wrap="square" rtlCol="0">
            <a:spAutoFit/>
          </a:bodyPr>
          <a:lstStyle>
            <a:defPPr>
              <a:defRPr lang="en-US"/>
            </a:defPPr>
            <a:lvl1pPr algn="ctr">
              <a:defRPr sz="3000">
                <a:solidFill>
                  <a:schemeClr val="bg1"/>
                </a:solidFill>
                <a:latin typeface="Coo hew" pitchFamily="2" charset="0"/>
                <a:ea typeface="Coo hew" pitchFamily="2" charset="0"/>
              </a:defRPr>
            </a:lvl1pPr>
          </a:lstStyle>
          <a:p>
            <a:pPr algn="l"/>
            <a:r>
              <a:rPr lang="en-NZ" sz="2000" dirty="0">
                <a:solidFill>
                  <a:srgbClr val="3366FF"/>
                </a:solidFill>
              </a:rPr>
              <a:t>ABOUT</a:t>
            </a:r>
          </a:p>
        </p:txBody>
      </p:sp>
      <p:sp>
        <p:nvSpPr>
          <p:cNvPr id="16" name="TextBox 15">
            <a:extLst>
              <a:ext uri="{FF2B5EF4-FFF2-40B4-BE49-F238E27FC236}">
                <a16:creationId xmlns:a16="http://schemas.microsoft.com/office/drawing/2014/main" id="{952FD09A-C43D-4480-A0CE-F3F0E603F8A5}"/>
              </a:ext>
            </a:extLst>
          </p:cNvPr>
          <p:cNvSpPr txBox="1"/>
          <p:nvPr/>
        </p:nvSpPr>
        <p:spPr>
          <a:xfrm>
            <a:off x="2060785" y="3276693"/>
            <a:ext cx="4608810" cy="400110"/>
          </a:xfrm>
          <a:prstGeom prst="rect">
            <a:avLst/>
          </a:prstGeom>
          <a:noFill/>
        </p:spPr>
        <p:txBody>
          <a:bodyPr wrap="square" rtlCol="0">
            <a:spAutoFit/>
          </a:bodyPr>
          <a:lstStyle>
            <a:defPPr>
              <a:defRPr lang="en-US"/>
            </a:defPPr>
            <a:lvl1pPr algn="ctr">
              <a:defRPr sz="3000">
                <a:solidFill>
                  <a:schemeClr val="bg1"/>
                </a:solidFill>
                <a:latin typeface="Coo hew" pitchFamily="2" charset="0"/>
                <a:ea typeface="Coo hew" pitchFamily="2" charset="0"/>
              </a:defRPr>
            </a:lvl1pPr>
          </a:lstStyle>
          <a:p>
            <a:pPr algn="l"/>
            <a:r>
              <a:rPr lang="en-NZ" sz="2000" dirty="0">
                <a:solidFill>
                  <a:srgbClr val="3366FF"/>
                </a:solidFill>
              </a:rPr>
              <a:t>INVESTMENT LOGIC MAPPING</a:t>
            </a:r>
          </a:p>
        </p:txBody>
      </p:sp>
      <p:sp>
        <p:nvSpPr>
          <p:cNvPr id="18" name="Rectangle 17">
            <a:extLst>
              <a:ext uri="{FF2B5EF4-FFF2-40B4-BE49-F238E27FC236}">
                <a16:creationId xmlns:a16="http://schemas.microsoft.com/office/drawing/2014/main" id="{CB252B93-B6E3-43D9-A268-F30CCF6A885D}"/>
              </a:ext>
            </a:extLst>
          </p:cNvPr>
          <p:cNvSpPr/>
          <p:nvPr/>
        </p:nvSpPr>
        <p:spPr>
          <a:xfrm>
            <a:off x="87491" y="1390066"/>
            <a:ext cx="1796995" cy="320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a:solidFill>
                  <a:srgbClr val="3366FF"/>
                </a:solidFill>
                <a:latin typeface="Coo hew" pitchFamily="2" charset="0"/>
                <a:ea typeface="Coo hew" pitchFamily="2" charset="0"/>
              </a:rPr>
              <a:t>QUALIFICATIONS</a:t>
            </a:r>
          </a:p>
        </p:txBody>
      </p:sp>
      <p:sp>
        <p:nvSpPr>
          <p:cNvPr id="24" name="Rectangle 23">
            <a:extLst>
              <a:ext uri="{FF2B5EF4-FFF2-40B4-BE49-F238E27FC236}">
                <a16:creationId xmlns:a16="http://schemas.microsoft.com/office/drawing/2014/main" id="{491A8153-9A37-4BFD-A248-00A3ABDD7AE8}"/>
              </a:ext>
            </a:extLst>
          </p:cNvPr>
          <p:cNvSpPr/>
          <p:nvPr/>
        </p:nvSpPr>
        <p:spPr>
          <a:xfrm>
            <a:off x="0" y="9590485"/>
            <a:ext cx="6858000" cy="38840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3" name="TextBox 22">
            <a:extLst>
              <a:ext uri="{FF2B5EF4-FFF2-40B4-BE49-F238E27FC236}">
                <a16:creationId xmlns:a16="http://schemas.microsoft.com/office/drawing/2014/main" id="{ED80E881-1C62-445D-8125-9B89D35E6B6C}"/>
              </a:ext>
            </a:extLst>
          </p:cNvPr>
          <p:cNvSpPr txBox="1"/>
          <p:nvPr/>
        </p:nvSpPr>
        <p:spPr>
          <a:xfrm>
            <a:off x="0" y="9585325"/>
            <a:ext cx="6923598" cy="307777"/>
          </a:xfrm>
          <a:prstGeom prst="rect">
            <a:avLst/>
          </a:prstGeom>
          <a:solidFill>
            <a:schemeClr val="accent1">
              <a:lumMod val="20000"/>
              <a:lumOff val="80000"/>
            </a:schemeClr>
          </a:solidFill>
        </p:spPr>
        <p:txBody>
          <a:bodyPr wrap="square" rtlCol="0">
            <a:spAutoFit/>
          </a:bodyPr>
          <a:lstStyle/>
          <a:p>
            <a:pPr algn="ctr">
              <a:spcBef>
                <a:spcPts val="300"/>
              </a:spcBef>
              <a:spcAft>
                <a:spcPts val="300"/>
              </a:spcAft>
            </a:pPr>
            <a:r>
              <a:rPr lang="en-NZ" sz="1400" b="1" dirty="0"/>
              <a:t>✉kerry.boyle@orcon.net.nz            ☏ </a:t>
            </a:r>
            <a:r>
              <a:rPr lang="en-NZ" sz="1400" b="1" dirty="0">
                <a:latin typeface="Segoe UI" panose="020B0502040204020203" pitchFamily="34" charset="0"/>
                <a:cs typeface="Segoe UI" panose="020B0502040204020203" pitchFamily="34" charset="0"/>
              </a:rPr>
              <a:t>00 64 (0) 21 509 132  </a:t>
            </a:r>
            <a:endParaRPr lang="en-NZ" sz="1400" b="1" dirty="0"/>
          </a:p>
        </p:txBody>
      </p:sp>
      <p:sp>
        <p:nvSpPr>
          <p:cNvPr id="26" name="TextBox 25">
            <a:extLst>
              <a:ext uri="{FF2B5EF4-FFF2-40B4-BE49-F238E27FC236}">
                <a16:creationId xmlns:a16="http://schemas.microsoft.com/office/drawing/2014/main" id="{EF5EAC5A-81A0-4F3D-A3C4-85954ED6B2F1}"/>
              </a:ext>
            </a:extLst>
          </p:cNvPr>
          <p:cNvSpPr txBox="1"/>
          <p:nvPr/>
        </p:nvSpPr>
        <p:spPr>
          <a:xfrm>
            <a:off x="2060785" y="1260010"/>
            <a:ext cx="4728732" cy="1785104"/>
          </a:xfrm>
          <a:prstGeom prst="rect">
            <a:avLst/>
          </a:prstGeom>
          <a:noFill/>
        </p:spPr>
        <p:txBody>
          <a:bodyPr wrap="square" rtlCol="0">
            <a:spAutoFit/>
          </a:bodyPr>
          <a:lstStyle/>
          <a:p>
            <a:pPr>
              <a:spcBef>
                <a:spcPts val="600"/>
              </a:spcBef>
              <a:spcAft>
                <a:spcPts val="600"/>
              </a:spcAft>
            </a:pPr>
            <a:r>
              <a:rPr lang="en-NZ" sz="1000" dirty="0">
                <a:latin typeface="Segoe UI" panose="020B0502040204020203" pitchFamily="34" charset="0"/>
                <a:cs typeface="Segoe UI" panose="020B0502040204020203" pitchFamily="34" charset="0"/>
              </a:rPr>
              <a:t>A specialist investment management consultant with experience developing business cases, strategies and feasibility studies for the public sector. A former business analyst, Kerry has worked with dozens of clients including local authorities, NGOs, universities, District Health Boards and central government agencies. Kerry is especially interested in all of government programmes and anything with an international component. He has been an active member of the NZ Institute of International Affairs since 2013.</a:t>
            </a:r>
          </a:p>
          <a:p>
            <a:pPr>
              <a:spcBef>
                <a:spcPts val="600"/>
              </a:spcBef>
              <a:spcAft>
                <a:spcPts val="600"/>
              </a:spcAft>
            </a:pPr>
            <a:r>
              <a:rPr lang="en-NZ" sz="1000" dirty="0">
                <a:latin typeface="Segoe UI" panose="020B0502040204020203" pitchFamily="34" charset="0"/>
                <a:cs typeface="Segoe UI" panose="020B0502040204020203" pitchFamily="34" charset="0"/>
              </a:rPr>
              <a:t>Known for sharp insight and a down-to-earth workshop approach. Kerry ‘gets it’ quickly, and can help you to distil complex information into clear trends and key messages. </a:t>
            </a:r>
          </a:p>
        </p:txBody>
      </p:sp>
      <p:sp>
        <p:nvSpPr>
          <p:cNvPr id="21" name="Rectangle 20">
            <a:extLst>
              <a:ext uri="{FF2B5EF4-FFF2-40B4-BE49-F238E27FC236}">
                <a16:creationId xmlns:a16="http://schemas.microsoft.com/office/drawing/2014/main" id="{39C13874-0BD6-4F79-9E9F-7C2F8B0694A3}"/>
              </a:ext>
            </a:extLst>
          </p:cNvPr>
          <p:cNvSpPr/>
          <p:nvPr/>
        </p:nvSpPr>
        <p:spPr>
          <a:xfrm>
            <a:off x="95415" y="3801077"/>
            <a:ext cx="1756245" cy="3504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a:solidFill>
                  <a:srgbClr val="3366FF"/>
                </a:solidFill>
                <a:latin typeface="Coo hew" pitchFamily="2" charset="0"/>
                <a:ea typeface="Coo hew" pitchFamily="2" charset="0"/>
              </a:rPr>
              <a:t>ACCREDITATIONS</a:t>
            </a:r>
          </a:p>
        </p:txBody>
      </p:sp>
      <p:sp>
        <p:nvSpPr>
          <p:cNvPr id="2" name="TextBox 1">
            <a:extLst>
              <a:ext uri="{FF2B5EF4-FFF2-40B4-BE49-F238E27FC236}">
                <a16:creationId xmlns:a16="http://schemas.microsoft.com/office/drawing/2014/main" id="{E7E387A4-E7A7-4700-9F51-0157A17CFB7D}"/>
              </a:ext>
            </a:extLst>
          </p:cNvPr>
          <p:cNvSpPr txBox="1"/>
          <p:nvPr/>
        </p:nvSpPr>
        <p:spPr>
          <a:xfrm>
            <a:off x="57932" y="4085008"/>
            <a:ext cx="1814102" cy="2862322"/>
          </a:xfrm>
          <a:prstGeom prst="rect">
            <a:avLst/>
          </a:prstGeom>
          <a:noFill/>
        </p:spPr>
        <p:txBody>
          <a:bodyPr wrap="square" rtlCol="0">
            <a:spAutoFit/>
          </a:bodyPr>
          <a:lstStyle/>
          <a:p>
            <a:pPr marL="171450" indent="-171450">
              <a:spcBef>
                <a:spcPts val="400"/>
              </a:spcBef>
              <a:spcAft>
                <a:spcPts val="400"/>
              </a:spcAft>
              <a:buFont typeface="Arial" panose="020B0604020202020204" pitchFamily="34" charset="0"/>
              <a:buChar char="•"/>
            </a:pPr>
            <a:r>
              <a:rPr lang="en-NZ" sz="1000" dirty="0">
                <a:latin typeface="Segoe UI" panose="020B0502040204020203" pitchFamily="34" charset="0"/>
                <a:cs typeface="Segoe UI" panose="020B0502040204020203" pitchFamily="34" charset="0"/>
              </a:rPr>
              <a:t>Investment Logic Mapping (ILM) Facilitator</a:t>
            </a:r>
          </a:p>
          <a:p>
            <a:pPr marL="171450" indent="-171450">
              <a:spcBef>
                <a:spcPts val="400"/>
              </a:spcBef>
              <a:spcAft>
                <a:spcPts val="400"/>
              </a:spcAft>
              <a:buFont typeface="Arial" panose="020B0604020202020204" pitchFamily="34" charset="0"/>
              <a:buChar char="•"/>
            </a:pPr>
            <a:r>
              <a:rPr lang="en-NZ" sz="1000" dirty="0">
                <a:latin typeface="Segoe UI" panose="020B0502040204020203" pitchFamily="34" charset="0"/>
                <a:cs typeface="Segoe UI" panose="020B0502040204020203" pitchFamily="34" charset="0"/>
              </a:rPr>
              <a:t>Better Business Cases (BBC)</a:t>
            </a:r>
          </a:p>
          <a:p>
            <a:pPr marL="171450" indent="-171450">
              <a:spcBef>
                <a:spcPts val="400"/>
              </a:spcBef>
              <a:spcAft>
                <a:spcPts val="400"/>
              </a:spcAft>
              <a:buFont typeface="Arial" panose="020B0604020202020204" pitchFamily="34" charset="0"/>
              <a:buChar char="•"/>
            </a:pPr>
            <a:r>
              <a:rPr lang="en-NZ" sz="1000" dirty="0">
                <a:latin typeface="Segoe UI" panose="020B0502040204020203" pitchFamily="34" charset="0"/>
                <a:cs typeface="Segoe UI" panose="020B0502040204020203" pitchFamily="34" charset="0"/>
              </a:rPr>
              <a:t>Managing Benefits</a:t>
            </a:r>
          </a:p>
          <a:p>
            <a:pPr marL="171450" indent="-171450">
              <a:spcBef>
                <a:spcPts val="400"/>
              </a:spcBef>
              <a:spcAft>
                <a:spcPts val="400"/>
              </a:spcAft>
              <a:buFont typeface="Arial" panose="020B0604020202020204" pitchFamily="34" charset="0"/>
              <a:buChar char="•"/>
            </a:pPr>
            <a:r>
              <a:rPr lang="en-NZ" sz="1000" dirty="0">
                <a:latin typeface="Segoe UI" panose="020B0502040204020203" pitchFamily="34" charset="0"/>
                <a:cs typeface="Segoe UI" panose="020B0502040204020203" pitchFamily="34" charset="0"/>
              </a:rPr>
              <a:t>Certified Process Professional</a:t>
            </a:r>
          </a:p>
          <a:p>
            <a:pPr marL="171450" indent="-171450">
              <a:spcBef>
                <a:spcPts val="400"/>
              </a:spcBef>
              <a:spcAft>
                <a:spcPts val="400"/>
              </a:spcAft>
              <a:buFont typeface="Arial" panose="020B0604020202020204" pitchFamily="34" charset="0"/>
              <a:buChar char="•"/>
            </a:pPr>
            <a:r>
              <a:rPr lang="en-NZ" sz="1000" dirty="0">
                <a:latin typeface="Segoe UI" panose="020B0502040204020203" pitchFamily="34" charset="0"/>
                <a:cs typeface="Segoe UI" panose="020B0502040204020203" pitchFamily="34" charset="0"/>
              </a:rPr>
              <a:t>Arbiration of International Disputes</a:t>
            </a:r>
          </a:p>
          <a:p>
            <a:pPr marL="171450" indent="-171450">
              <a:spcBef>
                <a:spcPts val="400"/>
              </a:spcBef>
              <a:spcAft>
                <a:spcPts val="400"/>
              </a:spcAft>
              <a:buFont typeface="Arial" panose="020B0604020202020204" pitchFamily="34" charset="0"/>
              <a:buChar char="•"/>
            </a:pPr>
            <a:r>
              <a:rPr lang="en-NZ" sz="1000" dirty="0">
                <a:latin typeface="Segoe UI" panose="020B0502040204020203" pitchFamily="34" charset="0"/>
                <a:cs typeface="Segoe UI" panose="020B0502040204020203" pitchFamily="34" charset="0"/>
              </a:rPr>
              <a:t>Strategic Management/Formulation/Implementation</a:t>
            </a:r>
          </a:p>
          <a:p>
            <a:pPr>
              <a:spcBef>
                <a:spcPts val="400"/>
              </a:spcBef>
              <a:spcAft>
                <a:spcPts val="400"/>
              </a:spcAft>
            </a:pPr>
            <a:r>
              <a:rPr lang="en-NZ" sz="1000" dirty="0">
                <a:latin typeface="Segoe UI" panose="020B0502040204020203" pitchFamily="34" charset="0"/>
                <a:cs typeface="Segoe UI" panose="020B0502040204020203" pitchFamily="34" charset="0"/>
              </a:rPr>
              <a:t>https://www.linkedin.com/in/kerry-boyle-6b87aa3/</a:t>
            </a:r>
          </a:p>
        </p:txBody>
      </p:sp>
      <p:sp>
        <p:nvSpPr>
          <p:cNvPr id="30" name="Rectangle 29">
            <a:extLst>
              <a:ext uri="{FF2B5EF4-FFF2-40B4-BE49-F238E27FC236}">
                <a16:creationId xmlns:a16="http://schemas.microsoft.com/office/drawing/2014/main" id="{70ED9282-F8C6-4B6E-BB50-76B2A6D2E0E6}"/>
              </a:ext>
            </a:extLst>
          </p:cNvPr>
          <p:cNvSpPr/>
          <p:nvPr/>
        </p:nvSpPr>
        <p:spPr>
          <a:xfrm>
            <a:off x="95415" y="6903500"/>
            <a:ext cx="1762120" cy="3673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a:solidFill>
                  <a:srgbClr val="3366FF"/>
                </a:solidFill>
                <a:latin typeface="Coo hew" pitchFamily="2" charset="0"/>
                <a:ea typeface="Coo hew" pitchFamily="2" charset="0"/>
              </a:rPr>
              <a:t>WHY CHOOSE KERRY?</a:t>
            </a:r>
          </a:p>
        </p:txBody>
      </p:sp>
      <p:sp>
        <p:nvSpPr>
          <p:cNvPr id="32" name="TextBox 31">
            <a:extLst>
              <a:ext uri="{FF2B5EF4-FFF2-40B4-BE49-F238E27FC236}">
                <a16:creationId xmlns:a16="http://schemas.microsoft.com/office/drawing/2014/main" id="{45267DFE-F96C-40AA-B294-09DAF93E2AE3}"/>
              </a:ext>
            </a:extLst>
          </p:cNvPr>
          <p:cNvSpPr txBox="1"/>
          <p:nvPr/>
        </p:nvSpPr>
        <p:spPr>
          <a:xfrm>
            <a:off x="2028489" y="7031553"/>
            <a:ext cx="4608810" cy="400110"/>
          </a:xfrm>
          <a:prstGeom prst="rect">
            <a:avLst/>
          </a:prstGeom>
          <a:noFill/>
        </p:spPr>
        <p:txBody>
          <a:bodyPr wrap="square" rtlCol="0">
            <a:spAutoFit/>
          </a:bodyPr>
          <a:lstStyle>
            <a:defPPr>
              <a:defRPr lang="en-US"/>
            </a:defPPr>
            <a:lvl1pPr algn="ctr">
              <a:defRPr sz="2000">
                <a:solidFill>
                  <a:schemeClr val="bg1"/>
                </a:solidFill>
                <a:latin typeface="Coo hew" pitchFamily="2" charset="0"/>
                <a:ea typeface="Coo hew" pitchFamily="2" charset="0"/>
              </a:defRPr>
            </a:lvl1pPr>
          </a:lstStyle>
          <a:p>
            <a:pPr algn="l"/>
            <a:r>
              <a:rPr lang="en-NZ" dirty="0">
                <a:solidFill>
                  <a:srgbClr val="3366FF"/>
                </a:solidFill>
              </a:rPr>
              <a:t>WORKSHOPS AND COSTS</a:t>
            </a:r>
          </a:p>
        </p:txBody>
      </p:sp>
      <p:sp>
        <p:nvSpPr>
          <p:cNvPr id="34" name="TextBox 33">
            <a:extLst>
              <a:ext uri="{FF2B5EF4-FFF2-40B4-BE49-F238E27FC236}">
                <a16:creationId xmlns:a16="http://schemas.microsoft.com/office/drawing/2014/main" id="{A93A23FD-E107-4AF7-9AE6-21706EB5B238}"/>
              </a:ext>
            </a:extLst>
          </p:cNvPr>
          <p:cNvSpPr txBox="1"/>
          <p:nvPr/>
        </p:nvSpPr>
        <p:spPr>
          <a:xfrm>
            <a:off x="2060785" y="3602527"/>
            <a:ext cx="4645853" cy="3477875"/>
          </a:xfrm>
          <a:prstGeom prst="rect">
            <a:avLst/>
          </a:prstGeom>
          <a:noFill/>
        </p:spPr>
        <p:txBody>
          <a:bodyPr wrap="square" rtlCol="0">
            <a:spAutoFit/>
          </a:bodyPr>
          <a:lstStyle/>
          <a:p>
            <a:pPr>
              <a:spcBef>
                <a:spcPts val="600"/>
              </a:spcBef>
              <a:spcAft>
                <a:spcPts val="600"/>
              </a:spcAft>
            </a:pPr>
            <a:r>
              <a:rPr lang="en-NZ" sz="1000" dirty="0">
                <a:latin typeface="Segoe UI" panose="020B0502040204020203" pitchFamily="34" charset="0"/>
                <a:cs typeface="Segoe UI" panose="020B0502040204020203" pitchFamily="34" charset="0"/>
              </a:rPr>
              <a:t>Investment Logic Mapping (ILM) is a focused, strategic method that enables organisations to start with the end in mind. A series of facilitated workshops enables us to understand problems, outline benefits and generates an appropriate policy or investment response. </a:t>
            </a:r>
          </a:p>
          <a:p>
            <a:pPr>
              <a:spcBef>
                <a:spcPts val="600"/>
              </a:spcBef>
              <a:spcAft>
                <a:spcPts val="600"/>
              </a:spcAft>
            </a:pPr>
            <a:r>
              <a:rPr lang="en-NZ" sz="1000" dirty="0">
                <a:latin typeface="Segoe UI" panose="020B0502040204020203" pitchFamily="34" charset="0"/>
                <a:cs typeface="Segoe UI" panose="020B0502040204020203" pitchFamily="34" charset="0"/>
              </a:rPr>
              <a:t>Developed by the Victorian Department of Treasury and Finance, ILM  challenges organisations to make fit-for-purpose, evidence-based investment decisions and produces a simple, common-sense ‘map’ to demonstrate this logic. In New Zealand, ILM has been recommended by the NZ Treasury since 2005. ILM integrates neatly with the Better Business Case model, underpinning the Strategic Case. It is also used as an early scoping or ‘fast fail’ technique to decide whether to move to business case stage, as a Gateway checkpoint or test, and as an investment evaluation technique.</a:t>
            </a:r>
          </a:p>
          <a:p>
            <a:pPr>
              <a:spcBef>
                <a:spcPts val="600"/>
              </a:spcBef>
              <a:spcAft>
                <a:spcPts val="600"/>
              </a:spcAft>
            </a:pPr>
            <a:r>
              <a:rPr lang="en-NZ" sz="1000" dirty="0">
                <a:latin typeface="Segoe UI" panose="020B0502040204020203" pitchFamily="34" charset="0"/>
                <a:cs typeface="Segoe UI" panose="020B0502040204020203" pitchFamily="34" charset="0"/>
              </a:rPr>
              <a:t>The ILM method leverages the collective knowledge of a carefully selected group, using informed discussion to deeply understand the context of an investment. A skilled facilitator will guide the session, testing assumptions and asking a series of questions. Facilitators should be independent of the investment, unbiased and willing to challenge.</a:t>
            </a:r>
          </a:p>
          <a:p>
            <a:pPr>
              <a:spcBef>
                <a:spcPts val="600"/>
              </a:spcBef>
              <a:spcAft>
                <a:spcPts val="600"/>
              </a:spcAft>
            </a:pPr>
            <a:r>
              <a:rPr lang="en-NZ" sz="1000" dirty="0">
                <a:latin typeface="Segoe UI" panose="020B0502040204020203" pitchFamily="34" charset="0"/>
                <a:cs typeface="Segoe UI" panose="020B0502040204020203" pitchFamily="34" charset="0"/>
              </a:rPr>
              <a:t>For further information about ILM check out the </a:t>
            </a:r>
            <a:r>
              <a:rPr lang="en-NZ" sz="1000" dirty="0">
                <a:latin typeface="Segoe UI" panose="020B0502040204020203" pitchFamily="34" charset="0"/>
                <a:cs typeface="Segoe UI" panose="020B0502040204020203" pitchFamily="34" charset="0"/>
                <a:hlinkClick r:id="rId4"/>
              </a:rPr>
              <a:t>DTF</a:t>
            </a:r>
            <a:r>
              <a:rPr lang="en-NZ" sz="1000" dirty="0">
                <a:latin typeface="Segoe UI" panose="020B0502040204020203" pitchFamily="34" charset="0"/>
                <a:cs typeface="Segoe UI" panose="020B0502040204020203" pitchFamily="34" charset="0"/>
              </a:rPr>
              <a:t> and </a:t>
            </a:r>
            <a:r>
              <a:rPr lang="en-NZ" sz="1000" dirty="0">
                <a:latin typeface="Segoe UI" panose="020B0502040204020203" pitchFamily="34" charset="0"/>
                <a:cs typeface="Segoe UI" panose="020B0502040204020203" pitchFamily="34" charset="0"/>
                <a:hlinkClick r:id="rId5"/>
              </a:rPr>
              <a:t>NZ Treasury </a:t>
            </a:r>
            <a:r>
              <a:rPr lang="en-NZ" sz="1000" dirty="0">
                <a:latin typeface="Segoe UI" panose="020B0502040204020203" pitchFamily="34" charset="0"/>
                <a:cs typeface="Segoe UI" panose="020B0502040204020203" pitchFamily="34" charset="0"/>
              </a:rPr>
              <a:t>websites.</a:t>
            </a:r>
          </a:p>
        </p:txBody>
      </p:sp>
      <p:sp>
        <p:nvSpPr>
          <p:cNvPr id="36" name="TextBox 35">
            <a:extLst>
              <a:ext uri="{FF2B5EF4-FFF2-40B4-BE49-F238E27FC236}">
                <a16:creationId xmlns:a16="http://schemas.microsoft.com/office/drawing/2014/main" id="{DD064FC8-55BB-400D-ADE2-CE066E4F1977}"/>
              </a:ext>
            </a:extLst>
          </p:cNvPr>
          <p:cNvSpPr txBox="1"/>
          <p:nvPr/>
        </p:nvSpPr>
        <p:spPr>
          <a:xfrm>
            <a:off x="100439" y="1662116"/>
            <a:ext cx="1782001" cy="2195473"/>
          </a:xfrm>
          <a:prstGeom prst="rect">
            <a:avLst/>
          </a:prstGeom>
          <a:noFill/>
        </p:spPr>
        <p:txBody>
          <a:bodyPr wrap="square" rtlCol="0">
            <a:spAutoFit/>
          </a:bodyPr>
          <a:lstStyle/>
          <a:p>
            <a:pPr>
              <a:spcBef>
                <a:spcPts val="400"/>
              </a:spcBef>
              <a:spcAft>
                <a:spcPts val="400"/>
              </a:spcAft>
            </a:pPr>
            <a:r>
              <a:rPr lang="en-NZ" sz="1000" dirty="0">
                <a:latin typeface="Segoe UI" panose="020B0502040204020203" pitchFamily="34" charset="0"/>
                <a:cs typeface="Segoe UI" panose="020B0502040204020203" pitchFamily="34" charset="0"/>
              </a:rPr>
              <a:t>Master of Strategic Studies, Victoria University</a:t>
            </a:r>
          </a:p>
          <a:p>
            <a:pPr>
              <a:spcBef>
                <a:spcPts val="400"/>
              </a:spcBef>
              <a:spcAft>
                <a:spcPts val="400"/>
              </a:spcAft>
            </a:pPr>
            <a:r>
              <a:rPr lang="en-NZ" sz="1000" dirty="0">
                <a:latin typeface="Segoe UI" panose="020B0502040204020203" pitchFamily="34" charset="0"/>
                <a:cs typeface="Segoe UI" panose="020B0502040204020203" pitchFamily="34" charset="0"/>
              </a:rPr>
              <a:t>Advanced Dip. Systems Analysis and Design, Auckland University of Tech.</a:t>
            </a:r>
          </a:p>
          <a:p>
            <a:pPr>
              <a:spcBef>
                <a:spcPts val="400"/>
              </a:spcBef>
              <a:spcAft>
                <a:spcPts val="400"/>
              </a:spcAft>
            </a:pPr>
            <a:r>
              <a:rPr lang="en-NZ" sz="1000" dirty="0">
                <a:latin typeface="Segoe UI" panose="020B0502040204020203" pitchFamily="34" charset="0"/>
                <a:cs typeface="Segoe UI" panose="020B0502040204020203" pitchFamily="34" charset="0"/>
              </a:rPr>
              <a:t>Dip of Enviro. Studies, Open Polytechnic NZ</a:t>
            </a:r>
          </a:p>
          <a:p>
            <a:pPr>
              <a:spcBef>
                <a:spcPts val="400"/>
              </a:spcBef>
              <a:spcAft>
                <a:spcPts val="400"/>
              </a:spcAft>
            </a:pPr>
            <a:r>
              <a:rPr lang="en-NZ" sz="1000" dirty="0">
                <a:latin typeface="Segoe UI" panose="020B0502040204020203" pitchFamily="34" charset="0"/>
                <a:cs typeface="Segoe UI" panose="020B0502040204020203" pitchFamily="34" charset="0"/>
              </a:rPr>
              <a:t>Post Grad Dip. Wildlife Mgt, Otago University</a:t>
            </a:r>
          </a:p>
          <a:p>
            <a:pPr>
              <a:spcBef>
                <a:spcPts val="400"/>
              </a:spcBef>
              <a:spcAft>
                <a:spcPts val="400"/>
              </a:spcAft>
            </a:pPr>
            <a:r>
              <a:rPr lang="en-NZ" sz="1000" dirty="0">
                <a:latin typeface="Segoe UI" panose="020B0502040204020203" pitchFamily="34" charset="0"/>
                <a:cs typeface="Segoe UI" panose="020B0502040204020203" pitchFamily="34" charset="0"/>
              </a:rPr>
              <a:t>BSc Zoo and Psych, Otago University</a:t>
            </a:r>
          </a:p>
        </p:txBody>
      </p:sp>
      <p:sp>
        <p:nvSpPr>
          <p:cNvPr id="3" name="TextBox 2">
            <a:extLst>
              <a:ext uri="{FF2B5EF4-FFF2-40B4-BE49-F238E27FC236}">
                <a16:creationId xmlns:a16="http://schemas.microsoft.com/office/drawing/2014/main" id="{9D7BE832-28B6-4A2C-80AB-815A7C570914}"/>
              </a:ext>
            </a:extLst>
          </p:cNvPr>
          <p:cNvSpPr txBox="1"/>
          <p:nvPr/>
        </p:nvSpPr>
        <p:spPr>
          <a:xfrm>
            <a:off x="2067257" y="7393942"/>
            <a:ext cx="4668771" cy="1938992"/>
          </a:xfrm>
          <a:prstGeom prst="rect">
            <a:avLst/>
          </a:prstGeom>
          <a:noFill/>
        </p:spPr>
        <p:txBody>
          <a:bodyPr wrap="square" rtlCol="0">
            <a:spAutoFit/>
          </a:bodyPr>
          <a:lstStyle/>
          <a:p>
            <a:r>
              <a:rPr lang="en-NZ" sz="1000" dirty="0">
                <a:latin typeface="Segoe UI" panose="020B0502040204020203" pitchFamily="34" charset="0"/>
                <a:cs typeface="Segoe UI" panose="020B0502040204020203" pitchFamily="34" charset="0"/>
              </a:rPr>
              <a:t>The Department of Treasury and Finance (DTF) recommends up to four </a:t>
            </a:r>
            <a:br>
              <a:rPr lang="en-NZ" sz="1000" dirty="0">
                <a:latin typeface="Segoe UI" panose="020B0502040204020203" pitchFamily="34" charset="0"/>
                <a:cs typeface="Segoe UI" panose="020B0502040204020203" pitchFamily="34" charset="0"/>
              </a:rPr>
            </a:br>
            <a:r>
              <a:rPr lang="en-NZ" sz="1000" dirty="0">
                <a:latin typeface="Segoe UI" panose="020B0502040204020203" pitchFamily="34" charset="0"/>
                <a:cs typeface="Segoe UI" panose="020B0502040204020203" pitchFamily="34" charset="0"/>
              </a:rPr>
              <a:t>two-hour ILM workshops to define problems, outline benefits and design a strategic response. </a:t>
            </a:r>
          </a:p>
          <a:p>
            <a:endParaRPr lang="en-NZ" sz="1000" dirty="0">
              <a:latin typeface="Segoe UI" panose="020B0502040204020203" pitchFamily="34" charset="0"/>
              <a:cs typeface="Segoe UI" panose="020B0502040204020203" pitchFamily="34" charset="0"/>
            </a:endParaRPr>
          </a:p>
          <a:p>
            <a:r>
              <a:rPr lang="en-NZ" sz="1000" dirty="0">
                <a:latin typeface="Segoe UI" panose="020B0502040204020203" pitchFamily="34" charset="0"/>
                <a:cs typeface="Segoe UI" panose="020B0502040204020203" pitchFamily="34" charset="0"/>
              </a:rPr>
              <a:t>Kerry will tailor the number of workshops required depending on the size and scale of the investment, and integrate ILM work with other processes such as Better Business Cases (BBC). Each workshop costs $3000 + GST. </a:t>
            </a:r>
          </a:p>
          <a:p>
            <a:endParaRPr lang="en-NZ" sz="1000" dirty="0">
              <a:latin typeface="Segoe UI" panose="020B0502040204020203" pitchFamily="34" charset="0"/>
              <a:cs typeface="Segoe UI" panose="020B0502040204020203" pitchFamily="34" charset="0"/>
            </a:endParaRPr>
          </a:p>
          <a:p>
            <a:r>
              <a:rPr lang="en-NZ" sz="1000" dirty="0">
                <a:latin typeface="Segoe UI" panose="020B0502040204020203" pitchFamily="34" charset="0"/>
                <a:cs typeface="Segoe UI" panose="020B0502040204020203" pitchFamily="34" charset="0"/>
              </a:rPr>
              <a:t>An additional Risk workshop can also be run that explores the risk to Benefits that will form the basis for Benefits-Risk report framework to Governance.</a:t>
            </a:r>
            <a:br>
              <a:rPr lang="en-NZ" sz="1000" dirty="0">
                <a:latin typeface="Segoe UI" panose="020B0502040204020203" pitchFamily="34" charset="0"/>
                <a:cs typeface="Segoe UI" panose="020B0502040204020203" pitchFamily="34" charset="0"/>
              </a:rPr>
            </a:br>
            <a:br>
              <a:rPr lang="en-NZ" sz="1000" dirty="0">
                <a:latin typeface="Segoe UI" panose="020B0502040204020203" pitchFamily="34" charset="0"/>
                <a:cs typeface="Segoe UI" panose="020B0502040204020203" pitchFamily="34" charset="0"/>
              </a:rPr>
            </a:br>
            <a:r>
              <a:rPr lang="en-NZ" sz="1000" dirty="0">
                <a:latin typeface="Segoe UI" panose="020B0502040204020203" pitchFamily="34" charset="0"/>
                <a:cs typeface="Segoe UI" panose="020B0502040204020203" pitchFamily="34" charset="0"/>
              </a:rPr>
              <a:t>Wellington-based and regularly travels across New Zealand at cost.</a:t>
            </a:r>
          </a:p>
        </p:txBody>
      </p:sp>
      <p:sp>
        <p:nvSpPr>
          <p:cNvPr id="37" name="TextBox 36">
            <a:extLst>
              <a:ext uri="{FF2B5EF4-FFF2-40B4-BE49-F238E27FC236}">
                <a16:creationId xmlns:a16="http://schemas.microsoft.com/office/drawing/2014/main" id="{9B7CD677-FCCC-4960-9F6F-E7560C54F405}"/>
              </a:ext>
            </a:extLst>
          </p:cNvPr>
          <p:cNvSpPr txBox="1"/>
          <p:nvPr/>
        </p:nvSpPr>
        <p:spPr>
          <a:xfrm>
            <a:off x="95416" y="7327447"/>
            <a:ext cx="1756244" cy="2298065"/>
          </a:xfrm>
          <a:prstGeom prst="rect">
            <a:avLst/>
          </a:prstGeom>
          <a:noFill/>
        </p:spPr>
        <p:txBody>
          <a:bodyPr wrap="square" rtlCol="0">
            <a:spAutoFit/>
          </a:bodyPr>
          <a:lstStyle/>
          <a:p>
            <a:pPr>
              <a:spcBef>
                <a:spcPts val="400"/>
              </a:spcBef>
              <a:spcAft>
                <a:spcPts val="400"/>
              </a:spcAft>
            </a:pPr>
            <a:r>
              <a:rPr lang="en-NZ" sz="1000" b="1" dirty="0">
                <a:latin typeface="Segoe UI" panose="020B0502040204020203" pitchFamily="34" charset="0"/>
                <a:cs typeface="Segoe UI" panose="020B0502040204020203" pitchFamily="34" charset="0"/>
              </a:rPr>
              <a:t>Knowledge</a:t>
            </a:r>
            <a:r>
              <a:rPr lang="en-NZ" sz="1000" dirty="0">
                <a:latin typeface="Segoe UI" panose="020B0502040204020203" pitchFamily="34" charset="0"/>
                <a:cs typeface="Segoe UI" panose="020B0502040204020203" pitchFamily="34" charset="0"/>
              </a:rPr>
              <a:t> – DTF accreditation complements extensive facilitation, policy and strategy experience.</a:t>
            </a:r>
          </a:p>
          <a:p>
            <a:pPr>
              <a:spcBef>
                <a:spcPts val="400"/>
              </a:spcBef>
              <a:spcAft>
                <a:spcPts val="400"/>
              </a:spcAft>
            </a:pPr>
            <a:r>
              <a:rPr lang="en-NZ" sz="1000" b="1" dirty="0">
                <a:latin typeface="Segoe UI" panose="020B0502040204020203" pitchFamily="34" charset="0"/>
                <a:cs typeface="Segoe UI" panose="020B0502040204020203" pitchFamily="34" charset="0"/>
              </a:rPr>
              <a:t>Skill</a:t>
            </a:r>
            <a:r>
              <a:rPr lang="en-NZ" sz="1000" dirty="0">
                <a:latin typeface="Segoe UI" panose="020B0502040204020203" pitchFamily="34" charset="0"/>
                <a:cs typeface="Segoe UI" panose="020B0502040204020203" pitchFamily="34" charset="0"/>
              </a:rPr>
              <a:t> – Kerry pulls themes and issues apart and ensures participants see the ‘story’ take shape in their own words.</a:t>
            </a:r>
          </a:p>
          <a:p>
            <a:pPr>
              <a:spcBef>
                <a:spcPts val="400"/>
              </a:spcBef>
              <a:spcAft>
                <a:spcPts val="400"/>
              </a:spcAft>
            </a:pPr>
            <a:r>
              <a:rPr lang="en-NZ" sz="1000" b="1" dirty="0">
                <a:latin typeface="Segoe UI" panose="020B0502040204020203" pitchFamily="34" charset="0"/>
                <a:cs typeface="Segoe UI" panose="020B0502040204020203" pitchFamily="34" charset="0"/>
              </a:rPr>
              <a:t>Challenge – </a:t>
            </a:r>
            <a:r>
              <a:rPr lang="en-NZ" sz="1000" dirty="0">
                <a:latin typeface="Segoe UI" panose="020B0502040204020203" pitchFamily="34" charset="0"/>
                <a:cs typeface="Segoe UI" panose="020B0502040204020203" pitchFamily="34" charset="0"/>
              </a:rPr>
              <a:t>Not afraid to ask tricky questions, Kerry brings sharp insight to your investment challenges.</a:t>
            </a:r>
            <a:endParaRPr lang="en-NZ" sz="1000" b="1"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799860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2704</TotalTime>
  <Words>628</Words>
  <Application>Microsoft Macintosh PowerPoint</Application>
  <PresentationFormat>A4 Paper (210x297 mm)</PresentationFormat>
  <Paragraphs>35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Coo hew</vt:lpstr>
      <vt:lpstr>Segoe UI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Alicia McKay</dc:creator>
  <cp:lastModifiedBy>Kerry Boyle</cp:lastModifiedBy>
  <cp:revision>42</cp:revision>
  <cp:lastPrinted>2018-01-31T04:52:01Z</cp:lastPrinted>
  <dcterms:created xsi:type="dcterms:W3CDTF">2017-07-05T11:09:13Z</dcterms:created>
  <dcterms:modified xsi:type="dcterms:W3CDTF">2022-09-08T01:35:32Z</dcterms:modified>
</cp:coreProperties>
</file>