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E3F4"/>
    <a:srgbClr val="0B7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42"/>
    <p:restoredTop sz="94637"/>
  </p:normalViewPr>
  <p:slideViewPr>
    <p:cSldViewPr snapToGrid="0" snapToObjects="1">
      <p:cViewPr>
        <p:scale>
          <a:sx n="114" d="100"/>
          <a:sy n="114" d="100"/>
        </p:scale>
        <p:origin x="-2598" y="1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1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5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0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4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5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4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1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8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E007F-1FFA-404E-AD5A-30FE2CA767D2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ADEE8-A82E-754B-A750-2F9C52832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4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407028"/>
              </p:ext>
            </p:extLst>
          </p:nvPr>
        </p:nvGraphicFramePr>
        <p:xfrm>
          <a:off x="1425389" y="78920"/>
          <a:ext cx="5163669" cy="169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3669"/>
              </a:tblGrid>
              <a:tr h="4340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SET THE SCENE</a:t>
                      </a:r>
                      <a:endParaRPr lang="en-US" dirty="0"/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B70B4"/>
                    </a:solidFill>
                  </a:tcPr>
                </a:tc>
              </a:tr>
              <a:tr h="1260752">
                <a:tc>
                  <a:txBody>
                    <a:bodyPr/>
                    <a:lstStyle/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Write the candidate Benefit Map on the whiteboard. Set up the fields for the Benefit Profile.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Why are we here?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roles of the Facilitator, Investor, Participants and Observers and introduce any new participants?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2E3F4"/>
                    </a:solidFill>
                  </a:tcPr>
                </a:tc>
              </a:tr>
            </a:tbl>
          </a:graphicData>
        </a:graphic>
      </p:graphicFrame>
      <p:sp>
        <p:nvSpPr>
          <p:cNvPr id="4" name="Pentagon 3"/>
          <p:cNvSpPr/>
          <p:nvPr/>
        </p:nvSpPr>
        <p:spPr>
          <a:xfrm rot="5400000">
            <a:off x="439605" y="-117623"/>
            <a:ext cx="816134" cy="1209221"/>
          </a:xfrm>
          <a:prstGeom prst="homePlate">
            <a:avLst/>
          </a:prstGeom>
          <a:solidFill>
            <a:srgbClr val="0B7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STEP 1</a:t>
            </a:r>
            <a:endParaRPr 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71266"/>
              </p:ext>
            </p:extLst>
          </p:nvPr>
        </p:nvGraphicFramePr>
        <p:xfrm>
          <a:off x="1425389" y="1857943"/>
          <a:ext cx="5163669" cy="1989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3669"/>
              </a:tblGrid>
              <a:tr h="4392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 THE PROBLEM</a:t>
                      </a:r>
                      <a:endParaRPr lang="en-US" dirty="0"/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B70B4"/>
                    </a:solidFill>
                  </a:tcPr>
                </a:tc>
              </a:tr>
              <a:tr h="1550020">
                <a:tc>
                  <a:txBody>
                    <a:bodyPr/>
                    <a:lstStyle/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Handout current version of the ILM and tell the investment story so far.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 up discussion around the problems, their wording, intent and weightings.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 the candidate benefits and the logic of the connections from problem to benefit. The benefits must align with the outcomes that the government, community, your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and/or your stakeholders value.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 amendments or changes.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2E3F4"/>
                    </a:solidFill>
                  </a:tcPr>
                </a:tc>
              </a:tr>
            </a:tbl>
          </a:graphicData>
        </a:graphic>
      </p:graphicFrame>
      <p:sp>
        <p:nvSpPr>
          <p:cNvPr id="23" name="Pentagon 22"/>
          <p:cNvSpPr/>
          <p:nvPr/>
        </p:nvSpPr>
        <p:spPr>
          <a:xfrm rot="5400000">
            <a:off x="439605" y="1661400"/>
            <a:ext cx="816134" cy="1209221"/>
          </a:xfrm>
          <a:prstGeom prst="homePlate">
            <a:avLst/>
          </a:prstGeom>
          <a:solidFill>
            <a:srgbClr val="0B7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259166"/>
              </p:ext>
            </p:extLst>
          </p:nvPr>
        </p:nvGraphicFramePr>
        <p:xfrm>
          <a:off x="1425389" y="3927049"/>
          <a:ext cx="5163669" cy="245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3669"/>
              </a:tblGrid>
              <a:tr h="4344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CONFIRM THE BENEFITS AND SELECT KPIS, MEASURES AND TARGETS</a:t>
                      </a:r>
                      <a:endParaRPr lang="en-US" dirty="0"/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B70B4"/>
                    </a:solidFill>
                  </a:tcPr>
                </a:tc>
              </a:tr>
              <a:tr h="2016688">
                <a:tc>
                  <a:txBody>
                    <a:bodyPr/>
                    <a:lstStyle/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with the most important benefit and establish the KPIs for this benefit. 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 the person who has done some early preparation to outline their findings.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Establish one or occasionally two measures  - quantity, quality, timeliness or cost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Specify the baseline and target(value and date).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Complete the additional fields in the Benefit Profile &amp; distribute the weightings associated with the benefit between its KPIs.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Repeat for remaining benefits.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2E3F4"/>
                    </a:solidFill>
                  </a:tcPr>
                </a:tc>
              </a:tr>
            </a:tbl>
          </a:graphicData>
        </a:graphic>
      </p:graphicFrame>
      <p:sp>
        <p:nvSpPr>
          <p:cNvPr id="27" name="Pentagon 26"/>
          <p:cNvSpPr/>
          <p:nvPr/>
        </p:nvSpPr>
        <p:spPr>
          <a:xfrm rot="5400000">
            <a:off x="439605" y="3730506"/>
            <a:ext cx="816134" cy="1209221"/>
          </a:xfrm>
          <a:prstGeom prst="homePlate">
            <a:avLst/>
          </a:prstGeom>
          <a:solidFill>
            <a:srgbClr val="0B7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STEP 3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42675"/>
              </p:ext>
            </p:extLst>
          </p:nvPr>
        </p:nvGraphicFramePr>
        <p:xfrm>
          <a:off x="1425389" y="6458093"/>
          <a:ext cx="5163669" cy="2067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3669"/>
              </a:tblGrid>
              <a:tr h="4373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</a:t>
                      </a:r>
                      <a:r>
                        <a:rPr lang="en-US" baseline="0" dirty="0" smtClean="0"/>
                        <a:t> THE BENEFITS – REALITY CHECK</a:t>
                      </a:r>
                      <a:endParaRPr lang="en-US" dirty="0"/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B70B4"/>
                    </a:solidFill>
                  </a:tcPr>
                </a:tc>
              </a:tr>
              <a:tr h="1630051">
                <a:tc>
                  <a:txBody>
                    <a:bodyPr/>
                    <a:lstStyle/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 the question: </a:t>
                      </a:r>
                      <a:r>
                        <a:rPr lang="en-A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‘would the benefits identified justify the scale of investment that would be needed to deliver these benefits?’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Check whether any of the proposed benefits are contingent on any interdependencies e.g. changing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demongraphics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If the most significant benefit is likely to be influenced by uncertain external factors then note this in the BMP. It may trigger the need for a real options workshop during business case development.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2E3F4"/>
                    </a:solidFill>
                  </a:tcPr>
                </a:tc>
              </a:tr>
            </a:tbl>
          </a:graphicData>
        </a:graphic>
      </p:graphicFrame>
      <p:sp>
        <p:nvSpPr>
          <p:cNvPr id="33" name="Pentagon 32"/>
          <p:cNvSpPr/>
          <p:nvPr/>
        </p:nvSpPr>
        <p:spPr>
          <a:xfrm rot="5400000">
            <a:off x="439605" y="6261550"/>
            <a:ext cx="816134" cy="1209221"/>
          </a:xfrm>
          <a:prstGeom prst="homePlate">
            <a:avLst/>
          </a:prstGeom>
          <a:solidFill>
            <a:srgbClr val="0B7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STEP 4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04190"/>
              </p:ext>
            </p:extLst>
          </p:nvPr>
        </p:nvGraphicFramePr>
        <p:xfrm>
          <a:off x="1425389" y="8605344"/>
          <a:ext cx="5163669" cy="1118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3669"/>
              </a:tblGrid>
              <a:tr h="4379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FINALISE THE WORKSHOP</a:t>
                      </a:r>
                      <a:endParaRPr lang="en-US" dirty="0"/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B70B4"/>
                    </a:solidFill>
                  </a:tcPr>
                </a:tc>
              </a:tr>
              <a:tr h="680606">
                <a:tc>
                  <a:txBody>
                    <a:bodyPr/>
                    <a:lstStyle/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 the investment story and test the logic flow of the ILM.</a:t>
                      </a:r>
                    </a:p>
                    <a:p>
                      <a:pPr marL="177750" lvl="0" indent="-177750" algn="l" defTabSz="685800" rtl="0" eaLnBrk="1" latinLnBrk="0" hangingPunct="1">
                        <a:buFont typeface="Arial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Outline the consultation and feedback process and conclude the workshop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2E3F4"/>
                    </a:solidFill>
                  </a:tcPr>
                </a:tc>
              </a:tr>
            </a:tbl>
          </a:graphicData>
        </a:graphic>
      </p:graphicFrame>
      <p:sp>
        <p:nvSpPr>
          <p:cNvPr id="38" name="Pentagon 37"/>
          <p:cNvSpPr/>
          <p:nvPr/>
        </p:nvSpPr>
        <p:spPr>
          <a:xfrm rot="5400000">
            <a:off x="439605" y="8408801"/>
            <a:ext cx="816134" cy="1209221"/>
          </a:xfrm>
          <a:prstGeom prst="homePlate">
            <a:avLst/>
          </a:prstGeom>
          <a:solidFill>
            <a:srgbClr val="0B7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STEP 5</a:t>
            </a:r>
            <a:endParaRPr lang="en-US" dirty="0"/>
          </a:p>
        </p:txBody>
      </p:sp>
      <p:sp>
        <p:nvSpPr>
          <p:cNvPr id="39" name="Chevron 38"/>
          <p:cNvSpPr/>
          <p:nvPr/>
        </p:nvSpPr>
        <p:spPr>
          <a:xfrm rot="5400000">
            <a:off x="590090" y="9080168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hevron 40"/>
          <p:cNvSpPr/>
          <p:nvPr/>
        </p:nvSpPr>
        <p:spPr>
          <a:xfrm rot="5400000">
            <a:off x="590090" y="6941313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 rot="5400000">
            <a:off x="590090" y="7251238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hevron 42"/>
          <p:cNvSpPr/>
          <p:nvPr/>
        </p:nvSpPr>
        <p:spPr>
          <a:xfrm rot="5400000">
            <a:off x="590090" y="7565414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 rot="5400000">
            <a:off x="590090" y="4411405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Chevron 44"/>
          <p:cNvSpPr/>
          <p:nvPr/>
        </p:nvSpPr>
        <p:spPr>
          <a:xfrm rot="5400000">
            <a:off x="590090" y="4721330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Chevron 45"/>
          <p:cNvSpPr/>
          <p:nvPr/>
        </p:nvSpPr>
        <p:spPr>
          <a:xfrm rot="5400000">
            <a:off x="590090" y="5035506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hevron 46"/>
          <p:cNvSpPr/>
          <p:nvPr/>
        </p:nvSpPr>
        <p:spPr>
          <a:xfrm rot="5400000">
            <a:off x="590090" y="2337867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hevron 47"/>
          <p:cNvSpPr/>
          <p:nvPr/>
        </p:nvSpPr>
        <p:spPr>
          <a:xfrm rot="5400000">
            <a:off x="590090" y="2647792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Chevron 48"/>
          <p:cNvSpPr/>
          <p:nvPr/>
        </p:nvSpPr>
        <p:spPr>
          <a:xfrm rot="5400000">
            <a:off x="590090" y="2961968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Chevron 49"/>
          <p:cNvSpPr/>
          <p:nvPr/>
        </p:nvSpPr>
        <p:spPr>
          <a:xfrm rot="5400000">
            <a:off x="590090" y="556316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hevron 50"/>
          <p:cNvSpPr/>
          <p:nvPr/>
        </p:nvSpPr>
        <p:spPr>
          <a:xfrm rot="5400000">
            <a:off x="590090" y="866241"/>
            <a:ext cx="515163" cy="772234"/>
          </a:xfrm>
          <a:prstGeom prst="chevron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2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321</Words>
  <Application>Microsoft Office PowerPoint</Application>
  <PresentationFormat>A4 Paper (210x297 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Yeen Yong</dc:creator>
  <cp:lastModifiedBy>Elizabeth Ascroft</cp:lastModifiedBy>
  <cp:revision>8</cp:revision>
  <dcterms:created xsi:type="dcterms:W3CDTF">2017-02-28T10:40:46Z</dcterms:created>
  <dcterms:modified xsi:type="dcterms:W3CDTF">2017-05-24T01:58:20Z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bf8bf7e5-bee4-4da7-a14d-47fe352cc15c</vt:lpwstr>
  </property>
  <property fmtid="{D5CDD505-2E9C-101B-9397-08002B2CF9AE}" pid="3" name="PSPFClassification">
    <vt:lpwstr>Do Not Mark</vt:lpwstr>
  </property>
</Properties>
</file>