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797675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95D3"/>
    <a:srgbClr val="C4DFF6"/>
    <a:srgbClr val="00557E"/>
    <a:srgbClr val="C2E3F3"/>
    <a:srgbClr val="004F87"/>
    <a:srgbClr val="0B70B4"/>
    <a:srgbClr val="0097D1"/>
    <a:srgbClr val="DCEBF5"/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031" autoAdjust="0"/>
    <p:restoredTop sz="94610" autoAdjust="0"/>
  </p:normalViewPr>
  <p:slideViewPr>
    <p:cSldViewPr showGuides="1">
      <p:cViewPr>
        <p:scale>
          <a:sx n="75" d="100"/>
          <a:sy n="75" d="100"/>
        </p:scale>
        <p:origin x="-1212" y="-72"/>
      </p:cViewPr>
      <p:guideLst>
        <p:guide orient="horz" pos="3368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51"/>
          <p:cNvSpPr>
            <a:spLocks noChangeShapeType="1"/>
          </p:cNvSpPr>
          <p:nvPr userDrawn="1"/>
        </p:nvSpPr>
        <p:spPr bwMode="auto">
          <a:xfrm>
            <a:off x="0" y="9991216"/>
            <a:ext cx="7561263" cy="0"/>
          </a:xfrm>
          <a:prstGeom prst="line">
            <a:avLst/>
          </a:prstGeom>
          <a:noFill/>
          <a:ln w="9525">
            <a:solidFill>
              <a:srgbClr val="4195D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 sz="80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854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 userDrawn="1"/>
        </p:nvGrpSpPr>
        <p:grpSpPr>
          <a:xfrm>
            <a:off x="-794" y="162125"/>
            <a:ext cx="7562267" cy="9829091"/>
            <a:chOff x="-794" y="162125"/>
            <a:chExt cx="7562267" cy="9829091"/>
          </a:xfrm>
        </p:grpSpPr>
        <p:sp>
          <p:nvSpPr>
            <p:cNvPr id="41" name="Rectangle 30"/>
            <p:cNvSpPr>
              <a:spLocks noChangeArrowheads="1"/>
            </p:cNvSpPr>
            <p:nvPr/>
          </p:nvSpPr>
          <p:spPr bwMode="auto">
            <a:xfrm>
              <a:off x="0" y="1350336"/>
              <a:ext cx="1386000" cy="8640880"/>
            </a:xfrm>
            <a:prstGeom prst="rect">
              <a:avLst/>
            </a:prstGeom>
            <a:solidFill>
              <a:srgbClr val="C4DFF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AU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2" name="Rectangle 34"/>
            <p:cNvSpPr>
              <a:spLocks noChangeArrowheads="1"/>
            </p:cNvSpPr>
            <p:nvPr/>
          </p:nvSpPr>
          <p:spPr bwMode="auto">
            <a:xfrm>
              <a:off x="1" y="204618"/>
              <a:ext cx="7561262" cy="72000"/>
            </a:xfrm>
            <a:prstGeom prst="rect">
              <a:avLst/>
            </a:prstGeom>
            <a:solidFill>
              <a:srgbClr val="C4DFF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AU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3" name="Rectangle 34"/>
            <p:cNvSpPr>
              <a:spLocks noChangeArrowheads="1"/>
            </p:cNvSpPr>
            <p:nvPr/>
          </p:nvSpPr>
          <p:spPr bwMode="auto">
            <a:xfrm>
              <a:off x="1" y="269937"/>
              <a:ext cx="7561262" cy="269669"/>
            </a:xfrm>
            <a:prstGeom prst="rect">
              <a:avLst/>
            </a:prstGeom>
            <a:solidFill>
              <a:srgbClr val="4195D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AU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4" name="Rectangle 34"/>
            <p:cNvSpPr>
              <a:spLocks noChangeArrowheads="1"/>
            </p:cNvSpPr>
            <p:nvPr/>
          </p:nvSpPr>
          <p:spPr bwMode="auto">
            <a:xfrm>
              <a:off x="211" y="1007283"/>
              <a:ext cx="7561262" cy="414782"/>
            </a:xfrm>
            <a:prstGeom prst="rect">
              <a:avLst/>
            </a:prstGeom>
            <a:solidFill>
              <a:srgbClr val="1665A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AU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5" name="Rectangle 29"/>
            <p:cNvSpPr>
              <a:spLocks noChangeArrowheads="1"/>
            </p:cNvSpPr>
            <p:nvPr/>
          </p:nvSpPr>
          <p:spPr bwMode="auto">
            <a:xfrm>
              <a:off x="-794" y="1403846"/>
              <a:ext cx="7561263" cy="361950"/>
            </a:xfrm>
            <a:prstGeom prst="rect">
              <a:avLst/>
            </a:prstGeom>
            <a:solidFill>
              <a:srgbClr val="4195D3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en-AU">
                <a:solidFill>
                  <a:srgbClr val="4195D3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6" name="Right Triangle 45"/>
            <p:cNvSpPr/>
            <p:nvPr/>
          </p:nvSpPr>
          <p:spPr bwMode="auto">
            <a:xfrm rot="10800000">
              <a:off x="5699641" y="162125"/>
              <a:ext cx="1861410" cy="1800000"/>
            </a:xfrm>
            <a:prstGeom prst="rtTriangle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953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iming>
    <p:tnLst>
      <p:par>
        <p:cTn id="1" dur="indefinite" restart="never" nodeType="tmRoot"/>
      </p:par>
    </p:tnLst>
  </p:timing>
  <p:txStyles>
    <p:titleStyle>
      <a:lvl1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2pPr>
      <a:lvl3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3pPr>
      <a:lvl4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4pPr>
      <a:lvl5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5pPr>
      <a:lvl6pPr marL="457200"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6pPr>
      <a:lvl7pPr marL="914400"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7pPr>
      <a:lvl8pPr marL="1371600"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8pPr>
      <a:lvl9pPr marL="1828800"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9pPr>
    </p:titleStyle>
    <p:bodyStyle>
      <a:lvl1pPr marL="373063" indent="-373063" algn="l" defTabSz="995363" rtl="0" fontAlgn="base">
        <a:spcBef>
          <a:spcPct val="20000"/>
        </a:spcBef>
        <a:spcAft>
          <a:spcPct val="0"/>
        </a:spcAft>
        <a:buClr>
          <a:srgbClr val="56AEA4"/>
        </a:buClr>
        <a:buFont typeface="Arial" charset="0"/>
        <a:buChar char="+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5363" rtl="0" fontAlgn="base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244600" indent="-249238" algn="l" defTabSz="995363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743075" indent="-249238" algn="l" defTabSz="995363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99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5pPr>
      <a:lvl6pPr marL="26971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6pPr>
      <a:lvl7pPr marL="31543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7pPr>
      <a:lvl8pPr marL="36115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8pPr>
      <a:lvl9pPr marL="40687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321270" y="1962324"/>
            <a:ext cx="1331801" cy="1439862"/>
          </a:xfrm>
          <a:prstGeom prst="roundRect">
            <a:avLst>
              <a:gd name="adj" fmla="val 6750"/>
            </a:avLst>
          </a:prstGeom>
          <a:solidFill>
            <a:schemeClr val="bg1"/>
          </a:solidFill>
          <a:ln w="19050">
            <a:solidFill>
              <a:srgbClr val="4195D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11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Benefit</a:t>
            </a:r>
          </a:p>
          <a:p>
            <a:pPr algn="ctr" defTabSz="995363"/>
            <a:r>
              <a:rPr lang="en-AU" sz="11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nn%</a:t>
            </a:r>
            <a:endParaRPr lang="en-AU" sz="11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3201243" y="1962324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Measure</a:t>
            </a:r>
            <a:endParaRPr lang="en-AU" sz="9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4557562" y="1962324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Value</a:t>
            </a:r>
          </a:p>
          <a:p>
            <a:pPr algn="ctr" defTabSz="995363"/>
            <a:r>
              <a:rPr lang="en-AU" sz="80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yy</a:t>
            </a:r>
            <a:endParaRPr lang="en-AU" sz="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070" name="AutoShape 22"/>
          <p:cNvCxnSpPr>
            <a:cxnSpLocks noChangeShapeType="1"/>
            <a:stCxn id="2065" idx="3"/>
            <a:endCxn id="36" idx="1"/>
          </p:cNvCxnSpPr>
          <p:nvPr/>
        </p:nvCxnSpPr>
        <p:spPr bwMode="auto">
          <a:xfrm flipV="1">
            <a:off x="1653071" y="2232324"/>
            <a:ext cx="261119" cy="449931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1" name="AutoShape 23"/>
          <p:cNvCxnSpPr>
            <a:cxnSpLocks noChangeShapeType="1"/>
            <a:stCxn id="36" idx="3"/>
          </p:cNvCxnSpPr>
          <p:nvPr/>
        </p:nvCxnSpPr>
        <p:spPr bwMode="auto">
          <a:xfrm>
            <a:off x="2994190" y="2232324"/>
            <a:ext cx="206801" cy="0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75" name="AutoShape 27"/>
          <p:cNvSpPr>
            <a:spLocks noChangeArrowheads="1"/>
          </p:cNvSpPr>
          <p:nvPr/>
        </p:nvSpPr>
        <p:spPr bwMode="auto">
          <a:xfrm>
            <a:off x="5868983" y="1962324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Value</a:t>
            </a:r>
          </a:p>
          <a:p>
            <a:pPr algn="ctr" defTabSz="995363"/>
            <a:r>
              <a:rPr lang="en-AU" sz="80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yy</a:t>
            </a:r>
            <a:endParaRPr lang="en-AU" sz="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102" name="AutoShape 54"/>
          <p:cNvCxnSpPr>
            <a:cxnSpLocks noChangeShapeType="1"/>
            <a:stCxn id="2066" idx="3"/>
            <a:endCxn id="2067" idx="1"/>
          </p:cNvCxnSpPr>
          <p:nvPr/>
        </p:nvCxnSpPr>
        <p:spPr bwMode="auto">
          <a:xfrm>
            <a:off x="4281243" y="2232324"/>
            <a:ext cx="276319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Rectangle 53"/>
          <p:cNvSpPr/>
          <p:nvPr/>
        </p:nvSpPr>
        <p:spPr>
          <a:xfrm>
            <a:off x="4752739" y="10030431"/>
            <a:ext cx="2628292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95363">
              <a:lnSpc>
                <a:spcPct val="90000"/>
              </a:lnSpc>
            </a:pPr>
            <a:r>
              <a:rPr lang="en-AU" sz="800" dirty="0" smtClean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&lt;</a:t>
            </a: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e.g. 0.1, 1.0 </a:t>
            </a:r>
            <a:r>
              <a:rPr lang="en-AU" sz="800" dirty="0" err="1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etc</a:t>
            </a:r>
            <a:r>
              <a:rPr lang="en-AU" sz="800" dirty="0" smtClean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pPr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&lt;</a:t>
            </a:r>
            <a:r>
              <a:rPr lang="en-AU" sz="800" dirty="0" err="1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dd</a:t>
            </a: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/mm/yyyy&gt;</a:t>
            </a:r>
          </a:p>
          <a:p>
            <a:pPr lvl="0" defTabSz="995363">
              <a:lnSpc>
                <a:spcPct val="90000"/>
              </a:lnSpc>
            </a:pPr>
            <a:r>
              <a:rPr lang="en-AU" sz="800" dirty="0" smtClean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&lt;</a:t>
            </a:r>
            <a:r>
              <a:rPr lang="en-AU" sz="800" dirty="0" err="1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firstname</a:t>
            </a: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AU" sz="800" dirty="0" smtClean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surname </a:t>
            </a:r>
            <a:r>
              <a:rPr lang="en-AU" sz="800" dirty="0" err="1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dd</a:t>
            </a: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/mm/yyyy </a:t>
            </a:r>
            <a:r>
              <a:rPr lang="en-AU" sz="800" dirty="0" smtClean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pPr defTabSz="995363">
              <a:lnSpc>
                <a:spcPct val="90000"/>
              </a:lnSpc>
            </a:pPr>
            <a:r>
              <a:rPr lang="en-AU" sz="800" dirty="0">
                <a:latin typeface="Calibri" pitchFamily="34" charset="0"/>
                <a:cs typeface="Calibri" pitchFamily="34" charset="0"/>
              </a:rPr>
              <a:t>6</a:t>
            </a:r>
            <a:r>
              <a:rPr lang="en-AU" sz="800" dirty="0" smtClean="0">
                <a:latin typeface="Calibri" pitchFamily="34" charset="0"/>
                <a:cs typeface="Calibri" pitchFamily="34" charset="0"/>
              </a:rPr>
              <a:t>.0</a:t>
            </a:r>
            <a:endParaRPr lang="en-AU" sz="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AutoShape 18"/>
          <p:cNvSpPr>
            <a:spLocks noChangeArrowheads="1"/>
          </p:cNvSpPr>
          <p:nvPr/>
        </p:nvSpPr>
        <p:spPr bwMode="auto">
          <a:xfrm>
            <a:off x="1914190" y="1962324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4195D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KPI</a:t>
            </a:r>
          </a:p>
          <a:p>
            <a:pPr algn="ctr" defTabSz="995363"/>
            <a:r>
              <a:rPr lang="en-AU" sz="9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nn</a:t>
            </a:r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%</a:t>
            </a:r>
            <a:endParaRPr lang="en-AU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AutoShape 18"/>
          <p:cNvSpPr>
            <a:spLocks noChangeArrowheads="1"/>
          </p:cNvSpPr>
          <p:nvPr/>
        </p:nvSpPr>
        <p:spPr bwMode="auto">
          <a:xfrm>
            <a:off x="3201243" y="2631581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Measure</a:t>
            </a:r>
            <a:endParaRPr lang="en-AU" sz="9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59" name="AutoShape 23"/>
          <p:cNvCxnSpPr>
            <a:cxnSpLocks noChangeShapeType="1"/>
            <a:stCxn id="63" idx="3"/>
          </p:cNvCxnSpPr>
          <p:nvPr/>
        </p:nvCxnSpPr>
        <p:spPr bwMode="auto">
          <a:xfrm flipV="1">
            <a:off x="2967529" y="2901581"/>
            <a:ext cx="233462" cy="356544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AutoShape 27"/>
          <p:cNvSpPr>
            <a:spLocks noChangeArrowheads="1"/>
          </p:cNvSpPr>
          <p:nvPr/>
        </p:nvSpPr>
        <p:spPr bwMode="auto">
          <a:xfrm>
            <a:off x="5862754" y="2631581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Value</a:t>
            </a:r>
          </a:p>
          <a:p>
            <a:pPr algn="ctr" defTabSz="995363"/>
            <a:r>
              <a:rPr lang="en-AU" sz="80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yy</a:t>
            </a:r>
            <a:endParaRPr lang="en-AU" sz="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61" name="AutoShape 54"/>
          <p:cNvCxnSpPr>
            <a:cxnSpLocks noChangeShapeType="1"/>
            <a:stCxn id="57" idx="3"/>
            <a:endCxn id="116" idx="1"/>
          </p:cNvCxnSpPr>
          <p:nvPr/>
        </p:nvCxnSpPr>
        <p:spPr bwMode="auto">
          <a:xfrm>
            <a:off x="4281243" y="2901581"/>
            <a:ext cx="270090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AutoShape 18"/>
          <p:cNvSpPr>
            <a:spLocks noChangeArrowheads="1"/>
          </p:cNvSpPr>
          <p:nvPr/>
        </p:nvSpPr>
        <p:spPr bwMode="auto">
          <a:xfrm>
            <a:off x="1887529" y="2988125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4195D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KPI</a:t>
            </a:r>
          </a:p>
          <a:p>
            <a:pPr algn="ctr" defTabSz="995363"/>
            <a:r>
              <a:rPr lang="en-AU" sz="9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nn</a:t>
            </a:r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%</a:t>
            </a:r>
            <a:endParaRPr lang="en-AU" sz="9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64" name="AutoShape 22"/>
          <p:cNvCxnSpPr>
            <a:cxnSpLocks noChangeShapeType="1"/>
            <a:stCxn id="2065" idx="3"/>
            <a:endCxn id="63" idx="1"/>
          </p:cNvCxnSpPr>
          <p:nvPr/>
        </p:nvCxnSpPr>
        <p:spPr bwMode="auto">
          <a:xfrm>
            <a:off x="1653071" y="2682255"/>
            <a:ext cx="234458" cy="575870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311464"/>
              </p:ext>
            </p:extLst>
          </p:nvPr>
        </p:nvGraphicFramePr>
        <p:xfrm>
          <a:off x="377825" y="9462763"/>
          <a:ext cx="6805617" cy="304800"/>
        </p:xfrm>
        <a:graphic>
          <a:graphicData uri="http://schemas.openxmlformats.org/drawingml/2006/table">
            <a:tbl>
              <a:tblPr>
                <a:tableStyleId>{91EBBBCC-DAD2-459C-BE2E-F6DE35CF9A28}</a:tableStyleId>
              </a:tblPr>
              <a:tblGrid>
                <a:gridCol w="2268539"/>
                <a:gridCol w="2268539"/>
                <a:gridCol w="2268539"/>
              </a:tblGrid>
              <a:tr h="0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RESPONSIBILITY FOR DELIVERING THE BENEFITS</a:t>
                      </a:r>
                      <a:endParaRPr lang="en-AU" sz="1000" b="1" dirty="0">
                        <a:solidFill>
                          <a:srgbClr val="0B70B4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Name</a:t>
                      </a:r>
                      <a:endParaRPr lang="en-AU" sz="10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Position</a:t>
                      </a:r>
                      <a:endParaRPr lang="en-AU" sz="10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dd</a:t>
                      </a:r>
                      <a:r>
                        <a:rPr lang="en-AU" sz="10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/mm/yyyy</a:t>
                      </a:r>
                      <a:endParaRPr lang="en-AU" sz="1000" dirty="0" smtClean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1" name="AutoShape 18"/>
          <p:cNvSpPr>
            <a:spLocks noChangeArrowheads="1"/>
          </p:cNvSpPr>
          <p:nvPr/>
        </p:nvSpPr>
        <p:spPr bwMode="auto">
          <a:xfrm>
            <a:off x="3201243" y="3312221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Measure</a:t>
            </a:r>
            <a:endParaRPr lang="en-AU" sz="9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3" name="AutoShape 27"/>
          <p:cNvSpPr>
            <a:spLocks noChangeArrowheads="1"/>
          </p:cNvSpPr>
          <p:nvPr/>
        </p:nvSpPr>
        <p:spPr bwMode="auto">
          <a:xfrm>
            <a:off x="5862754" y="3312221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Value</a:t>
            </a:r>
            <a:endParaRPr lang="en-AU" sz="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74" name="AutoShape 54"/>
          <p:cNvCxnSpPr>
            <a:cxnSpLocks noChangeShapeType="1"/>
            <a:stCxn id="71" idx="3"/>
            <a:endCxn id="119" idx="1"/>
          </p:cNvCxnSpPr>
          <p:nvPr/>
        </p:nvCxnSpPr>
        <p:spPr bwMode="auto">
          <a:xfrm>
            <a:off x="4281243" y="3582221"/>
            <a:ext cx="282266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AutoShape 23"/>
          <p:cNvCxnSpPr>
            <a:cxnSpLocks noChangeShapeType="1"/>
            <a:stCxn id="63" idx="3"/>
          </p:cNvCxnSpPr>
          <p:nvPr/>
        </p:nvCxnSpPr>
        <p:spPr bwMode="auto">
          <a:xfrm>
            <a:off x="2967529" y="3258125"/>
            <a:ext cx="233462" cy="324096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Rectangle 11"/>
          <p:cNvSpPr>
            <a:spLocks noChangeArrowheads="1"/>
          </p:cNvSpPr>
          <p:nvPr/>
        </p:nvSpPr>
        <p:spPr bwMode="auto">
          <a:xfrm>
            <a:off x="1368363" y="10026327"/>
            <a:ext cx="2382012" cy="432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49785" rIns="99569" bIns="49785">
            <a:spAutoFit/>
          </a:bodyPr>
          <a:lstStyle/>
          <a:p>
            <a:pPr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&lt;</a:t>
            </a:r>
            <a:r>
              <a:rPr lang="en-AU" sz="800" dirty="0" err="1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firstname</a:t>
            </a: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 surname&gt;</a:t>
            </a:r>
          </a:p>
          <a:p>
            <a:pPr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&lt;</a:t>
            </a:r>
            <a:r>
              <a:rPr lang="en-AU" sz="800" dirty="0" err="1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firstname</a:t>
            </a: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 surname</a:t>
            </a:r>
            <a:r>
              <a:rPr lang="en-AU" sz="800" dirty="0" smtClean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pPr defTabSz="995363">
              <a:lnSpc>
                <a:spcPct val="90000"/>
              </a:lnSpc>
            </a:pPr>
            <a:r>
              <a:rPr lang="en-AU" sz="800" dirty="0" smtClean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Yes / No</a:t>
            </a:r>
            <a:endParaRPr lang="en-AU" sz="800" dirty="0">
              <a:solidFill>
                <a:srgbClr val="1A181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6" name="AutoShape 19"/>
          <p:cNvSpPr>
            <a:spLocks noChangeArrowheads="1"/>
          </p:cNvSpPr>
          <p:nvPr/>
        </p:nvSpPr>
        <p:spPr bwMode="auto">
          <a:xfrm>
            <a:off x="4551333" y="2631581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Value</a:t>
            </a:r>
          </a:p>
          <a:p>
            <a:pPr algn="ctr" defTabSz="995363"/>
            <a:r>
              <a:rPr lang="en-AU" sz="80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yy</a:t>
            </a:r>
            <a:endParaRPr lang="en-AU" sz="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9" name="AutoShape 19"/>
          <p:cNvSpPr>
            <a:spLocks noChangeArrowheads="1"/>
          </p:cNvSpPr>
          <p:nvPr/>
        </p:nvSpPr>
        <p:spPr bwMode="auto">
          <a:xfrm>
            <a:off x="4563509" y="3312221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Value</a:t>
            </a:r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216532" y="486160"/>
            <a:ext cx="709249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AU" sz="18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Investment </a:t>
            </a:r>
            <a:r>
              <a:rPr lang="en-AU" sz="1800" dirty="0" smtClean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name</a:t>
            </a:r>
            <a:r>
              <a:rPr lang="en-US" sz="1800" dirty="0" smtClean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AU" sz="1800" dirty="0" smtClean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(title</a:t>
            </a:r>
            <a:r>
              <a:rPr lang="en-AU" sz="18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r>
              <a:rPr lang="en-AU" sz="12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Subtitle</a:t>
            </a:r>
          </a:p>
        </p:txBody>
      </p: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216532" y="306140"/>
            <a:ext cx="575246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DEPARTMENT </a:t>
            </a:r>
            <a:r>
              <a:rPr lang="en-AU" sz="1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NAME</a:t>
            </a:r>
          </a:p>
        </p:txBody>
      </p:sp>
      <p:sp>
        <p:nvSpPr>
          <p:cNvPr id="32" name="Text Box 49"/>
          <p:cNvSpPr txBox="1">
            <a:spLocks noChangeArrowheads="1"/>
          </p:cNvSpPr>
          <p:nvPr/>
        </p:nvSpPr>
        <p:spPr bwMode="auto">
          <a:xfrm>
            <a:off x="216582" y="1026220"/>
            <a:ext cx="24479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AU" sz="1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BENEFIT MANAGEMENT PLAN</a:t>
            </a:r>
            <a:r>
              <a:rPr lang="en-AU" sz="12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AU" sz="12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lang="en-AU" sz="1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Part 1: Benefit Map</a:t>
            </a:r>
            <a:endParaRPr lang="en-AU" sz="10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Text Box 41"/>
          <p:cNvSpPr txBox="1">
            <a:spLocks noChangeArrowheads="1"/>
          </p:cNvSpPr>
          <p:nvPr/>
        </p:nvSpPr>
        <p:spPr bwMode="auto">
          <a:xfrm>
            <a:off x="1653071" y="1480580"/>
            <a:ext cx="15875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AU" sz="15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KPI</a:t>
            </a:r>
            <a:endParaRPr lang="en-AU" sz="15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Text Box 48"/>
          <p:cNvSpPr txBox="1">
            <a:spLocks noChangeArrowheads="1"/>
          </p:cNvSpPr>
          <p:nvPr/>
        </p:nvSpPr>
        <p:spPr bwMode="auto">
          <a:xfrm>
            <a:off x="432259" y="1480580"/>
            <a:ext cx="115252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AU" sz="15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BENEFIT</a:t>
            </a:r>
            <a:endParaRPr lang="en-AU" sz="15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Rectangle 53"/>
          <p:cNvSpPr>
            <a:spLocks noChangeArrowheads="1"/>
          </p:cNvSpPr>
          <p:nvPr/>
        </p:nvSpPr>
        <p:spPr bwMode="auto">
          <a:xfrm>
            <a:off x="3302339" y="1479464"/>
            <a:ext cx="797591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 defTabSz="995363"/>
            <a:r>
              <a:rPr lang="en-AU" sz="15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MEASURE</a:t>
            </a:r>
            <a:endParaRPr lang="en-AU" sz="15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Text Box 41"/>
          <p:cNvSpPr txBox="1">
            <a:spLocks noChangeArrowheads="1"/>
          </p:cNvSpPr>
          <p:nvPr/>
        </p:nvSpPr>
        <p:spPr bwMode="auto">
          <a:xfrm>
            <a:off x="4312630" y="1480580"/>
            <a:ext cx="15875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AU" sz="15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BASELINE</a:t>
            </a:r>
            <a:endParaRPr lang="en-AU" sz="15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Text Box 41"/>
          <p:cNvSpPr txBox="1">
            <a:spLocks noChangeArrowheads="1"/>
          </p:cNvSpPr>
          <p:nvPr/>
        </p:nvSpPr>
        <p:spPr bwMode="auto">
          <a:xfrm>
            <a:off x="5541503" y="1480580"/>
            <a:ext cx="15875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AU" sz="15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TARGET</a:t>
            </a:r>
            <a:endParaRPr lang="en-AU" sz="15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AutoShape 36"/>
          <p:cNvSpPr>
            <a:spLocks noChangeArrowheads="1"/>
          </p:cNvSpPr>
          <p:nvPr/>
        </p:nvSpPr>
        <p:spPr bwMode="auto">
          <a:xfrm rot="5400000">
            <a:off x="4330567" y="1542493"/>
            <a:ext cx="219075" cy="10477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AU" b="1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" name="AutoShape 38"/>
          <p:cNvSpPr>
            <a:spLocks noChangeArrowheads="1"/>
          </p:cNvSpPr>
          <p:nvPr/>
        </p:nvSpPr>
        <p:spPr bwMode="auto">
          <a:xfrm rot="5400000">
            <a:off x="3000077" y="1542493"/>
            <a:ext cx="219075" cy="10477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AU" b="1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" name="AutoShape 38"/>
          <p:cNvSpPr>
            <a:spLocks noChangeArrowheads="1"/>
          </p:cNvSpPr>
          <p:nvPr/>
        </p:nvSpPr>
        <p:spPr bwMode="auto">
          <a:xfrm rot="5400000">
            <a:off x="1707257" y="1542493"/>
            <a:ext cx="219075" cy="10477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AU" b="1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2" name="AutoShape 36"/>
          <p:cNvSpPr>
            <a:spLocks noChangeArrowheads="1"/>
          </p:cNvSpPr>
          <p:nvPr/>
        </p:nvSpPr>
        <p:spPr bwMode="auto">
          <a:xfrm rot="5400000">
            <a:off x="5628369" y="1542493"/>
            <a:ext cx="219075" cy="10477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AU" b="1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3" name="AutoShape 54"/>
          <p:cNvCxnSpPr>
            <a:cxnSpLocks noChangeShapeType="1"/>
          </p:cNvCxnSpPr>
          <p:nvPr/>
        </p:nvCxnSpPr>
        <p:spPr bwMode="auto">
          <a:xfrm>
            <a:off x="5631453" y="2232324"/>
            <a:ext cx="252000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AutoShape 54"/>
          <p:cNvCxnSpPr>
            <a:cxnSpLocks noChangeShapeType="1"/>
          </p:cNvCxnSpPr>
          <p:nvPr/>
        </p:nvCxnSpPr>
        <p:spPr bwMode="auto">
          <a:xfrm>
            <a:off x="5631453" y="2901581"/>
            <a:ext cx="252000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AutoShape 54"/>
          <p:cNvCxnSpPr>
            <a:cxnSpLocks noChangeShapeType="1"/>
          </p:cNvCxnSpPr>
          <p:nvPr/>
        </p:nvCxnSpPr>
        <p:spPr bwMode="auto">
          <a:xfrm>
            <a:off x="5631453" y="3582221"/>
            <a:ext cx="252000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IMS Individual Investment">
      <a:dk1>
        <a:srgbClr val="000000"/>
      </a:dk1>
      <a:lt1>
        <a:srgbClr val="FFFFFF"/>
      </a:lt1>
      <a:dk2>
        <a:srgbClr val="4195D3"/>
      </a:dk2>
      <a:lt2>
        <a:srgbClr val="FFFFFF"/>
      </a:lt2>
      <a:accent1>
        <a:srgbClr val="1665A1"/>
      </a:accent1>
      <a:accent2>
        <a:srgbClr val="00557E"/>
      </a:accent2>
      <a:accent3>
        <a:srgbClr val="4195D3"/>
      </a:accent3>
      <a:accent4>
        <a:srgbClr val="C4DFF6"/>
      </a:accent4>
      <a:accent5>
        <a:srgbClr val="DAEDEF"/>
      </a:accent5>
      <a:accent6>
        <a:srgbClr val="FFFFFF"/>
      </a:accent6>
      <a:hlink>
        <a:srgbClr val="FFFFFF"/>
      </a:hlink>
      <a:folHlink>
        <a:srgbClr val="1665A1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655</TotalTime>
  <Words>74</Words>
  <Application>Microsoft Office PowerPoint</Application>
  <PresentationFormat>Custom</PresentationFormat>
  <Paragraphs>39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</vt:lpstr>
      <vt:lpstr>PowerPoint Presentation</vt:lpstr>
    </vt:vector>
  </TitlesOfParts>
  <Company>SGOP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Greg Gough</dc:creator>
  <cp:lastModifiedBy>Julie Marsal</cp:lastModifiedBy>
  <cp:revision>53</cp:revision>
  <cp:lastPrinted>2012-07-19T06:28:10Z</cp:lastPrinted>
  <dcterms:created xsi:type="dcterms:W3CDTF">2010-06-16T00:25:07Z</dcterms:created>
  <dcterms:modified xsi:type="dcterms:W3CDTF">2017-06-16T01:13:02Z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f074c9a7-ca4a-4b25-89df-032167595c2c</vt:lpwstr>
  </property>
  <property fmtid="{D5CDD505-2E9C-101B-9397-08002B2CF9AE}" pid="3" name="PSPFClassification">
    <vt:lpwstr>Do Not Mark</vt:lpwstr>
  </property>
</Properties>
</file>