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648" r:id="rId3"/>
  </p:sldMasterIdLst>
  <p:notesMasterIdLst>
    <p:notesMasterId r:id="rId21"/>
  </p:notesMasterIdLst>
  <p:handoutMasterIdLst>
    <p:handoutMasterId r:id="rId22"/>
  </p:handoutMasterIdLst>
  <p:sldIdLst>
    <p:sldId id="256" r:id="rId4"/>
    <p:sldId id="285" r:id="rId5"/>
    <p:sldId id="286" r:id="rId6"/>
    <p:sldId id="289" r:id="rId7"/>
    <p:sldId id="283" r:id="rId8"/>
    <p:sldId id="278" r:id="rId9"/>
    <p:sldId id="287" r:id="rId10"/>
    <p:sldId id="284" r:id="rId11"/>
    <p:sldId id="270" r:id="rId12"/>
    <p:sldId id="272" r:id="rId13"/>
    <p:sldId id="274" r:id="rId14"/>
    <p:sldId id="279" r:id="rId15"/>
    <p:sldId id="276" r:id="rId16"/>
    <p:sldId id="277" r:id="rId17"/>
    <p:sldId id="290" r:id="rId18"/>
    <p:sldId id="282" r:id="rId19"/>
    <p:sldId id="267" r:id="rId20"/>
  </p:sldIdLst>
  <p:sldSz cx="12192000" cy="6858000"/>
  <p:notesSz cx="6858000" cy="9144000"/>
  <p:embeddedFontLst>
    <p:embeddedFont>
      <p:font typeface="VIC" panose="00000500000000000000" pitchFamily="50" charset="0"/>
      <p:regular r:id="rId23"/>
      <p:bold r:id="rId24"/>
      <p:italic r:id="rId25"/>
      <p:boldItalic r:id="rId26"/>
    </p:embeddedFont>
    <p:embeddedFont>
      <p:font typeface="VIC SemiBold" panose="00000700000000000000" pitchFamily="50" charset="0"/>
      <p:bold r:id="rId27"/>
    </p:embeddedFont>
    <p:embeddedFont>
      <p:font typeface="VIC-regular" panose="00000500000000000000" pitchFamily="50" charset="0"/>
      <p:regular r:id="rId28"/>
    </p:embeddedFont>
    <p:embeddedFont>
      <p:font typeface="VIC-regular" panose="00000500000000000000" pitchFamily="50" charset="0"/>
      <p:regular r:id="rId28"/>
    </p:embeddedFont>
    <p:embeddedFont>
      <p:font typeface="VIC-SemiBold" panose="00000700000000000000" pitchFamily="50" charset="0"/>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C0EF23-645B-4593-945B-080ED7831DF3}">
          <p14:sldIdLst>
            <p14:sldId id="256"/>
            <p14:sldId id="285"/>
            <p14:sldId id="286"/>
            <p14:sldId id="289"/>
            <p14:sldId id="283"/>
            <p14:sldId id="278"/>
            <p14:sldId id="287"/>
            <p14:sldId id="284"/>
            <p14:sldId id="270"/>
            <p14:sldId id="272"/>
            <p14:sldId id="274"/>
            <p14:sldId id="279"/>
            <p14:sldId id="276"/>
            <p14:sldId id="277"/>
            <p14:sldId id="290"/>
            <p14:sldId id="282"/>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CD8C26-3350-9333-8A5B-AF53769374DD}" name="Colin Chen (DTF)" initials="CC(" userId="S::colin.chen@dtf.vic.gov.au::fbdeb174-b7d5-4c50-b4c8-b3313ca8ba1d" providerId="AD"/>
  <p188:author id="{4FDF2629-DA89-ECD8-8B22-02F16AA855D4}" name="Karen Cheah (DTF)" initials="KC(" userId="S::karen.cheah@dtf.vic.gov.au::1d4f183f-833f-433c-a554-ca6bc7a8ae61" providerId="AD"/>
  <p188:author id="{509A4C85-B886-3A77-77C9-D6E1B7F04A6B}" name="Sharon E Oxlade (DTF)" initials="SO" userId="S::Sharon.Oxlade@dtf.vic.gov.au::958c9cc1-9258-49d0-8510-5524f334288f" providerId="AD"/>
  <p188:author id="{7BD09DC6-793F-445C-2532-E167FEE326D9}" name="Matt Donoghue (DTF)" initials="MD(" userId="S::matt.donoghue@dtf.vic.gov.au::468047cf-88a9-46c1-81cf-3bdb0d405b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8CEF2"/>
    <a:srgbClr val="F7BFBF"/>
    <a:srgbClr val="FC8F84"/>
    <a:srgbClr val="7895A4"/>
    <a:srgbClr val="D1D3D4"/>
    <a:srgbClr val="C2EBFA"/>
    <a:srgbClr val="232B3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DEAE6-FB86-4426-BCAC-89D4E60EECDC}" v="4" dt="2024-04-10T23:37:01.644"/>
    <p1510:client id="{F7529984-F0C9-4467-AD61-6CE22DFFD2A1}" v="195" dt="2024-04-10T14:35:49.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88" d="100"/>
          <a:sy n="88" d="100"/>
        </p:scale>
        <p:origin x="78" y="33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1.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presProps" Target="presProp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ic3p32\TRIM\Offline%20Records%20(PT)\Report%20and%20analysis%20-%20POLICY%20AND%20ADVICE%20-%20Research(5)\Client%20pathways%201%20-%20numbers%20and%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ic3p32\Downloads\Slidepack%20numb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ic3p32\Downloads\Slidepack%20numb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ic3p32\TRIM\Offline%20Records%20(PT)\Report%20and%20analysis%20-%20POLICY%20AND%20ADVICE%20-%20Research(16)\Client%20pathways%201%20-%20numbers%20and%20char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AU" dirty="0">
                <a:solidFill>
                  <a:schemeClr val="tx1"/>
                </a:solidFill>
              </a:rPr>
              <a:t>Age distribution of the target cohort</a:t>
            </a:r>
          </a:p>
        </c:rich>
      </c:tx>
      <c:layout>
        <c:manualLayout>
          <c:xMode val="edge"/>
          <c:yMode val="edge"/>
          <c:x val="0.25457737382977264"/>
          <c:y val="1.37547857448433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41167881672891"/>
          <c:y val="0.20251846155790096"/>
          <c:w val="0.86454212054676582"/>
          <c:h val="0.62730812344649445"/>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solidFill>
                <a:schemeClr val="accent5"/>
              </a:solidFill>
              <a:ln>
                <a:noFill/>
              </a:ln>
              <a:effectLst/>
            </c:spPr>
            <c:extLst>
              <c:ext xmlns:c16="http://schemas.microsoft.com/office/drawing/2014/chart" uri="{C3380CC4-5D6E-409C-BE32-E72D297353CC}">
                <c16:uniqueId val="{00000001-A53F-49CC-AEEE-648C1DE515D6}"/>
              </c:ext>
            </c:extLst>
          </c:dPt>
          <c:cat>
            <c:strRef>
              <c:f>'Slide 5 - justice age group'!$C$7:$P$7</c:f>
              <c:strCache>
                <c:ptCount val="14"/>
                <c:pt idx="0">
                  <c:v>18-19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strCache>
            </c:strRef>
          </c:cat>
          <c:val>
            <c:numRef>
              <c:f>'Slide 5 - justice age group'!$C$8:$P$8</c:f>
              <c:numCache>
                <c:formatCode>General</c:formatCode>
                <c:ptCount val="14"/>
                <c:pt idx="0">
                  <c:v>80</c:v>
                </c:pt>
                <c:pt idx="1">
                  <c:v>927</c:v>
                </c:pt>
                <c:pt idx="2">
                  <c:v>1266</c:v>
                </c:pt>
                <c:pt idx="3">
                  <c:v>1228</c:v>
                </c:pt>
                <c:pt idx="4">
                  <c:v>1037</c:v>
                </c:pt>
                <c:pt idx="5">
                  <c:v>801</c:v>
                </c:pt>
                <c:pt idx="6">
                  <c:v>458</c:v>
                </c:pt>
                <c:pt idx="7">
                  <c:v>253</c:v>
                </c:pt>
                <c:pt idx="8">
                  <c:v>132</c:v>
                </c:pt>
                <c:pt idx="9">
                  <c:v>62</c:v>
                </c:pt>
                <c:pt idx="10">
                  <c:v>45</c:v>
                </c:pt>
                <c:pt idx="11">
                  <c:v>30</c:v>
                </c:pt>
                <c:pt idx="12">
                  <c:v>10</c:v>
                </c:pt>
                <c:pt idx="13">
                  <c:v>10</c:v>
                </c:pt>
              </c:numCache>
            </c:numRef>
          </c:val>
          <c:extLst>
            <c:ext xmlns:c16="http://schemas.microsoft.com/office/drawing/2014/chart" uri="{C3380CC4-5D6E-409C-BE32-E72D297353CC}">
              <c16:uniqueId val="{00000000-A53F-49CC-AEEE-648C1DE515D6}"/>
            </c:ext>
          </c:extLst>
        </c:ser>
        <c:dLbls>
          <c:showLegendKey val="0"/>
          <c:showVal val="0"/>
          <c:showCatName val="0"/>
          <c:showSerName val="0"/>
          <c:showPercent val="0"/>
          <c:showBubbleSize val="0"/>
        </c:dLbls>
        <c:gapWidth val="219"/>
        <c:overlap val="-27"/>
        <c:axId val="747809328"/>
        <c:axId val="747810048"/>
      </c:barChart>
      <c:catAx>
        <c:axId val="747809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AU" dirty="0">
                    <a:solidFill>
                      <a:schemeClr val="tx1"/>
                    </a:solidFill>
                  </a:rPr>
                  <a:t>Age group</a:t>
                </a:r>
              </a:p>
            </c:rich>
          </c:tx>
          <c:layout>
            <c:manualLayout>
              <c:xMode val="edge"/>
              <c:yMode val="edge"/>
              <c:x val="0.49151206596581726"/>
              <c:y val="0.910892597086340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810048"/>
        <c:crosses val="autoZero"/>
        <c:auto val="1"/>
        <c:lblAlgn val="ctr"/>
        <c:lblOffset val="100"/>
        <c:noMultiLvlLbl val="0"/>
      </c:catAx>
      <c:valAx>
        <c:axId val="7478100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AU" dirty="0">
                    <a:solidFill>
                      <a:schemeClr val="tx1"/>
                    </a:solidFill>
                  </a:rPr>
                  <a:t>Number of individuals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809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dirty="0">
                <a:solidFill>
                  <a:schemeClr val="tx1"/>
                </a:solidFill>
              </a:rPr>
              <a:t>Time between initial release and first subsequent return to custody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323774137830871E-2"/>
          <c:y val="0.13018496932257168"/>
          <c:w val="0.90089665838341682"/>
          <c:h val="0.71232362582795394"/>
        </c:manualLayout>
      </c:layout>
      <c:areaChart>
        <c:grouping val="standard"/>
        <c:varyColors val="0"/>
        <c:ser>
          <c:idx val="0"/>
          <c:order val="0"/>
          <c:spPr>
            <a:solidFill>
              <a:schemeClr val="accent1"/>
            </a:solidFill>
            <a:ln>
              <a:noFill/>
            </a:ln>
            <a:effectLst/>
          </c:spPr>
          <c:cat>
            <c:numRef>
              <c:f>'[1]Slide 7'!$E$4:$AO$4</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'[1]Slide 7'!$E$5:$AO$5</c:f>
              <c:numCache>
                <c:formatCode>General</c:formatCode>
                <c:ptCount val="37"/>
                <c:pt idx="0">
                  <c:v>90</c:v>
                </c:pt>
                <c:pt idx="1">
                  <c:v>179</c:v>
                </c:pt>
                <c:pt idx="2">
                  <c:v>190</c:v>
                </c:pt>
                <c:pt idx="3">
                  <c:v>188</c:v>
                </c:pt>
                <c:pt idx="4">
                  <c:v>184</c:v>
                </c:pt>
                <c:pt idx="5">
                  <c:v>191</c:v>
                </c:pt>
                <c:pt idx="6">
                  <c:v>187</c:v>
                </c:pt>
                <c:pt idx="7">
                  <c:v>156</c:v>
                </c:pt>
                <c:pt idx="8">
                  <c:v>122</c:v>
                </c:pt>
                <c:pt idx="9">
                  <c:v>123</c:v>
                </c:pt>
                <c:pt idx="10">
                  <c:v>120</c:v>
                </c:pt>
                <c:pt idx="11">
                  <c:v>121</c:v>
                </c:pt>
                <c:pt idx="12">
                  <c:v>116</c:v>
                </c:pt>
                <c:pt idx="13">
                  <c:v>86</c:v>
                </c:pt>
                <c:pt idx="14">
                  <c:v>82</c:v>
                </c:pt>
                <c:pt idx="15">
                  <c:v>90</c:v>
                </c:pt>
                <c:pt idx="16">
                  <c:v>78</c:v>
                </c:pt>
                <c:pt idx="17">
                  <c:v>75</c:v>
                </c:pt>
                <c:pt idx="18">
                  <c:v>76</c:v>
                </c:pt>
                <c:pt idx="19">
                  <c:v>46</c:v>
                </c:pt>
                <c:pt idx="20">
                  <c:v>63</c:v>
                </c:pt>
                <c:pt idx="21">
                  <c:v>50</c:v>
                </c:pt>
                <c:pt idx="22">
                  <c:v>48</c:v>
                </c:pt>
                <c:pt idx="23">
                  <c:v>40</c:v>
                </c:pt>
                <c:pt idx="24">
                  <c:v>48</c:v>
                </c:pt>
                <c:pt idx="25">
                  <c:v>54</c:v>
                </c:pt>
                <c:pt idx="26">
                  <c:v>48</c:v>
                </c:pt>
                <c:pt idx="27">
                  <c:v>38</c:v>
                </c:pt>
                <c:pt idx="28">
                  <c:v>33</c:v>
                </c:pt>
                <c:pt idx="29">
                  <c:v>39</c:v>
                </c:pt>
                <c:pt idx="30">
                  <c:v>30</c:v>
                </c:pt>
                <c:pt idx="31">
                  <c:v>18</c:v>
                </c:pt>
                <c:pt idx="32">
                  <c:v>34</c:v>
                </c:pt>
                <c:pt idx="33">
                  <c:v>25</c:v>
                </c:pt>
                <c:pt idx="34">
                  <c:v>32</c:v>
                </c:pt>
                <c:pt idx="35">
                  <c:v>30</c:v>
                </c:pt>
                <c:pt idx="36">
                  <c:v>26</c:v>
                </c:pt>
              </c:numCache>
            </c:numRef>
          </c:val>
          <c:extLst>
            <c:ext xmlns:c16="http://schemas.microsoft.com/office/drawing/2014/chart" uri="{C3380CC4-5D6E-409C-BE32-E72D297353CC}">
              <c16:uniqueId val="{00000000-2480-4175-AE1F-66517339D119}"/>
            </c:ext>
          </c:extLst>
        </c:ser>
        <c:dLbls>
          <c:showLegendKey val="0"/>
          <c:showVal val="0"/>
          <c:showCatName val="0"/>
          <c:showSerName val="0"/>
          <c:showPercent val="0"/>
          <c:showBubbleSize val="0"/>
        </c:dLbls>
        <c:axId val="1542051304"/>
        <c:axId val="1542055264"/>
      </c:areaChart>
      <c:catAx>
        <c:axId val="1542051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solidFill>
                  </a:rPr>
                  <a:t>Months after initial</a:t>
                </a:r>
                <a:r>
                  <a:rPr lang="en-US" baseline="0" dirty="0">
                    <a:solidFill>
                      <a:schemeClr val="tx1"/>
                    </a:solidFill>
                  </a:rPr>
                  <a:t> release from custody</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055264"/>
        <c:crosses val="autoZero"/>
        <c:auto val="1"/>
        <c:lblAlgn val="ctr"/>
        <c:lblOffset val="100"/>
        <c:noMultiLvlLbl val="0"/>
      </c:catAx>
      <c:valAx>
        <c:axId val="15420552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solidFill>
                  </a:rPr>
                  <a:t>Number of people returning to custody</a:t>
                </a:r>
              </a:p>
            </c:rich>
          </c:tx>
          <c:layout>
            <c:manualLayout>
              <c:xMode val="edge"/>
              <c:yMode val="edge"/>
              <c:x val="1.2077295834502629E-2"/>
              <c:y val="7.8289430479560579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05130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u="none" strike="noStrike" kern="1200" spc="0" baseline="0" dirty="0">
                <a:solidFill>
                  <a:schemeClr val="tx1"/>
                </a:solidFill>
              </a:rPr>
              <a:t>Time between initial release and first SHS touchpoint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32925368024649E-2"/>
          <c:y val="0.13828038547506505"/>
          <c:w val="0.86548033397999158"/>
          <c:h val="0.69546040819317712"/>
        </c:manualLayout>
      </c:layout>
      <c:areaChart>
        <c:grouping val="standard"/>
        <c:varyColors val="0"/>
        <c:ser>
          <c:idx val="0"/>
          <c:order val="0"/>
          <c:spPr>
            <a:solidFill>
              <a:schemeClr val="accent1"/>
            </a:solidFill>
            <a:ln w="25400">
              <a:noFill/>
            </a:ln>
            <a:effectLst/>
          </c:spPr>
          <c:cat>
            <c:strRef>
              <c:f>'Slide 9'!$C$12:$O$12</c:f>
              <c:strCache>
                <c:ptCount val="13"/>
                <c:pt idx="0">
                  <c:v>Under 1</c:v>
                </c:pt>
                <c:pt idx="1">
                  <c:v>2-3</c:v>
                </c:pt>
                <c:pt idx="2">
                  <c:v>4-6</c:v>
                </c:pt>
                <c:pt idx="3">
                  <c:v>7-9</c:v>
                </c:pt>
                <c:pt idx="4">
                  <c:v>10-12</c:v>
                </c:pt>
                <c:pt idx="5">
                  <c:v>13-15</c:v>
                </c:pt>
                <c:pt idx="6">
                  <c:v>16-18</c:v>
                </c:pt>
                <c:pt idx="7">
                  <c:v>19-21</c:v>
                </c:pt>
                <c:pt idx="8">
                  <c:v>22-24</c:v>
                </c:pt>
                <c:pt idx="9">
                  <c:v>25-27</c:v>
                </c:pt>
                <c:pt idx="10">
                  <c:v>28-30</c:v>
                </c:pt>
                <c:pt idx="11">
                  <c:v>31-33</c:v>
                </c:pt>
                <c:pt idx="12">
                  <c:v>34-36</c:v>
                </c:pt>
              </c:strCache>
            </c:strRef>
          </c:cat>
          <c:val>
            <c:numRef>
              <c:f>'Slide 9'!$C$13:$O$13</c:f>
              <c:numCache>
                <c:formatCode>General</c:formatCode>
                <c:ptCount val="13"/>
                <c:pt idx="0">
                  <c:v>802</c:v>
                </c:pt>
                <c:pt idx="1">
                  <c:v>337</c:v>
                </c:pt>
                <c:pt idx="2">
                  <c:v>284</c:v>
                </c:pt>
                <c:pt idx="3">
                  <c:v>203</c:v>
                </c:pt>
                <c:pt idx="4">
                  <c:v>175</c:v>
                </c:pt>
                <c:pt idx="5">
                  <c:v>198</c:v>
                </c:pt>
                <c:pt idx="6">
                  <c:v>155</c:v>
                </c:pt>
                <c:pt idx="7">
                  <c:v>151</c:v>
                </c:pt>
                <c:pt idx="8">
                  <c:v>155</c:v>
                </c:pt>
                <c:pt idx="9">
                  <c:v>96</c:v>
                </c:pt>
                <c:pt idx="10">
                  <c:v>79</c:v>
                </c:pt>
                <c:pt idx="11">
                  <c:v>94</c:v>
                </c:pt>
                <c:pt idx="12">
                  <c:v>101</c:v>
                </c:pt>
              </c:numCache>
            </c:numRef>
          </c:val>
          <c:extLst>
            <c:ext xmlns:c16="http://schemas.microsoft.com/office/drawing/2014/chart" uri="{C3380CC4-5D6E-409C-BE32-E72D297353CC}">
              <c16:uniqueId val="{00000000-2308-449D-8DE6-E7C54AD3E044}"/>
            </c:ext>
          </c:extLst>
        </c:ser>
        <c:dLbls>
          <c:showLegendKey val="0"/>
          <c:showVal val="0"/>
          <c:showCatName val="0"/>
          <c:showSerName val="0"/>
          <c:showPercent val="0"/>
          <c:showBubbleSize val="0"/>
        </c:dLbls>
        <c:axId val="1542051304"/>
        <c:axId val="1542055264"/>
      </c:areaChart>
      <c:catAx>
        <c:axId val="1542051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b="0" i="0" kern="1200" baseline="0" dirty="0">
                    <a:solidFill>
                      <a:srgbClr val="000000"/>
                    </a:solidFill>
                    <a:effectLst/>
                  </a:rPr>
                  <a:t>Months after initial release from custody</a:t>
                </a:r>
                <a:endParaRPr lang="en-AU" dirty="0">
                  <a:effectLst/>
                </a:endParaRPr>
              </a:p>
            </c:rich>
          </c:tx>
          <c:layout>
            <c:manualLayout>
              <c:xMode val="edge"/>
              <c:yMode val="edge"/>
              <c:x val="0.3765708090836471"/>
              <c:y val="0.9124915667155186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055264"/>
        <c:crosses val="autoZero"/>
        <c:auto val="1"/>
        <c:lblAlgn val="ctr"/>
        <c:lblOffset val="100"/>
        <c:noMultiLvlLbl val="0"/>
      </c:catAx>
      <c:valAx>
        <c:axId val="15420552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solidFill>
                  </a:rPr>
                  <a:t>Number of people</a:t>
                </a:r>
                <a:r>
                  <a:rPr lang="en-US" baseline="0" dirty="0">
                    <a:solidFill>
                      <a:schemeClr val="tx1"/>
                    </a:solidFill>
                  </a:rPr>
                  <a:t> presenting to SHS</a:t>
                </a:r>
                <a:endParaRPr lang="en-US" dirty="0">
                  <a:solidFill>
                    <a:schemeClr val="tx1"/>
                  </a:solidFill>
                </a:endParaRPr>
              </a:p>
            </c:rich>
          </c:tx>
          <c:layout>
            <c:manualLayout>
              <c:xMode val="edge"/>
              <c:yMode val="edge"/>
              <c:x val="1.3402563809958537E-2"/>
              <c:y val="0.160394269172987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05130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200" dirty="0">
                <a:solidFill>
                  <a:schemeClr val="tx1"/>
                </a:solidFill>
              </a:rPr>
              <a:t>Housing situation when accessing SHS </a:t>
            </a:r>
          </a:p>
        </c:rich>
      </c:tx>
      <c:layout>
        <c:manualLayout>
          <c:xMode val="edge"/>
          <c:yMode val="edge"/>
          <c:x val="0.27813560452981734"/>
          <c:y val="5.98668222470768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'Slide 10'!$B$37</c:f>
              <c:strCache>
                <c:ptCount val="1"/>
                <c:pt idx="0">
                  <c:v>At risk of homelessness</c:v>
                </c:pt>
              </c:strCache>
            </c:strRef>
          </c:tx>
          <c:spPr>
            <a:solidFill>
              <a:schemeClr val="accent2"/>
            </a:solidFill>
            <a:ln>
              <a:noFill/>
            </a:ln>
            <a:effectLst/>
          </c:spPr>
          <c:invertIfNegative val="0"/>
          <c:cat>
            <c:numRef>
              <c:f>'Slide 10'!$C$36:$H$36</c:f>
              <c:numCache>
                <c:formatCode>General</c:formatCode>
                <c:ptCount val="6"/>
                <c:pt idx="0">
                  <c:v>1</c:v>
                </c:pt>
                <c:pt idx="1">
                  <c:v>2</c:v>
                </c:pt>
                <c:pt idx="2">
                  <c:v>3</c:v>
                </c:pt>
                <c:pt idx="3">
                  <c:v>4</c:v>
                </c:pt>
                <c:pt idx="4">
                  <c:v>5</c:v>
                </c:pt>
                <c:pt idx="5">
                  <c:v>6</c:v>
                </c:pt>
              </c:numCache>
            </c:numRef>
          </c:cat>
          <c:val>
            <c:numRef>
              <c:f>'Slide 10'!$C$37:$H$37</c:f>
              <c:numCache>
                <c:formatCode>General</c:formatCode>
                <c:ptCount val="6"/>
                <c:pt idx="0">
                  <c:v>1963</c:v>
                </c:pt>
                <c:pt idx="1">
                  <c:v>1141</c:v>
                </c:pt>
                <c:pt idx="2">
                  <c:v>805</c:v>
                </c:pt>
                <c:pt idx="3">
                  <c:v>566</c:v>
                </c:pt>
                <c:pt idx="4">
                  <c:v>398</c:v>
                </c:pt>
                <c:pt idx="5">
                  <c:v>279</c:v>
                </c:pt>
              </c:numCache>
            </c:numRef>
          </c:val>
          <c:extLst>
            <c:ext xmlns:c16="http://schemas.microsoft.com/office/drawing/2014/chart" uri="{C3380CC4-5D6E-409C-BE32-E72D297353CC}">
              <c16:uniqueId val="{00000000-DC0A-4E14-8051-1F14B238BF34}"/>
            </c:ext>
          </c:extLst>
        </c:ser>
        <c:ser>
          <c:idx val="1"/>
          <c:order val="1"/>
          <c:tx>
            <c:strRef>
              <c:f>'Slide 10'!$B$38</c:f>
              <c:strCache>
                <c:ptCount val="1"/>
                <c:pt idx="0">
                  <c:v>Homeless</c:v>
                </c:pt>
              </c:strCache>
            </c:strRef>
          </c:tx>
          <c:spPr>
            <a:solidFill>
              <a:schemeClr val="accent1"/>
            </a:solidFill>
            <a:ln>
              <a:noFill/>
            </a:ln>
            <a:effectLst/>
          </c:spPr>
          <c:invertIfNegative val="0"/>
          <c:cat>
            <c:numRef>
              <c:f>'Slide 10'!$C$36:$H$36</c:f>
              <c:numCache>
                <c:formatCode>General</c:formatCode>
                <c:ptCount val="6"/>
                <c:pt idx="0">
                  <c:v>1</c:v>
                </c:pt>
                <c:pt idx="1">
                  <c:v>2</c:v>
                </c:pt>
                <c:pt idx="2">
                  <c:v>3</c:v>
                </c:pt>
                <c:pt idx="3">
                  <c:v>4</c:v>
                </c:pt>
                <c:pt idx="4">
                  <c:v>5</c:v>
                </c:pt>
                <c:pt idx="5">
                  <c:v>6</c:v>
                </c:pt>
              </c:numCache>
            </c:numRef>
          </c:cat>
          <c:val>
            <c:numRef>
              <c:f>'Slide 10'!$C$38:$H$38</c:f>
              <c:numCache>
                <c:formatCode>General</c:formatCode>
                <c:ptCount val="6"/>
                <c:pt idx="0">
                  <c:v>915</c:v>
                </c:pt>
                <c:pt idx="1">
                  <c:v>871</c:v>
                </c:pt>
                <c:pt idx="2">
                  <c:v>645</c:v>
                </c:pt>
                <c:pt idx="3">
                  <c:v>528</c:v>
                </c:pt>
                <c:pt idx="4">
                  <c:v>426</c:v>
                </c:pt>
                <c:pt idx="5">
                  <c:v>360</c:v>
                </c:pt>
              </c:numCache>
            </c:numRef>
          </c:val>
          <c:extLst>
            <c:ext xmlns:c16="http://schemas.microsoft.com/office/drawing/2014/chart" uri="{C3380CC4-5D6E-409C-BE32-E72D297353CC}">
              <c16:uniqueId val="{00000001-DC0A-4E14-8051-1F14B238BF34}"/>
            </c:ext>
          </c:extLst>
        </c:ser>
        <c:dLbls>
          <c:showLegendKey val="0"/>
          <c:showVal val="0"/>
          <c:showCatName val="0"/>
          <c:showSerName val="0"/>
          <c:showPercent val="0"/>
          <c:showBubbleSize val="0"/>
        </c:dLbls>
        <c:gapWidth val="150"/>
        <c:overlap val="100"/>
        <c:axId val="1492042032"/>
        <c:axId val="1492049592"/>
      </c:barChart>
      <c:catAx>
        <c:axId val="1492042032"/>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solidFill>
                      <a:schemeClr val="tx1"/>
                    </a:solidFill>
                  </a:rPr>
                  <a:t>Support period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2049592"/>
        <c:crosses val="autoZero"/>
        <c:auto val="1"/>
        <c:lblAlgn val="ctr"/>
        <c:lblOffset val="100"/>
        <c:noMultiLvlLbl val="0"/>
      </c:catAx>
      <c:valAx>
        <c:axId val="1492049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92042032"/>
        <c:crosses val="max"/>
        <c:crossBetween val="between"/>
      </c:valAx>
      <c:spPr>
        <a:noFill/>
        <a:ln>
          <a:noFill/>
        </a:ln>
        <a:effectLst/>
      </c:spPr>
    </c:plotArea>
    <c:legend>
      <c:legendPos val="b"/>
      <c:layout>
        <c:manualLayout>
          <c:xMode val="edge"/>
          <c:yMode val="edge"/>
          <c:x val="0.32129038361211348"/>
          <c:y val="0.8761617856088959"/>
          <c:w val="0.35741923277577303"/>
          <c:h val="7.19536351103042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99CAA-A60E-456F-8819-DF70AFBF5FD0}" type="doc">
      <dgm:prSet loTypeId="urn:microsoft.com/office/officeart/2005/8/layout/cycle8" loCatId="cycle" qsTypeId="urn:microsoft.com/office/officeart/2005/8/quickstyle/simple1" qsCatId="simple" csTypeId="urn:microsoft.com/office/officeart/2005/8/colors/accent1_2" csCatId="accent1" phldr="1"/>
      <dgm:spPr/>
    </dgm:pt>
    <dgm:pt modelId="{64EE8DC7-0EC8-47A9-993E-583608BE046B}">
      <dgm:prSet phldrT="[Text]" custT="1"/>
      <dgm:spPr/>
      <dgm:t>
        <a:bodyPr/>
        <a:lstStyle/>
        <a:p>
          <a:r>
            <a:rPr lang="en-AU" sz="1050" b="0" dirty="0"/>
            <a:t>More than </a:t>
          </a:r>
          <a:r>
            <a:rPr lang="en-AU" sz="1050" b="1" dirty="0">
              <a:solidFill>
                <a:schemeClr val="bg1"/>
              </a:solidFill>
            </a:rPr>
            <a:t>50%</a:t>
          </a:r>
          <a:r>
            <a:rPr lang="en-AU" sz="1050" b="1" dirty="0"/>
            <a:t> </a:t>
          </a:r>
          <a:r>
            <a:rPr lang="en-AU" sz="1050" b="0" dirty="0"/>
            <a:t>of prison discharges expect to be homeless on release</a:t>
          </a:r>
          <a:endParaRPr lang="en-AU" sz="1050" b="0" baseline="0" dirty="0"/>
        </a:p>
      </dgm:t>
    </dgm:pt>
    <dgm:pt modelId="{A1978987-A73C-4C78-A52F-1FF0F951E254}" type="parTrans" cxnId="{35E2902A-9906-4017-A716-C1A6FCBEA29C}">
      <dgm:prSet/>
      <dgm:spPr/>
      <dgm:t>
        <a:bodyPr/>
        <a:lstStyle/>
        <a:p>
          <a:endParaRPr lang="en-AU" sz="1100" b="1"/>
        </a:p>
      </dgm:t>
    </dgm:pt>
    <dgm:pt modelId="{648DA2DC-B655-47CF-B42C-47873EF01ECB}" type="sibTrans" cxnId="{35E2902A-9906-4017-A716-C1A6FCBEA29C}">
      <dgm:prSet/>
      <dgm:spPr/>
      <dgm:t>
        <a:bodyPr/>
        <a:lstStyle/>
        <a:p>
          <a:endParaRPr lang="en-AU" sz="1100" b="1"/>
        </a:p>
      </dgm:t>
    </dgm:pt>
    <dgm:pt modelId="{DCCAB26A-C1A1-4F0D-9EFB-E6400E2ACDDB}">
      <dgm:prSet phldrT="[Text]" custT="1"/>
      <dgm:spPr/>
      <dgm:t>
        <a:bodyPr/>
        <a:lstStyle/>
        <a:p>
          <a:r>
            <a:rPr lang="en-AU" sz="1050" b="0" dirty="0"/>
            <a:t>Prison entrants are around </a:t>
          </a:r>
          <a:r>
            <a:rPr lang="en-AU" sz="1050" b="1" dirty="0">
              <a:solidFill>
                <a:schemeClr val="bg1"/>
              </a:solidFill>
            </a:rPr>
            <a:t>66 times </a:t>
          </a:r>
          <a:r>
            <a:rPr lang="en-AU" sz="1050" b="0" dirty="0"/>
            <a:t>more likely to experience homelessness than people in the general community</a:t>
          </a:r>
        </a:p>
      </dgm:t>
    </dgm:pt>
    <dgm:pt modelId="{A5463082-4ED0-4A70-AA42-6ADC37984325}" type="parTrans" cxnId="{1D33C8A2-1DE1-4050-AA14-97AA43CDBE07}">
      <dgm:prSet/>
      <dgm:spPr/>
      <dgm:t>
        <a:bodyPr/>
        <a:lstStyle/>
        <a:p>
          <a:endParaRPr lang="en-AU" sz="1100" b="1"/>
        </a:p>
      </dgm:t>
    </dgm:pt>
    <dgm:pt modelId="{CEDA2B49-D004-4F99-813A-9D379E462A04}" type="sibTrans" cxnId="{1D33C8A2-1DE1-4050-AA14-97AA43CDBE07}">
      <dgm:prSet/>
      <dgm:spPr/>
      <dgm:t>
        <a:bodyPr/>
        <a:lstStyle/>
        <a:p>
          <a:endParaRPr lang="en-AU" sz="1100" b="1"/>
        </a:p>
      </dgm:t>
    </dgm:pt>
    <dgm:pt modelId="{414FB264-9464-411B-ABCA-D4503483A81D}">
      <dgm:prSet phldrT="[Text]" custT="1"/>
      <dgm:spPr/>
      <dgm:t>
        <a:bodyPr/>
        <a:lstStyle/>
        <a:p>
          <a:r>
            <a:rPr lang="en-AU" sz="1050" b="1" dirty="0">
              <a:solidFill>
                <a:schemeClr val="bg1"/>
              </a:solidFill>
            </a:rPr>
            <a:t>33% </a:t>
          </a:r>
          <a:r>
            <a:rPr lang="en-AU" sz="1050" b="0" dirty="0"/>
            <a:t>of prison entrants experienced homelessness</a:t>
          </a:r>
        </a:p>
      </dgm:t>
    </dgm:pt>
    <dgm:pt modelId="{AAB4C1F4-C16A-42C6-A2CF-B54947D74579}" type="parTrans" cxnId="{CE6DC181-7C30-403E-8A06-8C21C2399332}">
      <dgm:prSet/>
      <dgm:spPr/>
      <dgm:t>
        <a:bodyPr/>
        <a:lstStyle/>
        <a:p>
          <a:endParaRPr lang="en-AU" sz="1100" b="1"/>
        </a:p>
      </dgm:t>
    </dgm:pt>
    <dgm:pt modelId="{9FBD7248-C17D-466D-A1EB-0A5D4B1A018F}" type="sibTrans" cxnId="{CE6DC181-7C30-403E-8A06-8C21C2399332}">
      <dgm:prSet/>
      <dgm:spPr/>
      <dgm:t>
        <a:bodyPr/>
        <a:lstStyle/>
        <a:p>
          <a:endParaRPr lang="en-AU" sz="1100" b="1"/>
        </a:p>
      </dgm:t>
    </dgm:pt>
    <dgm:pt modelId="{04A5BB0F-067D-4EA6-A78F-F657AE766E6B}" type="pres">
      <dgm:prSet presAssocID="{5F299CAA-A60E-456F-8819-DF70AFBF5FD0}" presName="compositeShape" presStyleCnt="0">
        <dgm:presLayoutVars>
          <dgm:chMax val="7"/>
          <dgm:dir/>
          <dgm:resizeHandles val="exact"/>
        </dgm:presLayoutVars>
      </dgm:prSet>
      <dgm:spPr/>
    </dgm:pt>
    <dgm:pt modelId="{DC39643F-1B51-478C-83D6-4962E6271D95}" type="pres">
      <dgm:prSet presAssocID="{5F299CAA-A60E-456F-8819-DF70AFBF5FD0}" presName="wedge1" presStyleLbl="node1" presStyleIdx="0" presStyleCnt="3"/>
      <dgm:spPr/>
    </dgm:pt>
    <dgm:pt modelId="{E5732B8F-4E69-473C-9F1E-6440212CEAEB}" type="pres">
      <dgm:prSet presAssocID="{5F299CAA-A60E-456F-8819-DF70AFBF5FD0}" presName="dummy1a" presStyleCnt="0"/>
      <dgm:spPr/>
    </dgm:pt>
    <dgm:pt modelId="{16A53600-B840-423B-A999-27D2B1A82899}" type="pres">
      <dgm:prSet presAssocID="{5F299CAA-A60E-456F-8819-DF70AFBF5FD0}" presName="dummy1b" presStyleCnt="0"/>
      <dgm:spPr/>
    </dgm:pt>
    <dgm:pt modelId="{97B06E77-EE51-4002-9699-A0AF7F6891AB}" type="pres">
      <dgm:prSet presAssocID="{5F299CAA-A60E-456F-8819-DF70AFBF5FD0}" presName="wedge1Tx" presStyleLbl="node1" presStyleIdx="0" presStyleCnt="3">
        <dgm:presLayoutVars>
          <dgm:chMax val="0"/>
          <dgm:chPref val="0"/>
          <dgm:bulletEnabled val="1"/>
        </dgm:presLayoutVars>
      </dgm:prSet>
      <dgm:spPr/>
    </dgm:pt>
    <dgm:pt modelId="{38DBF155-27C0-467C-B728-E2A581858D66}" type="pres">
      <dgm:prSet presAssocID="{5F299CAA-A60E-456F-8819-DF70AFBF5FD0}" presName="wedge2" presStyleLbl="node1" presStyleIdx="1" presStyleCnt="3"/>
      <dgm:spPr/>
    </dgm:pt>
    <dgm:pt modelId="{F98B1F5C-8260-4C32-B6BD-FFDA40D802CF}" type="pres">
      <dgm:prSet presAssocID="{5F299CAA-A60E-456F-8819-DF70AFBF5FD0}" presName="dummy2a" presStyleCnt="0"/>
      <dgm:spPr/>
    </dgm:pt>
    <dgm:pt modelId="{31CA4603-9BB1-43D1-976B-F7BDC944D369}" type="pres">
      <dgm:prSet presAssocID="{5F299CAA-A60E-456F-8819-DF70AFBF5FD0}" presName="dummy2b" presStyleCnt="0"/>
      <dgm:spPr/>
    </dgm:pt>
    <dgm:pt modelId="{860B653E-27B7-44E2-948C-4D464853379C}" type="pres">
      <dgm:prSet presAssocID="{5F299CAA-A60E-456F-8819-DF70AFBF5FD0}" presName="wedge2Tx" presStyleLbl="node1" presStyleIdx="1" presStyleCnt="3">
        <dgm:presLayoutVars>
          <dgm:chMax val="0"/>
          <dgm:chPref val="0"/>
          <dgm:bulletEnabled val="1"/>
        </dgm:presLayoutVars>
      </dgm:prSet>
      <dgm:spPr/>
    </dgm:pt>
    <dgm:pt modelId="{D2763CF0-AF62-41C6-9A9C-CE8470EBE0E1}" type="pres">
      <dgm:prSet presAssocID="{5F299CAA-A60E-456F-8819-DF70AFBF5FD0}" presName="wedge3" presStyleLbl="node1" presStyleIdx="2" presStyleCnt="3"/>
      <dgm:spPr/>
    </dgm:pt>
    <dgm:pt modelId="{2E383B76-3759-493E-BA98-69F1349068F8}" type="pres">
      <dgm:prSet presAssocID="{5F299CAA-A60E-456F-8819-DF70AFBF5FD0}" presName="dummy3a" presStyleCnt="0"/>
      <dgm:spPr/>
    </dgm:pt>
    <dgm:pt modelId="{C2A7BCBE-C5F9-4DDA-A5E5-C209B8FDF57C}" type="pres">
      <dgm:prSet presAssocID="{5F299CAA-A60E-456F-8819-DF70AFBF5FD0}" presName="dummy3b" presStyleCnt="0"/>
      <dgm:spPr/>
    </dgm:pt>
    <dgm:pt modelId="{AEDEA760-6619-485C-8BE5-A47427611AD4}" type="pres">
      <dgm:prSet presAssocID="{5F299CAA-A60E-456F-8819-DF70AFBF5FD0}" presName="wedge3Tx" presStyleLbl="node1" presStyleIdx="2" presStyleCnt="3">
        <dgm:presLayoutVars>
          <dgm:chMax val="0"/>
          <dgm:chPref val="0"/>
          <dgm:bulletEnabled val="1"/>
        </dgm:presLayoutVars>
      </dgm:prSet>
      <dgm:spPr/>
    </dgm:pt>
    <dgm:pt modelId="{8698BB98-EF8C-4EA7-96D2-993DBE85ADA1}" type="pres">
      <dgm:prSet presAssocID="{648DA2DC-B655-47CF-B42C-47873EF01ECB}" presName="arrowWedge1" presStyleLbl="fgSibTrans2D1" presStyleIdx="0" presStyleCnt="3"/>
      <dgm:spPr/>
    </dgm:pt>
    <dgm:pt modelId="{F3636AD8-CE94-438A-ABC7-3702C701F3C6}" type="pres">
      <dgm:prSet presAssocID="{CEDA2B49-D004-4F99-813A-9D379E462A04}" presName="arrowWedge2" presStyleLbl="fgSibTrans2D1" presStyleIdx="1" presStyleCnt="3"/>
      <dgm:spPr/>
    </dgm:pt>
    <dgm:pt modelId="{566744D9-AF2E-4333-B2AF-B0A208B72EEF}" type="pres">
      <dgm:prSet presAssocID="{9FBD7248-C17D-466D-A1EB-0A5D4B1A018F}" presName="arrowWedge3" presStyleLbl="fgSibTrans2D1" presStyleIdx="2" presStyleCnt="3"/>
      <dgm:spPr/>
    </dgm:pt>
  </dgm:ptLst>
  <dgm:cxnLst>
    <dgm:cxn modelId="{AC830F25-5678-4D70-988A-7E92A7D82EED}" type="presOf" srcId="{DCCAB26A-C1A1-4F0D-9EFB-E6400E2ACDDB}" destId="{860B653E-27B7-44E2-948C-4D464853379C}" srcOrd="1" destOrd="0" presId="urn:microsoft.com/office/officeart/2005/8/layout/cycle8"/>
    <dgm:cxn modelId="{35E2902A-9906-4017-A716-C1A6FCBEA29C}" srcId="{5F299CAA-A60E-456F-8819-DF70AFBF5FD0}" destId="{64EE8DC7-0EC8-47A9-993E-583608BE046B}" srcOrd="0" destOrd="0" parTransId="{A1978987-A73C-4C78-A52F-1FF0F951E254}" sibTransId="{648DA2DC-B655-47CF-B42C-47873EF01ECB}"/>
    <dgm:cxn modelId="{FC89B070-A75B-4C15-A17D-C3AAA8C6745B}" type="presOf" srcId="{64EE8DC7-0EC8-47A9-993E-583608BE046B}" destId="{97B06E77-EE51-4002-9699-A0AF7F6891AB}" srcOrd="1" destOrd="0" presId="urn:microsoft.com/office/officeart/2005/8/layout/cycle8"/>
    <dgm:cxn modelId="{CE6DC181-7C30-403E-8A06-8C21C2399332}" srcId="{5F299CAA-A60E-456F-8819-DF70AFBF5FD0}" destId="{414FB264-9464-411B-ABCA-D4503483A81D}" srcOrd="2" destOrd="0" parTransId="{AAB4C1F4-C16A-42C6-A2CF-B54947D74579}" sibTransId="{9FBD7248-C17D-466D-A1EB-0A5D4B1A018F}"/>
    <dgm:cxn modelId="{6CFCA184-081D-4C20-9FE2-E3F1BE0E939E}" type="presOf" srcId="{414FB264-9464-411B-ABCA-D4503483A81D}" destId="{D2763CF0-AF62-41C6-9A9C-CE8470EBE0E1}" srcOrd="0" destOrd="0" presId="urn:microsoft.com/office/officeart/2005/8/layout/cycle8"/>
    <dgm:cxn modelId="{1D33C8A2-1DE1-4050-AA14-97AA43CDBE07}" srcId="{5F299CAA-A60E-456F-8819-DF70AFBF5FD0}" destId="{DCCAB26A-C1A1-4F0D-9EFB-E6400E2ACDDB}" srcOrd="1" destOrd="0" parTransId="{A5463082-4ED0-4A70-AA42-6ADC37984325}" sibTransId="{CEDA2B49-D004-4F99-813A-9D379E462A04}"/>
    <dgm:cxn modelId="{6365B3A4-FECC-4830-8BD5-2AC2C7BA6953}" type="presOf" srcId="{414FB264-9464-411B-ABCA-D4503483A81D}" destId="{AEDEA760-6619-485C-8BE5-A47427611AD4}" srcOrd="1" destOrd="0" presId="urn:microsoft.com/office/officeart/2005/8/layout/cycle8"/>
    <dgm:cxn modelId="{B20C95B9-2DAE-437E-BDC8-F23E2E7A8909}" type="presOf" srcId="{64EE8DC7-0EC8-47A9-993E-583608BE046B}" destId="{DC39643F-1B51-478C-83D6-4962E6271D95}" srcOrd="0" destOrd="0" presId="urn:microsoft.com/office/officeart/2005/8/layout/cycle8"/>
    <dgm:cxn modelId="{BE79B2EB-9CB7-4DA0-B9BA-AF34C13C71B3}" type="presOf" srcId="{5F299CAA-A60E-456F-8819-DF70AFBF5FD0}" destId="{04A5BB0F-067D-4EA6-A78F-F657AE766E6B}" srcOrd="0" destOrd="0" presId="urn:microsoft.com/office/officeart/2005/8/layout/cycle8"/>
    <dgm:cxn modelId="{7EC8F1D4-6117-48D2-87B6-7BF9F834369D}" type="presOf" srcId="{DCCAB26A-C1A1-4F0D-9EFB-E6400E2ACDDB}" destId="{38DBF155-27C0-467C-B728-E2A581858D66}" srcOrd="0" destOrd="0" presId="urn:microsoft.com/office/officeart/2005/8/layout/cycle8"/>
    <dgm:cxn modelId="{AAA813C3-8097-435B-83CA-619EDC0FB3A4}" type="presParOf" srcId="{04A5BB0F-067D-4EA6-A78F-F657AE766E6B}" destId="{DC39643F-1B51-478C-83D6-4962E6271D95}" srcOrd="0" destOrd="0" presId="urn:microsoft.com/office/officeart/2005/8/layout/cycle8"/>
    <dgm:cxn modelId="{8555D345-1AAF-4C8E-8838-3446FF03B925}" type="presParOf" srcId="{04A5BB0F-067D-4EA6-A78F-F657AE766E6B}" destId="{E5732B8F-4E69-473C-9F1E-6440212CEAEB}" srcOrd="1" destOrd="0" presId="urn:microsoft.com/office/officeart/2005/8/layout/cycle8"/>
    <dgm:cxn modelId="{67657095-0D26-48EF-8713-9150B1526B77}" type="presParOf" srcId="{04A5BB0F-067D-4EA6-A78F-F657AE766E6B}" destId="{16A53600-B840-423B-A999-27D2B1A82899}" srcOrd="2" destOrd="0" presId="urn:microsoft.com/office/officeart/2005/8/layout/cycle8"/>
    <dgm:cxn modelId="{256E810F-EAE7-4FA0-B494-073D1AB7366C}" type="presParOf" srcId="{04A5BB0F-067D-4EA6-A78F-F657AE766E6B}" destId="{97B06E77-EE51-4002-9699-A0AF7F6891AB}" srcOrd="3" destOrd="0" presId="urn:microsoft.com/office/officeart/2005/8/layout/cycle8"/>
    <dgm:cxn modelId="{3C0AFE4D-6778-40D2-ABB7-944A2B66E218}" type="presParOf" srcId="{04A5BB0F-067D-4EA6-A78F-F657AE766E6B}" destId="{38DBF155-27C0-467C-B728-E2A581858D66}" srcOrd="4" destOrd="0" presId="urn:microsoft.com/office/officeart/2005/8/layout/cycle8"/>
    <dgm:cxn modelId="{911DB640-1B3D-4C1E-84EB-BDC79F49A4EB}" type="presParOf" srcId="{04A5BB0F-067D-4EA6-A78F-F657AE766E6B}" destId="{F98B1F5C-8260-4C32-B6BD-FFDA40D802CF}" srcOrd="5" destOrd="0" presId="urn:microsoft.com/office/officeart/2005/8/layout/cycle8"/>
    <dgm:cxn modelId="{4892FB7E-E677-497B-82D7-49F95761794C}" type="presParOf" srcId="{04A5BB0F-067D-4EA6-A78F-F657AE766E6B}" destId="{31CA4603-9BB1-43D1-976B-F7BDC944D369}" srcOrd="6" destOrd="0" presId="urn:microsoft.com/office/officeart/2005/8/layout/cycle8"/>
    <dgm:cxn modelId="{A04AD363-B43C-4E4B-9F06-0CC660BBD3A2}" type="presParOf" srcId="{04A5BB0F-067D-4EA6-A78F-F657AE766E6B}" destId="{860B653E-27B7-44E2-948C-4D464853379C}" srcOrd="7" destOrd="0" presId="urn:microsoft.com/office/officeart/2005/8/layout/cycle8"/>
    <dgm:cxn modelId="{B0C2A431-5D06-4103-8652-2F9466F8FD48}" type="presParOf" srcId="{04A5BB0F-067D-4EA6-A78F-F657AE766E6B}" destId="{D2763CF0-AF62-41C6-9A9C-CE8470EBE0E1}" srcOrd="8" destOrd="0" presId="urn:microsoft.com/office/officeart/2005/8/layout/cycle8"/>
    <dgm:cxn modelId="{04AB76BC-15B9-4712-B9A4-035A11725570}" type="presParOf" srcId="{04A5BB0F-067D-4EA6-A78F-F657AE766E6B}" destId="{2E383B76-3759-493E-BA98-69F1349068F8}" srcOrd="9" destOrd="0" presId="urn:microsoft.com/office/officeart/2005/8/layout/cycle8"/>
    <dgm:cxn modelId="{4D9A7A32-F0F0-46D0-A7B6-003B1A6E9565}" type="presParOf" srcId="{04A5BB0F-067D-4EA6-A78F-F657AE766E6B}" destId="{C2A7BCBE-C5F9-4DDA-A5E5-C209B8FDF57C}" srcOrd="10" destOrd="0" presId="urn:microsoft.com/office/officeart/2005/8/layout/cycle8"/>
    <dgm:cxn modelId="{166744AC-5353-4018-B23D-8B46949B84A1}" type="presParOf" srcId="{04A5BB0F-067D-4EA6-A78F-F657AE766E6B}" destId="{AEDEA760-6619-485C-8BE5-A47427611AD4}" srcOrd="11" destOrd="0" presId="urn:microsoft.com/office/officeart/2005/8/layout/cycle8"/>
    <dgm:cxn modelId="{84530926-E0F8-468F-9C33-76D38F12FF9B}" type="presParOf" srcId="{04A5BB0F-067D-4EA6-A78F-F657AE766E6B}" destId="{8698BB98-EF8C-4EA7-96D2-993DBE85ADA1}" srcOrd="12" destOrd="0" presId="urn:microsoft.com/office/officeart/2005/8/layout/cycle8"/>
    <dgm:cxn modelId="{E49FAF9C-1B72-47BA-B667-DE0A9E640C03}" type="presParOf" srcId="{04A5BB0F-067D-4EA6-A78F-F657AE766E6B}" destId="{F3636AD8-CE94-438A-ABC7-3702C701F3C6}" srcOrd="13" destOrd="0" presId="urn:microsoft.com/office/officeart/2005/8/layout/cycle8"/>
    <dgm:cxn modelId="{CA45ACE2-FFC0-4EEB-A4EE-22A047D55A19}" type="presParOf" srcId="{04A5BB0F-067D-4EA6-A78F-F657AE766E6B}" destId="{566744D9-AF2E-4333-B2AF-B0A208B72EEF}"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9643F-1B51-478C-83D6-4962E6271D95}">
      <dsp:nvSpPr>
        <dsp:cNvPr id="0" name=""/>
        <dsp:cNvSpPr/>
      </dsp:nvSpPr>
      <dsp:spPr>
        <a:xfrm>
          <a:off x="1272502" y="238159"/>
          <a:ext cx="3077748" cy="3077748"/>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AU" sz="1050" b="0" kern="1200" dirty="0"/>
            <a:t>More than </a:t>
          </a:r>
          <a:r>
            <a:rPr lang="en-AU" sz="1050" b="1" kern="1200" dirty="0">
              <a:solidFill>
                <a:schemeClr val="bg1"/>
              </a:solidFill>
            </a:rPr>
            <a:t>50%</a:t>
          </a:r>
          <a:r>
            <a:rPr lang="en-AU" sz="1050" b="1" kern="1200" dirty="0"/>
            <a:t> </a:t>
          </a:r>
          <a:r>
            <a:rPr lang="en-AU" sz="1050" b="0" kern="1200" dirty="0"/>
            <a:t>of prison discharges expect to be homeless on release</a:t>
          </a:r>
          <a:endParaRPr lang="en-AU" sz="1050" b="0" kern="1200" baseline="0" dirty="0"/>
        </a:p>
      </dsp:txBody>
      <dsp:txXfrm>
        <a:off x="2894548" y="890348"/>
        <a:ext cx="1099195" cy="915996"/>
      </dsp:txXfrm>
    </dsp:sp>
    <dsp:sp modelId="{38DBF155-27C0-467C-B728-E2A581858D66}">
      <dsp:nvSpPr>
        <dsp:cNvPr id="0" name=""/>
        <dsp:cNvSpPr/>
      </dsp:nvSpPr>
      <dsp:spPr>
        <a:xfrm>
          <a:off x="1209115" y="348078"/>
          <a:ext cx="3077748" cy="3077748"/>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AU" sz="1050" b="0" kern="1200" dirty="0"/>
            <a:t>Prison entrants are around </a:t>
          </a:r>
          <a:r>
            <a:rPr lang="en-AU" sz="1050" b="1" kern="1200" dirty="0">
              <a:solidFill>
                <a:schemeClr val="bg1"/>
              </a:solidFill>
            </a:rPr>
            <a:t>66 times </a:t>
          </a:r>
          <a:r>
            <a:rPr lang="en-AU" sz="1050" b="0" kern="1200" dirty="0"/>
            <a:t>more likely to experience homelessness than people in the general community</a:t>
          </a:r>
        </a:p>
      </dsp:txBody>
      <dsp:txXfrm>
        <a:off x="1941912" y="2344951"/>
        <a:ext cx="1648793" cy="806076"/>
      </dsp:txXfrm>
    </dsp:sp>
    <dsp:sp modelId="{D2763CF0-AF62-41C6-9A9C-CE8470EBE0E1}">
      <dsp:nvSpPr>
        <dsp:cNvPr id="0" name=""/>
        <dsp:cNvSpPr/>
      </dsp:nvSpPr>
      <dsp:spPr>
        <a:xfrm>
          <a:off x="1145728" y="238159"/>
          <a:ext cx="3077748" cy="3077748"/>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AU" sz="1050" b="1" kern="1200" dirty="0">
              <a:solidFill>
                <a:schemeClr val="bg1"/>
              </a:solidFill>
            </a:rPr>
            <a:t>33% </a:t>
          </a:r>
          <a:r>
            <a:rPr lang="en-AU" sz="1050" b="0" kern="1200" dirty="0"/>
            <a:t>of prison entrants experienced homelessness</a:t>
          </a:r>
        </a:p>
      </dsp:txBody>
      <dsp:txXfrm>
        <a:off x="1502234" y="890348"/>
        <a:ext cx="1099195" cy="915996"/>
      </dsp:txXfrm>
    </dsp:sp>
    <dsp:sp modelId="{8698BB98-EF8C-4EA7-96D2-993DBE85ADA1}">
      <dsp:nvSpPr>
        <dsp:cNvPr id="0" name=""/>
        <dsp:cNvSpPr/>
      </dsp:nvSpPr>
      <dsp:spPr>
        <a:xfrm>
          <a:off x="1082229" y="47631"/>
          <a:ext cx="3458802" cy="345880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636AD8-CE94-438A-ABC7-3702C701F3C6}">
      <dsp:nvSpPr>
        <dsp:cNvPr id="0" name=""/>
        <dsp:cNvSpPr/>
      </dsp:nvSpPr>
      <dsp:spPr>
        <a:xfrm>
          <a:off x="1018588" y="157356"/>
          <a:ext cx="3458802" cy="345880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6744D9-AF2E-4333-B2AF-B0A208B72EEF}">
      <dsp:nvSpPr>
        <dsp:cNvPr id="0" name=""/>
        <dsp:cNvSpPr/>
      </dsp:nvSpPr>
      <dsp:spPr>
        <a:xfrm>
          <a:off x="954947" y="47631"/>
          <a:ext cx="3458802" cy="345880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28D45-BC75-4BCD-A8DA-8AAED3AF7A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D0B8DD0D-10B3-4E4F-8EFA-3E22B02A8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47DAD-D074-4891-AD4B-18BF0DAB878B}" type="datetimeFigureOut">
              <a:rPr lang="en-AU" smtClean="0"/>
              <a:t>5/08/2024</a:t>
            </a:fld>
            <a:endParaRPr lang="en-AU" dirty="0"/>
          </a:p>
        </p:txBody>
      </p:sp>
      <p:sp>
        <p:nvSpPr>
          <p:cNvPr id="4" name="Footer Placeholder 3">
            <a:extLst>
              <a:ext uri="{FF2B5EF4-FFF2-40B4-BE49-F238E27FC236}">
                <a16:creationId xmlns:a16="http://schemas.microsoft.com/office/drawing/2014/main" id="{F9E3DD9D-26C7-49DE-AFE5-DCE54999CC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F96CE929-3401-4DB8-B19A-3B9C3924C6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96CE5-C1BD-4FF9-BBE0-5625594487A6}" type="slidenum">
              <a:rPr lang="en-AU" smtClean="0"/>
              <a:t>‹#›</a:t>
            </a:fld>
            <a:endParaRPr lang="en-AU" dirty="0"/>
          </a:p>
        </p:txBody>
      </p:sp>
    </p:spTree>
    <p:extLst>
      <p:ext uri="{BB962C8B-B14F-4D97-AF65-F5344CB8AC3E}">
        <p14:creationId xmlns:p14="http://schemas.microsoft.com/office/powerpoint/2010/main" val="83740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B5C17-5F5D-434F-9BA4-F010C10C41DC}" type="datetimeFigureOut">
              <a:rPr lang="en-AU" smtClean="0"/>
              <a:t>5/08/2024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1C8D7-BCDF-4039-8FF4-5D45EBF138A7}" type="slidenum">
              <a:rPr lang="en-AU" smtClean="0"/>
              <a:t>‹#›</a:t>
            </a:fld>
            <a:endParaRPr lang="en-AU" dirty="0"/>
          </a:p>
        </p:txBody>
      </p:sp>
    </p:spTree>
    <p:extLst>
      <p:ext uri="{BB962C8B-B14F-4D97-AF65-F5344CB8AC3E}">
        <p14:creationId xmlns:p14="http://schemas.microsoft.com/office/powerpoint/2010/main" val="377144951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spcAft>
        <a:spcPts val="900"/>
      </a:spcAft>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361950" indent="-171450" algn="l" defTabSz="914400" rtl="0" eaLnBrk="1" latinLnBrk="0" hangingPunct="1">
      <a:buFont typeface="VIC" panose="00000500000000000000" pitchFamily="50" charset="0"/>
      <a:buChar char="–"/>
      <a:defRPr sz="1000" kern="1200">
        <a:solidFill>
          <a:schemeClr val="tx1"/>
        </a:solidFill>
        <a:latin typeface="+mn-lt"/>
        <a:ea typeface="+mn-ea"/>
        <a:cs typeface="+mn-cs"/>
      </a:defRPr>
    </a:lvl3pPr>
    <a:lvl4pPr marL="628650" indent="-171450" algn="l" defTabSz="914400" rtl="0" eaLnBrk="1" latinLnBrk="0" hangingPunct="1">
      <a:buFont typeface="Arial" panose="020B0604020202020204" pitchFamily="34" charset="0"/>
      <a:buChar char="•"/>
      <a:tabLst/>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0</a:t>
            </a:fld>
            <a:endParaRPr lang="en-AU" dirty="0"/>
          </a:p>
        </p:txBody>
      </p:sp>
    </p:spTree>
    <p:extLst>
      <p:ext uri="{BB962C8B-B14F-4D97-AF65-F5344CB8AC3E}">
        <p14:creationId xmlns:p14="http://schemas.microsoft.com/office/powerpoint/2010/main" val="93852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4</a:t>
            </a:fld>
            <a:endParaRPr lang="en-AU" dirty="0"/>
          </a:p>
        </p:txBody>
      </p:sp>
    </p:spTree>
    <p:extLst>
      <p:ext uri="{BB962C8B-B14F-4D97-AF65-F5344CB8AC3E}">
        <p14:creationId xmlns:p14="http://schemas.microsoft.com/office/powerpoint/2010/main" val="421751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5</a:t>
            </a:fld>
            <a:endParaRPr lang="en-AU" dirty="0"/>
          </a:p>
        </p:txBody>
      </p:sp>
    </p:spTree>
    <p:extLst>
      <p:ext uri="{BB962C8B-B14F-4D97-AF65-F5344CB8AC3E}">
        <p14:creationId xmlns:p14="http://schemas.microsoft.com/office/powerpoint/2010/main" val="429256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13</a:t>
            </a:fld>
            <a:endParaRPr lang="en-AU" dirty="0"/>
          </a:p>
        </p:txBody>
      </p:sp>
    </p:spTree>
    <p:extLst>
      <p:ext uri="{BB962C8B-B14F-4D97-AF65-F5344CB8AC3E}">
        <p14:creationId xmlns:p14="http://schemas.microsoft.com/office/powerpoint/2010/main" val="57412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16</a:t>
            </a:fld>
            <a:endParaRPr lang="en-AU" dirty="0"/>
          </a:p>
        </p:txBody>
      </p:sp>
    </p:spTree>
    <p:extLst>
      <p:ext uri="{BB962C8B-B14F-4D97-AF65-F5344CB8AC3E}">
        <p14:creationId xmlns:p14="http://schemas.microsoft.com/office/powerpoint/2010/main" val="2929142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dirty="0"/>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dirty="0"/>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dirty="0"/>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dirty="0"/>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Tree>
    <p:extLst>
      <p:ext uri="{BB962C8B-B14F-4D97-AF65-F5344CB8AC3E}">
        <p14:creationId xmlns:p14="http://schemas.microsoft.com/office/powerpoint/2010/main" val="175492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dirty="0"/>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dirty="0"/>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
        <p:nvSpPr>
          <p:cNvPr id="7" name="Content Placeholder 2">
            <a:extLst>
              <a:ext uri="{FF2B5EF4-FFF2-40B4-BE49-F238E27FC236}">
                <a16:creationId xmlns:a16="http://schemas.microsoft.com/office/drawing/2014/main" id="{2A8C3F9D-414A-4713-817D-AEFBEB4FAFFE}"/>
              </a:ext>
            </a:extLst>
          </p:cNvPr>
          <p:cNvSpPr>
            <a:spLocks noGrp="1"/>
          </p:cNvSpPr>
          <p:nvPr>
            <p:ph idx="13" hasCustomPrompt="1"/>
          </p:nvPr>
        </p:nvSpPr>
        <p:spPr>
          <a:xfrm>
            <a:off x="6041992"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324126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3" name="Picture Placeholder 40">
            <a:extLst>
              <a:ext uri="{FF2B5EF4-FFF2-40B4-BE49-F238E27FC236}">
                <a16:creationId xmlns:a16="http://schemas.microsoft.com/office/drawing/2014/main" id="{7D3B0838-6E18-4146-840D-E4B09EA4D19F}"/>
              </a:ext>
            </a:extLst>
          </p:cNvPr>
          <p:cNvSpPr>
            <a:spLocks noGrp="1"/>
          </p:cNvSpPr>
          <p:nvPr>
            <p:ph type="pic" sz="quarter" idx="13" hasCustomPrompt="1"/>
          </p:nvPr>
        </p:nvSpPr>
        <p:spPr>
          <a:xfrm>
            <a:off x="8111318" y="866"/>
            <a:ext cx="4077026" cy="6528192"/>
          </a:xfrm>
          <a:custGeom>
            <a:avLst/>
            <a:gdLst>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6" fmla="*/ 587054 w 4608426"/>
              <a:gd name="connsiteY6"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587054 w 4608426"/>
              <a:gd name="connsiteY5"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808768 w 4608426"/>
              <a:gd name="connsiteY3" fmla="*/ 6858000 h 6858000"/>
              <a:gd name="connsiteX4" fmla="*/ 0 w 4608426"/>
              <a:gd name="connsiteY4" fmla="*/ 2512304 h 6858000"/>
              <a:gd name="connsiteX5" fmla="*/ 587054 w 4608426"/>
              <a:gd name="connsiteY5" fmla="*/ 0 h 6858000"/>
              <a:gd name="connsiteX0" fmla="*/ 40006 w 4061378"/>
              <a:gd name="connsiteY0" fmla="*/ 0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40006 w 4061378"/>
              <a:gd name="connsiteY5" fmla="*/ 0 h 6858000"/>
              <a:gd name="connsiteX0" fmla="*/ 2279 w 4061378"/>
              <a:gd name="connsiteY0" fmla="*/ 9432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2279 w 4061378"/>
              <a:gd name="connsiteY5" fmla="*/ 9432 h 6858000"/>
              <a:gd name="connsiteX0" fmla="*/ 2279 w 4061378"/>
              <a:gd name="connsiteY0" fmla="*/ 9432 h 6858000"/>
              <a:gd name="connsiteX1" fmla="*/ 4061378 w 4061378"/>
              <a:gd name="connsiteY1" fmla="*/ 0 h 6858000"/>
              <a:gd name="connsiteX2" fmla="*/ 4061378 w 4061378"/>
              <a:gd name="connsiteY2" fmla="*/ 6858000 h 6858000"/>
              <a:gd name="connsiteX3" fmla="*/ 2106856 w 4061378"/>
              <a:gd name="connsiteY3" fmla="*/ 6536360 h 6858000"/>
              <a:gd name="connsiteX4" fmla="*/ 0 w 4061378"/>
              <a:gd name="connsiteY4" fmla="*/ 2116165 h 6858000"/>
              <a:gd name="connsiteX5" fmla="*/ 2279 w 4061378"/>
              <a:gd name="connsiteY5" fmla="*/ 9432 h 6858000"/>
              <a:gd name="connsiteX0" fmla="*/ 2279 w 4061378"/>
              <a:gd name="connsiteY0" fmla="*/ 9432 h 6536360"/>
              <a:gd name="connsiteX1" fmla="*/ 4061378 w 4061378"/>
              <a:gd name="connsiteY1" fmla="*/ 0 h 6536360"/>
              <a:gd name="connsiteX2" fmla="*/ 3077395 w 4061378"/>
              <a:gd name="connsiteY2" fmla="*/ 6529211 h 6536360"/>
              <a:gd name="connsiteX3" fmla="*/ 2106856 w 4061378"/>
              <a:gd name="connsiteY3" fmla="*/ 6536360 h 6536360"/>
              <a:gd name="connsiteX4" fmla="*/ 0 w 4061378"/>
              <a:gd name="connsiteY4" fmla="*/ 2116165 h 6536360"/>
              <a:gd name="connsiteX5" fmla="*/ 2279 w 4061378"/>
              <a:gd name="connsiteY5" fmla="*/ 9432 h 6536360"/>
              <a:gd name="connsiteX0" fmla="*/ 2279 w 4061378"/>
              <a:gd name="connsiteY0" fmla="*/ 9432 h 6533978"/>
              <a:gd name="connsiteX1" fmla="*/ 4061378 w 4061378"/>
              <a:gd name="connsiteY1" fmla="*/ 0 h 6533978"/>
              <a:gd name="connsiteX2" fmla="*/ 3077395 w 4061378"/>
              <a:gd name="connsiteY2" fmla="*/ 6529211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079778 w 4061378"/>
              <a:gd name="connsiteY2" fmla="*/ 6531594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461032 w 4061378"/>
              <a:gd name="connsiteY2" fmla="*/ 3980240 h 6533978"/>
              <a:gd name="connsiteX3" fmla="*/ 3079778 w 4061378"/>
              <a:gd name="connsiteY3" fmla="*/ 6531594 h 6533978"/>
              <a:gd name="connsiteX4" fmla="*/ 2106856 w 4061378"/>
              <a:gd name="connsiteY4" fmla="*/ 6533978 h 6533978"/>
              <a:gd name="connsiteX5" fmla="*/ 0 w 4061378"/>
              <a:gd name="connsiteY5" fmla="*/ 2116165 h 6533978"/>
              <a:gd name="connsiteX6" fmla="*/ 2279 w 4061378"/>
              <a:gd name="connsiteY6" fmla="*/ 9432 h 6533978"/>
              <a:gd name="connsiteX0" fmla="*/ 2279 w 4075725"/>
              <a:gd name="connsiteY0" fmla="*/ 9432 h 6533978"/>
              <a:gd name="connsiteX1" fmla="*/ 4061378 w 4075725"/>
              <a:gd name="connsiteY1" fmla="*/ 0 h 6533978"/>
              <a:gd name="connsiteX2" fmla="*/ 4075725 w 4075725"/>
              <a:gd name="connsiteY2" fmla="*/ 4418625 h 6533978"/>
              <a:gd name="connsiteX3" fmla="*/ 3079778 w 4075725"/>
              <a:gd name="connsiteY3" fmla="*/ 6531594 h 6533978"/>
              <a:gd name="connsiteX4" fmla="*/ 2106856 w 4075725"/>
              <a:gd name="connsiteY4" fmla="*/ 6533978 h 6533978"/>
              <a:gd name="connsiteX5" fmla="*/ 0 w 4075725"/>
              <a:gd name="connsiteY5" fmla="*/ 2116165 h 6533978"/>
              <a:gd name="connsiteX6" fmla="*/ 2279 w 4075725"/>
              <a:gd name="connsiteY6" fmla="*/ 9432 h 6533978"/>
              <a:gd name="connsiteX0" fmla="*/ 2279 w 4079213"/>
              <a:gd name="connsiteY0" fmla="*/ 7050 h 6531596"/>
              <a:gd name="connsiteX1" fmla="*/ 4078056 w 4079213"/>
              <a:gd name="connsiteY1" fmla="*/ 0 h 6531596"/>
              <a:gd name="connsiteX2" fmla="*/ 4075725 w 4079213"/>
              <a:gd name="connsiteY2" fmla="*/ 4416243 h 6531596"/>
              <a:gd name="connsiteX3" fmla="*/ 3079778 w 4079213"/>
              <a:gd name="connsiteY3" fmla="*/ 6529212 h 6531596"/>
              <a:gd name="connsiteX4" fmla="*/ 2106856 w 4079213"/>
              <a:gd name="connsiteY4" fmla="*/ 6531596 h 6531596"/>
              <a:gd name="connsiteX5" fmla="*/ 0 w 4079213"/>
              <a:gd name="connsiteY5" fmla="*/ 2113783 h 6531596"/>
              <a:gd name="connsiteX6" fmla="*/ 2279 w 4079213"/>
              <a:gd name="connsiteY6" fmla="*/ 7050 h 6531596"/>
              <a:gd name="connsiteX0" fmla="*/ 2279 w 4079213"/>
              <a:gd name="connsiteY0" fmla="*/ 0 h 6531694"/>
              <a:gd name="connsiteX1" fmla="*/ 4078056 w 4079213"/>
              <a:gd name="connsiteY1" fmla="*/ 98 h 6531694"/>
              <a:gd name="connsiteX2" fmla="*/ 4075725 w 4079213"/>
              <a:gd name="connsiteY2" fmla="*/ 4416341 h 6531694"/>
              <a:gd name="connsiteX3" fmla="*/ 3079778 w 4079213"/>
              <a:gd name="connsiteY3" fmla="*/ 6529310 h 6531694"/>
              <a:gd name="connsiteX4" fmla="*/ 2106856 w 4079213"/>
              <a:gd name="connsiteY4" fmla="*/ 6531694 h 6531694"/>
              <a:gd name="connsiteX5" fmla="*/ 0 w 4079213"/>
              <a:gd name="connsiteY5" fmla="*/ 2113881 h 6531694"/>
              <a:gd name="connsiteX6" fmla="*/ 2279 w 4079213"/>
              <a:gd name="connsiteY6" fmla="*/ 0 h 65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9213" h="6531694">
                <a:moveTo>
                  <a:pt x="2279" y="0"/>
                </a:moveTo>
                <a:lnTo>
                  <a:pt x="4078056" y="98"/>
                </a:lnTo>
                <a:cubicBezTo>
                  <a:pt x="4082838" y="1472973"/>
                  <a:pt x="4070943" y="2943466"/>
                  <a:pt x="4075725" y="4416341"/>
                </a:cubicBezTo>
                <a:lnTo>
                  <a:pt x="3079778" y="6529310"/>
                </a:lnTo>
                <a:lnTo>
                  <a:pt x="2106856" y="6531694"/>
                </a:lnTo>
                <a:lnTo>
                  <a:pt x="0" y="2113881"/>
                </a:lnTo>
                <a:cubicBezTo>
                  <a:pt x="760" y="1411637"/>
                  <a:pt x="1519" y="702244"/>
                  <a:pt x="2279" y="0"/>
                </a:cubicBezTo>
                <a:close/>
              </a:path>
            </a:pathLst>
          </a:custGeom>
          <a:solidFill>
            <a:schemeClr val="bg1">
              <a:lumMod val="85000"/>
              <a:alpha val="50196"/>
            </a:schemeClr>
          </a:solidFill>
        </p:spPr>
        <p:txBody>
          <a:bodyPr wrap="square" anchor="ctr" anchorCtr="0">
            <a:noAutofit/>
          </a:bodyPr>
          <a:lstStyle>
            <a:lvl1pPr marL="0" indent="0" algn="r">
              <a:buNone/>
              <a:defRPr/>
            </a:lvl1pPr>
          </a:lstStyle>
          <a:p>
            <a:r>
              <a:rPr lang="en-AU" dirty="0"/>
              <a:t>Add a picture</a:t>
            </a:r>
          </a:p>
        </p:txBody>
      </p:sp>
      <p:sp>
        <p:nvSpPr>
          <p:cNvPr id="21" name="Freeform: Shape 20">
            <a:extLst>
              <a:ext uri="{FF2B5EF4-FFF2-40B4-BE49-F238E27FC236}">
                <a16:creationId xmlns:a16="http://schemas.microsoft.com/office/drawing/2014/main" id="{8E0F9270-E708-4A54-AF78-41C6D9F4E253}"/>
              </a:ext>
            </a:extLst>
          </p:cNvPr>
          <p:cNvSpPr/>
          <p:nvPr/>
        </p:nvSpPr>
        <p:spPr>
          <a:xfrm>
            <a:off x="-2817" y="4409749"/>
            <a:ext cx="12194056" cy="2463429"/>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dirty="0"/>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dirty="0"/>
          </a:p>
        </p:txBody>
      </p:sp>
      <p:cxnSp>
        <p:nvCxnSpPr>
          <p:cNvPr id="24" name="Straight Connector 23">
            <a:extLst>
              <a:ext uri="{FF2B5EF4-FFF2-40B4-BE49-F238E27FC236}">
                <a16:creationId xmlns:a16="http://schemas.microsoft.com/office/drawing/2014/main" id="{92793EC5-898C-41D3-8049-ADEF3D5FBD59}"/>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AE57E77-D123-439C-B30A-50F536EB987C}"/>
              </a:ext>
            </a:extLst>
          </p:cNvPr>
          <p:cNvSpPr>
            <a:spLocks noGrp="1"/>
          </p:cNvSpPr>
          <p:nvPr>
            <p:ph type="title" hasCustomPrompt="1"/>
          </p:nvPr>
        </p:nvSpPr>
        <p:spPr>
          <a:xfrm>
            <a:off x="704850" y="657225"/>
            <a:ext cx="7391400" cy="1034638"/>
          </a:xfrm>
          <a:prstGeom prst="rect">
            <a:avLst/>
          </a:prstGeom>
        </p:spPr>
        <p:txBody>
          <a:bodyPr lIns="36000" rIns="36000" anchor="b" anchorCtr="0">
            <a:noAutofit/>
          </a:bodyPr>
          <a:lstStyle>
            <a:lvl1pPr>
              <a:defRPr sz="3400"/>
            </a:lvl1pPr>
          </a:lstStyle>
          <a:p>
            <a:r>
              <a:rPr lang="en-US"/>
              <a:t>Slide title</a:t>
            </a:r>
            <a:endParaRPr lang="en-AU"/>
          </a:p>
        </p:txBody>
      </p:sp>
      <p:sp>
        <p:nvSpPr>
          <p:cNvPr id="13" name="Content Placeholder 2">
            <a:extLst>
              <a:ext uri="{FF2B5EF4-FFF2-40B4-BE49-F238E27FC236}">
                <a16:creationId xmlns:a16="http://schemas.microsoft.com/office/drawing/2014/main" id="{61CD36B5-F5ED-49CC-B3D4-049B720F717D}"/>
              </a:ext>
            </a:extLst>
          </p:cNvPr>
          <p:cNvSpPr>
            <a:spLocks noGrp="1"/>
          </p:cNvSpPr>
          <p:nvPr>
            <p:ph idx="1" hasCustomPrompt="1"/>
          </p:nvPr>
        </p:nvSpPr>
        <p:spPr>
          <a:xfrm>
            <a:off x="704850" y="2168525"/>
            <a:ext cx="866775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233283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dirty="0"/>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6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dirty="0"/>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733033" y="400014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spTree>
    <p:extLst>
      <p:ext uri="{BB962C8B-B14F-4D97-AF65-F5344CB8AC3E}">
        <p14:creationId xmlns:p14="http://schemas.microsoft.com/office/powerpoint/2010/main" val="134225608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diagram (2)">
    <p:spTree>
      <p:nvGrpSpPr>
        <p:cNvPr id="1" name=""/>
        <p:cNvGrpSpPr/>
        <p:nvPr/>
      </p:nvGrpSpPr>
      <p:grpSpPr>
        <a:xfrm>
          <a:off x="0" y="0"/>
          <a:ext cx="0" cy="0"/>
          <a:chOff x="0" y="0"/>
          <a:chExt cx="0" cy="0"/>
        </a:xfrm>
      </p:grpSpPr>
      <p:grpSp>
        <p:nvGrpSpPr>
          <p:cNvPr id="8" name="Graphic 6">
            <a:extLst>
              <a:ext uri="{FF2B5EF4-FFF2-40B4-BE49-F238E27FC236}">
                <a16:creationId xmlns:a16="http://schemas.microsoft.com/office/drawing/2014/main" id="{B16149ED-5AB9-469B-8421-9EB5C250DC2D}"/>
              </a:ext>
            </a:extLst>
          </p:cNvPr>
          <p:cNvGrpSpPr>
            <a:grpSpLocks noChangeAspect="1"/>
          </p:cNvGrpSpPr>
          <p:nvPr userDrawn="1"/>
        </p:nvGrpSpPr>
        <p:grpSpPr>
          <a:xfrm>
            <a:off x="-18755" y="1585"/>
            <a:ext cx="12214021" cy="6868800"/>
            <a:chOff x="1514475" y="852487"/>
            <a:chExt cx="9163050" cy="5153025"/>
          </a:xfrm>
        </p:grpSpPr>
        <p:sp>
          <p:nvSpPr>
            <p:cNvPr id="11" name="Freeform: Shape 10">
              <a:extLst>
                <a:ext uri="{FF2B5EF4-FFF2-40B4-BE49-F238E27FC236}">
                  <a16:creationId xmlns:a16="http://schemas.microsoft.com/office/drawing/2014/main" id="{FE61994A-C9A0-45C7-9B7F-53C60E8B0D9B}"/>
                </a:ext>
              </a:extLst>
            </p:cNvPr>
            <p:cNvSpPr/>
            <p:nvPr/>
          </p:nvSpPr>
          <p:spPr>
            <a:xfrm>
              <a:off x="1514475" y="4151756"/>
              <a:ext cx="9162478" cy="1850993"/>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dirty="0"/>
            </a:p>
          </p:txBody>
        </p:sp>
        <p:sp>
          <p:nvSpPr>
            <p:cNvPr id="12" name="Freeform: Shape 11">
              <a:extLst>
                <a:ext uri="{FF2B5EF4-FFF2-40B4-BE49-F238E27FC236}">
                  <a16:creationId xmlns:a16="http://schemas.microsoft.com/office/drawing/2014/main" id="{D44966D5-7925-4A8A-A569-D1B19EE979CD}"/>
                </a:ext>
              </a:extLst>
            </p:cNvPr>
            <p:cNvSpPr/>
            <p:nvPr/>
          </p:nvSpPr>
          <p:spPr>
            <a:xfrm>
              <a:off x="9268777" y="852487"/>
              <a:ext cx="1408176" cy="2979039"/>
            </a:xfrm>
            <a:custGeom>
              <a:avLst/>
              <a:gdLst>
                <a:gd name="connsiteX0" fmla="*/ 1408176 w 1408176"/>
                <a:gd name="connsiteY0" fmla="*/ 2979039 h 2979039"/>
                <a:gd name="connsiteX1" fmla="*/ 0 w 1408176"/>
                <a:gd name="connsiteY1" fmla="*/ 0 h 2979039"/>
                <a:gd name="connsiteX2" fmla="*/ 1408176 w 1408176"/>
                <a:gd name="connsiteY2" fmla="*/ 0 h 2979039"/>
                <a:gd name="connsiteX3" fmla="*/ 1408176 w 1408176"/>
                <a:gd name="connsiteY3" fmla="*/ 2979039 h 2979039"/>
              </a:gdLst>
              <a:ahLst/>
              <a:cxnLst>
                <a:cxn ang="0">
                  <a:pos x="connsiteX0" y="connsiteY0"/>
                </a:cxn>
                <a:cxn ang="0">
                  <a:pos x="connsiteX1" y="connsiteY1"/>
                </a:cxn>
                <a:cxn ang="0">
                  <a:pos x="connsiteX2" y="connsiteY2"/>
                </a:cxn>
                <a:cxn ang="0">
                  <a:pos x="connsiteX3" y="connsiteY3"/>
                </a:cxn>
              </a:cxnLst>
              <a:rect l="l" t="t" r="r" b="b"/>
              <a:pathLst>
                <a:path w="1408176" h="2979039">
                  <a:moveTo>
                    <a:pt x="1408176" y="2979039"/>
                  </a:moveTo>
                  <a:lnTo>
                    <a:pt x="0" y="0"/>
                  </a:lnTo>
                  <a:lnTo>
                    <a:pt x="1408176" y="0"/>
                  </a:lnTo>
                  <a:lnTo>
                    <a:pt x="1408176" y="2979039"/>
                  </a:lnTo>
                </a:path>
              </a:pathLst>
            </a:custGeom>
            <a:solidFill>
              <a:schemeClr val="accent1"/>
            </a:solidFill>
            <a:ln w="9525" cap="flat">
              <a:noFill/>
              <a:prstDash val="solid"/>
              <a:miter/>
            </a:ln>
          </p:spPr>
          <p:txBody>
            <a:bodyPr rtlCol="0" anchor="ctr"/>
            <a:lstStyle/>
            <a:p>
              <a:endParaRPr lang="en-AU" dirty="0"/>
            </a:p>
          </p:txBody>
        </p:sp>
      </p:gr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2" y="1122363"/>
            <a:ext cx="2808289" cy="2135187"/>
          </a:xfrm>
          <a:prstGeom prst="rect">
            <a:avLst/>
          </a:prstGeom>
        </p:spPr>
        <p:txBody>
          <a:bodyPr anchor="t" anchorCtr="0">
            <a:noAutofit/>
          </a:bodyPr>
          <a:lstStyle>
            <a:lvl1pPr>
              <a:defRPr sz="3000"/>
            </a:lvl1pPr>
          </a:lstStyle>
          <a:p>
            <a:r>
              <a:rPr lang="en-US"/>
              <a:t>Add title</a:t>
            </a:r>
            <a:endParaRPr lang="en-AU"/>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dirty="0"/>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733033" y="3387396"/>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lvl1pPr>
              <a:defRPr/>
            </a:lvl1pPr>
          </a:lstStyle>
          <a:p>
            <a:pPr lvl="0"/>
            <a:r>
              <a:rPr lang="en-AU"/>
              <a:t>Insert infographic, chart or diagram</a:t>
            </a:r>
          </a:p>
        </p:txBody>
      </p:sp>
    </p:spTree>
    <p:extLst>
      <p:ext uri="{BB962C8B-B14F-4D97-AF65-F5344CB8AC3E}">
        <p14:creationId xmlns:p14="http://schemas.microsoft.com/office/powerpoint/2010/main" val="424397441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highligh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3B6C5C-87B7-F3EC-8953-D0B2470B7CCD}"/>
              </a:ext>
            </a:extLst>
          </p:cNvPr>
          <p:cNvSpPr/>
          <p:nvPr userDrawn="1"/>
        </p:nvSpPr>
        <p:spPr>
          <a:xfrm>
            <a:off x="8153400" y="0"/>
            <a:ext cx="40386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Freeform: Shape 8">
            <a:extLst>
              <a:ext uri="{FF2B5EF4-FFF2-40B4-BE49-F238E27FC236}">
                <a16:creationId xmlns:a16="http://schemas.microsoft.com/office/drawing/2014/main" id="{7BE28359-EFEF-4F91-B42A-F4131A6CE277}"/>
              </a:ext>
            </a:extLst>
          </p:cNvPr>
          <p:cNvSpPr/>
          <p:nvPr/>
        </p:nvSpPr>
        <p:spPr>
          <a:xfrm>
            <a:off x="-18755" y="4399394"/>
            <a:ext cx="12213259" cy="2467308"/>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dirty="0"/>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dirty="0"/>
          </a:p>
        </p:txBody>
      </p:sp>
      <p:cxnSp>
        <p:nvCxnSpPr>
          <p:cNvPr id="11" name="Straight Connector 10">
            <a:extLst>
              <a:ext uri="{FF2B5EF4-FFF2-40B4-BE49-F238E27FC236}">
                <a16:creationId xmlns:a16="http://schemas.microsoft.com/office/drawing/2014/main" id="{E145A560-AAAD-4CE8-9706-284C5D137804}"/>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53423F70-AEBD-4B36-8A12-33AD022AA94E}"/>
              </a:ext>
            </a:extLst>
          </p:cNvPr>
          <p:cNvSpPr>
            <a:spLocks noGrp="1"/>
          </p:cNvSpPr>
          <p:nvPr>
            <p:ph type="title" hasCustomPrompt="1"/>
          </p:nvPr>
        </p:nvSpPr>
        <p:spPr>
          <a:xfrm>
            <a:off x="704850" y="657225"/>
            <a:ext cx="7156450" cy="1034638"/>
          </a:xfrm>
          <a:prstGeom prst="rect">
            <a:avLst/>
          </a:prstGeom>
        </p:spPr>
        <p:txBody>
          <a:bodyPr lIns="36000" rIns="36000" anchor="b" anchorCtr="0">
            <a:noAutofit/>
          </a:bodyPr>
          <a:lstStyle>
            <a:lvl1pPr>
              <a:defRPr sz="3400"/>
            </a:lvl1pPr>
          </a:lstStyle>
          <a:p>
            <a:r>
              <a:rPr lang="en-US"/>
              <a:t>Slide title</a:t>
            </a:r>
            <a:endParaRPr lang="en-AU"/>
          </a:p>
        </p:txBody>
      </p:sp>
      <p:sp>
        <p:nvSpPr>
          <p:cNvPr id="17" name="Content Placeholder 2">
            <a:extLst>
              <a:ext uri="{FF2B5EF4-FFF2-40B4-BE49-F238E27FC236}">
                <a16:creationId xmlns:a16="http://schemas.microsoft.com/office/drawing/2014/main" id="{88F24B69-02DA-49F4-940F-5E4311553399}"/>
              </a:ext>
            </a:extLst>
          </p:cNvPr>
          <p:cNvSpPr>
            <a:spLocks noGrp="1"/>
          </p:cNvSpPr>
          <p:nvPr>
            <p:ph idx="1" hasCustomPrompt="1"/>
          </p:nvPr>
        </p:nvSpPr>
        <p:spPr>
          <a:xfrm>
            <a:off x="704850" y="2168525"/>
            <a:ext cx="715645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
        <p:nvSpPr>
          <p:cNvPr id="4" name="Content Placeholder 2">
            <a:extLst>
              <a:ext uri="{FF2B5EF4-FFF2-40B4-BE49-F238E27FC236}">
                <a16:creationId xmlns:a16="http://schemas.microsoft.com/office/drawing/2014/main" id="{81872A14-D0A8-58E4-ED4A-FC434AC95CD1}"/>
              </a:ext>
            </a:extLst>
          </p:cNvPr>
          <p:cNvSpPr>
            <a:spLocks noGrp="1"/>
          </p:cNvSpPr>
          <p:nvPr>
            <p:ph idx="13" hasCustomPrompt="1"/>
          </p:nvPr>
        </p:nvSpPr>
        <p:spPr>
          <a:xfrm>
            <a:off x="8451850" y="1155700"/>
            <a:ext cx="3492500" cy="5029200"/>
          </a:xfrm>
        </p:spPr>
        <p:txBody>
          <a:bodyPr lIns="36000" rIns="36000"/>
          <a:lstStyle>
            <a:lvl1pPr>
              <a:defRPr sz="2200">
                <a:solidFill>
                  <a:schemeClr val="bg1"/>
                </a:solidFill>
              </a:defRPr>
            </a:lvl1pPr>
            <a:lvl2pPr>
              <a:defRPr sz="2000">
                <a:solidFill>
                  <a:schemeClr val="bg1"/>
                </a:solidFill>
              </a:defRPr>
            </a:lvl2pPr>
            <a:lvl3pPr>
              <a:spcBef>
                <a:spcPts val="300"/>
              </a:spcBef>
              <a:buClr>
                <a:schemeClr val="bg1"/>
              </a:buClr>
              <a:defRPr sz="2000">
                <a:solidFill>
                  <a:schemeClr val="bg1"/>
                </a:solidFill>
              </a:defRPr>
            </a:lvl3pPr>
            <a:lvl4pPr>
              <a:spcBef>
                <a:spcPts val="300"/>
              </a:spcBef>
              <a:buClr>
                <a:schemeClr val="bg1"/>
              </a:buClr>
              <a:defRPr sz="2000">
                <a:solidFill>
                  <a:schemeClr val="bg1"/>
                </a:solidFill>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51750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pullout">
    <p:spTree>
      <p:nvGrpSpPr>
        <p:cNvPr id="1" name=""/>
        <p:cNvGrpSpPr/>
        <p:nvPr/>
      </p:nvGrpSpPr>
      <p:grpSpPr>
        <a:xfrm>
          <a:off x="0" y="0"/>
          <a:ext cx="0" cy="0"/>
          <a:chOff x="0" y="0"/>
          <a:chExt cx="0" cy="0"/>
        </a:xfrm>
      </p:grpSpPr>
      <p:grpSp>
        <p:nvGrpSpPr>
          <p:cNvPr id="14" name="Graphic 2">
            <a:extLst>
              <a:ext uri="{FF2B5EF4-FFF2-40B4-BE49-F238E27FC236}">
                <a16:creationId xmlns:a16="http://schemas.microsoft.com/office/drawing/2014/main" id="{0467A58A-A5AE-4C7E-8E40-9E72F2C43EBA}"/>
              </a:ext>
            </a:extLst>
          </p:cNvPr>
          <p:cNvGrpSpPr/>
          <p:nvPr userDrawn="1"/>
        </p:nvGrpSpPr>
        <p:grpSpPr>
          <a:xfrm>
            <a:off x="-2819" y="0"/>
            <a:ext cx="12200953" cy="6878132"/>
            <a:chOff x="1519237" y="852487"/>
            <a:chExt cx="9148952" cy="5157605"/>
          </a:xfrm>
        </p:grpSpPr>
        <p:sp>
          <p:nvSpPr>
            <p:cNvPr id="15" name="Freeform: Shape 14">
              <a:extLst>
                <a:ext uri="{FF2B5EF4-FFF2-40B4-BE49-F238E27FC236}">
                  <a16:creationId xmlns:a16="http://schemas.microsoft.com/office/drawing/2014/main" id="{64266E94-CE27-4D2B-B49E-52E2033446C7}"/>
                </a:ext>
              </a:extLst>
            </p:cNvPr>
            <p:cNvSpPr/>
            <p:nvPr/>
          </p:nvSpPr>
          <p:spPr>
            <a:xfrm>
              <a:off x="1519237" y="852487"/>
              <a:ext cx="2723358" cy="5157605"/>
            </a:xfrm>
            <a:custGeom>
              <a:avLst/>
              <a:gdLst>
                <a:gd name="connsiteX0" fmla="*/ 1215485 w 2712339"/>
                <a:gd name="connsiteY0" fmla="*/ 0 h 5136737"/>
                <a:gd name="connsiteX1" fmla="*/ 0 w 2712339"/>
                <a:gd name="connsiteY1" fmla="*/ 0 h 5136737"/>
                <a:gd name="connsiteX2" fmla="*/ 0 w 2712339"/>
                <a:gd name="connsiteY2" fmla="*/ 5136737 h 5136737"/>
                <a:gd name="connsiteX3" fmla="*/ 1780223 w 2712339"/>
                <a:gd name="connsiteY3" fmla="*/ 5136737 h 5136737"/>
                <a:gd name="connsiteX4" fmla="*/ 2712339 w 2712339"/>
                <a:gd name="connsiteY4" fmla="*/ 3166682 h 513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339" h="5136737">
                  <a:moveTo>
                    <a:pt x="1215485" y="0"/>
                  </a:moveTo>
                  <a:lnTo>
                    <a:pt x="0" y="0"/>
                  </a:lnTo>
                  <a:lnTo>
                    <a:pt x="0" y="5136737"/>
                  </a:lnTo>
                  <a:lnTo>
                    <a:pt x="1780223" y="5136737"/>
                  </a:lnTo>
                  <a:lnTo>
                    <a:pt x="2712339" y="3166682"/>
                  </a:lnTo>
                  <a:close/>
                </a:path>
              </a:pathLst>
            </a:custGeom>
            <a:solidFill>
              <a:schemeClr val="accent1"/>
            </a:solidFill>
            <a:ln w="9525" cap="flat">
              <a:noFill/>
              <a:prstDash val="solid"/>
              <a:miter/>
            </a:ln>
          </p:spPr>
          <p:txBody>
            <a:bodyPr rtlCol="0" anchor="ctr"/>
            <a:lstStyle/>
            <a:p>
              <a:endParaRPr lang="en-AU" dirty="0"/>
            </a:p>
          </p:txBody>
        </p:sp>
        <p:sp>
          <p:nvSpPr>
            <p:cNvPr id="17" name="Freeform: Shape 16">
              <a:extLst>
                <a:ext uri="{FF2B5EF4-FFF2-40B4-BE49-F238E27FC236}">
                  <a16:creationId xmlns:a16="http://schemas.microsoft.com/office/drawing/2014/main" id="{C4F4D52E-6E80-4B42-AF52-84D79D8600EA}"/>
                </a:ext>
              </a:extLst>
            </p:cNvPr>
            <p:cNvSpPr/>
            <p:nvPr/>
          </p:nvSpPr>
          <p:spPr>
            <a:xfrm>
              <a:off x="3293077" y="4019168"/>
              <a:ext cx="1876139" cy="1983581"/>
            </a:xfrm>
            <a:custGeom>
              <a:avLst/>
              <a:gdLst>
                <a:gd name="connsiteX0" fmla="*/ 1869758 w 1876139"/>
                <a:gd name="connsiteY0" fmla="*/ 1970056 h 1983581"/>
                <a:gd name="connsiteX1" fmla="*/ 938498 w 1876139"/>
                <a:gd name="connsiteY1" fmla="*/ 0 h 1983581"/>
                <a:gd name="connsiteX2" fmla="*/ 6382 w 1876139"/>
                <a:gd name="connsiteY2" fmla="*/ 1970056 h 1983581"/>
                <a:gd name="connsiteX3" fmla="*/ 0 w 1876139"/>
                <a:gd name="connsiteY3" fmla="*/ 1983582 h 1983581"/>
                <a:gd name="connsiteX4" fmla="*/ 1876139 w 1876139"/>
                <a:gd name="connsiteY4" fmla="*/ 1983582 h 198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139" h="1983581">
                  <a:moveTo>
                    <a:pt x="1869758" y="1970056"/>
                  </a:moveTo>
                  <a:lnTo>
                    <a:pt x="938498" y="0"/>
                  </a:lnTo>
                  <a:lnTo>
                    <a:pt x="6382" y="1970056"/>
                  </a:lnTo>
                  <a:lnTo>
                    <a:pt x="0" y="1983582"/>
                  </a:lnTo>
                  <a:lnTo>
                    <a:pt x="1876139" y="1983582"/>
                  </a:lnTo>
                  <a:close/>
                </a:path>
              </a:pathLst>
            </a:custGeom>
            <a:solidFill>
              <a:schemeClr val="bg1">
                <a:lumMod val="85000"/>
                <a:alpha val="50196"/>
              </a:schemeClr>
            </a:solidFill>
            <a:ln w="9525" cap="flat">
              <a:noFill/>
              <a:prstDash val="solid"/>
              <a:miter/>
            </a:ln>
          </p:spPr>
          <p:txBody>
            <a:bodyPr rtlCol="0" anchor="ctr"/>
            <a:lstStyle/>
            <a:p>
              <a:endParaRPr lang="en-AU" dirty="0"/>
            </a:p>
          </p:txBody>
        </p:sp>
        <p:sp>
          <p:nvSpPr>
            <p:cNvPr id="18" name="Freeform: Shape 17">
              <a:extLst>
                <a:ext uri="{FF2B5EF4-FFF2-40B4-BE49-F238E27FC236}">
                  <a16:creationId xmlns:a16="http://schemas.microsoft.com/office/drawing/2014/main" id="{44EAE554-6AA0-4992-8CE3-507A7C9F4AB9}"/>
                </a:ext>
              </a:extLst>
            </p:cNvPr>
            <p:cNvSpPr/>
            <p:nvPr/>
          </p:nvSpPr>
          <p:spPr>
            <a:xfrm>
              <a:off x="2734722" y="852487"/>
              <a:ext cx="7933467" cy="5150262"/>
            </a:xfrm>
            <a:custGeom>
              <a:avLst/>
              <a:gdLst>
                <a:gd name="connsiteX0" fmla="*/ 7933468 w 7933467"/>
                <a:gd name="connsiteY0" fmla="*/ 3513391 h 5150262"/>
                <a:gd name="connsiteX1" fmla="*/ 7794498 w 7933467"/>
                <a:gd name="connsiteY1" fmla="*/ 3219355 h 5150262"/>
                <a:gd name="connsiteX2" fmla="*/ 7792879 w 7933467"/>
                <a:gd name="connsiteY2" fmla="*/ 3210878 h 5150262"/>
                <a:gd name="connsiteX3" fmla="*/ 7456075 w 7933467"/>
                <a:gd name="connsiteY3" fmla="*/ 2498408 h 5150262"/>
                <a:gd name="connsiteX4" fmla="*/ 7453694 w 7933467"/>
                <a:gd name="connsiteY4" fmla="*/ 2498408 h 5150262"/>
                <a:gd name="connsiteX5" fmla="*/ 6272689 w 7933467"/>
                <a:gd name="connsiteY5" fmla="*/ 0 h 5150262"/>
                <a:gd name="connsiteX6" fmla="*/ 5744242 w 7933467"/>
                <a:gd name="connsiteY6" fmla="*/ 0 h 5150262"/>
                <a:gd name="connsiteX7" fmla="*/ 0 w 7933467"/>
                <a:gd name="connsiteY7" fmla="*/ 0 h 5150262"/>
                <a:gd name="connsiteX8" fmla="*/ 1496854 w 7933467"/>
                <a:gd name="connsiteY8" fmla="*/ 3166682 h 5150262"/>
                <a:gd name="connsiteX9" fmla="*/ 2428113 w 7933467"/>
                <a:gd name="connsiteY9" fmla="*/ 5136737 h 5150262"/>
                <a:gd name="connsiteX10" fmla="*/ 2434495 w 7933467"/>
                <a:gd name="connsiteY10" fmla="*/ 5150263 h 5150262"/>
                <a:gd name="connsiteX11" fmla="*/ 7933468 w 7933467"/>
                <a:gd name="connsiteY11" fmla="*/ 5150263 h 5150262"/>
                <a:gd name="connsiteX12" fmla="*/ 7933468 w 7933467"/>
                <a:gd name="connsiteY12" fmla="*/ 5150263 h 5150262"/>
                <a:gd name="connsiteX13" fmla="*/ 7933468 w 7933467"/>
                <a:gd name="connsiteY13" fmla="*/ 3947541 h 5150262"/>
                <a:gd name="connsiteX14" fmla="*/ 7933468 w 7933467"/>
                <a:gd name="connsiteY14" fmla="*/ 3947541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3467" h="5150262">
                  <a:moveTo>
                    <a:pt x="7933468" y="3513391"/>
                  </a:moveTo>
                  <a:lnTo>
                    <a:pt x="7794498" y="3219355"/>
                  </a:lnTo>
                  <a:lnTo>
                    <a:pt x="7792879" y="3210878"/>
                  </a:lnTo>
                  <a:lnTo>
                    <a:pt x="7456075" y="2498408"/>
                  </a:lnTo>
                  <a:lnTo>
                    <a:pt x="7453694" y="2498408"/>
                  </a:lnTo>
                  <a:lnTo>
                    <a:pt x="6272689" y="0"/>
                  </a:lnTo>
                  <a:lnTo>
                    <a:pt x="5744242" y="0"/>
                  </a:lnTo>
                  <a:lnTo>
                    <a:pt x="0" y="0"/>
                  </a:lnTo>
                  <a:lnTo>
                    <a:pt x="1496854" y="3166682"/>
                  </a:lnTo>
                  <a:lnTo>
                    <a:pt x="2428113" y="5136737"/>
                  </a:lnTo>
                  <a:lnTo>
                    <a:pt x="2434495" y="5150263"/>
                  </a:lnTo>
                  <a:lnTo>
                    <a:pt x="7933468" y="5150263"/>
                  </a:lnTo>
                  <a:lnTo>
                    <a:pt x="7933468" y="5150263"/>
                  </a:lnTo>
                  <a:lnTo>
                    <a:pt x="7933468" y="3947541"/>
                  </a:lnTo>
                  <a:lnTo>
                    <a:pt x="7933468" y="3947541"/>
                  </a:lnTo>
                  <a:close/>
                </a:path>
              </a:pathLst>
            </a:custGeom>
            <a:solidFill>
              <a:schemeClr val="tx1"/>
            </a:solidFill>
            <a:ln w="9525" cap="flat">
              <a:noFill/>
              <a:prstDash val="solid"/>
              <a:miter/>
            </a:ln>
          </p:spPr>
          <p:txBody>
            <a:bodyPr rtlCol="0" anchor="ctr"/>
            <a:lstStyle/>
            <a:p>
              <a:endParaRPr lang="en-AU" dirty="0"/>
            </a:p>
          </p:txBody>
        </p:sp>
        <p:sp>
          <p:nvSpPr>
            <p:cNvPr id="19" name="Freeform: Shape 18">
              <a:extLst>
                <a:ext uri="{FF2B5EF4-FFF2-40B4-BE49-F238E27FC236}">
                  <a16:creationId xmlns:a16="http://schemas.microsoft.com/office/drawing/2014/main" id="{0C8F07EE-BF96-4743-9DFA-884E58EEF7F8}"/>
                </a:ext>
              </a:extLst>
            </p:cNvPr>
            <p:cNvSpPr/>
            <p:nvPr/>
          </p:nvSpPr>
          <p:spPr>
            <a:xfrm>
              <a:off x="9009791" y="852487"/>
              <a:ext cx="1658398" cy="3508438"/>
            </a:xfrm>
            <a:custGeom>
              <a:avLst/>
              <a:gdLst>
                <a:gd name="connsiteX0" fmla="*/ 0 w 1658398"/>
                <a:gd name="connsiteY0" fmla="*/ 0 h 3508438"/>
                <a:gd name="connsiteX1" fmla="*/ 1181005 w 1658398"/>
                <a:gd name="connsiteY1" fmla="*/ 2498408 h 3508438"/>
                <a:gd name="connsiteX2" fmla="*/ 1517809 w 1658398"/>
                <a:gd name="connsiteY2" fmla="*/ 3210878 h 3508438"/>
                <a:gd name="connsiteX3" fmla="*/ 1658398 w 1658398"/>
                <a:gd name="connsiteY3" fmla="*/ 3508439 h 3508438"/>
                <a:gd name="connsiteX4" fmla="*/ 1658398 w 1658398"/>
                <a:gd name="connsiteY4" fmla="*/ 0 h 3508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98" h="3508438">
                  <a:moveTo>
                    <a:pt x="0" y="0"/>
                  </a:moveTo>
                  <a:lnTo>
                    <a:pt x="1181005" y="2498408"/>
                  </a:lnTo>
                  <a:lnTo>
                    <a:pt x="1517809" y="3210878"/>
                  </a:lnTo>
                  <a:lnTo>
                    <a:pt x="1658398" y="3508439"/>
                  </a:lnTo>
                  <a:lnTo>
                    <a:pt x="1658398" y="0"/>
                  </a:lnTo>
                  <a:close/>
                </a:path>
              </a:pathLst>
            </a:custGeom>
            <a:solidFill>
              <a:schemeClr val="bg1">
                <a:lumMod val="85000"/>
                <a:alpha val="50196"/>
              </a:schemeClr>
            </a:solidFill>
            <a:ln w="9525" cap="flat">
              <a:noFill/>
              <a:prstDash val="solid"/>
              <a:miter/>
            </a:ln>
          </p:spPr>
          <p:txBody>
            <a:bodyPr rtlCol="0" anchor="ctr"/>
            <a:lstStyle/>
            <a:p>
              <a:endParaRPr lang="en-AU" dirty="0"/>
            </a:p>
          </p:txBody>
        </p:sp>
      </p:gr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dirty="0"/>
          </a:p>
        </p:txBody>
      </p:sp>
      <p:sp>
        <p:nvSpPr>
          <p:cNvPr id="2" name="Title 1">
            <a:extLst>
              <a:ext uri="{FF2B5EF4-FFF2-40B4-BE49-F238E27FC236}">
                <a16:creationId xmlns:a16="http://schemas.microsoft.com/office/drawing/2014/main" id="{3C945811-51FB-4C17-83BD-089998BA0FBF}"/>
              </a:ext>
            </a:extLst>
          </p:cNvPr>
          <p:cNvSpPr>
            <a:spLocks noGrp="1"/>
          </p:cNvSpPr>
          <p:nvPr userDrawn="1">
            <p:ph type="title" hasCustomPrompt="1"/>
          </p:nvPr>
        </p:nvSpPr>
        <p:spPr>
          <a:xfrm>
            <a:off x="5346972" y="846593"/>
            <a:ext cx="4639538" cy="3546345"/>
          </a:xfrm>
          <a:prstGeom prst="rect">
            <a:avLst/>
          </a:prstGeom>
        </p:spPr>
        <p:txBody>
          <a:bodyPr anchor="b">
            <a:noAutofit/>
          </a:bodyPr>
          <a:lstStyle>
            <a:lvl1pPr algn="r">
              <a:defRPr sz="3800" i="1">
                <a:solidFill>
                  <a:schemeClr val="bg1"/>
                </a:solidFill>
                <a:latin typeface="+mn-lt"/>
              </a:defRPr>
            </a:lvl1pPr>
          </a:lstStyle>
          <a:p>
            <a:r>
              <a:rPr lang="en-US"/>
              <a:t>Insert quote text here</a:t>
            </a:r>
            <a:endParaRPr lang="en-AU"/>
          </a:p>
        </p:txBody>
      </p:sp>
      <p:cxnSp>
        <p:nvCxnSpPr>
          <p:cNvPr id="16" name="Straight Connector 15">
            <a:extLst>
              <a:ext uri="{FF2B5EF4-FFF2-40B4-BE49-F238E27FC236}">
                <a16:creationId xmlns:a16="http://schemas.microsoft.com/office/drawing/2014/main" id="{BF225198-0F8C-44ED-96A9-0FD52FFE32E6}"/>
              </a:ext>
            </a:extLst>
          </p:cNvPr>
          <p:cNvCxnSpPr/>
          <p:nvPr userDrawn="1"/>
        </p:nvCxnSpPr>
        <p:spPr>
          <a:xfrm>
            <a:off x="8700635" y="4678819"/>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52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p:nvGrpSpPr>
        <p:grpSpPr>
          <a:xfrm>
            <a:off x="-9427" y="-526"/>
            <a:ext cx="12232734"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dirty="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dirty="0"/>
            </a:p>
          </p:txBody>
        </p:sp>
      </p:grpSp>
      <p:sp>
        <p:nvSpPr>
          <p:cNvPr id="2" name="Title 1">
            <a:extLst>
              <a:ext uri="{FF2B5EF4-FFF2-40B4-BE49-F238E27FC236}">
                <a16:creationId xmlns:a16="http://schemas.microsoft.com/office/drawing/2014/main" id="{CC092CD6-4201-40CF-9704-F9A140D66DB2}"/>
              </a:ext>
            </a:extLst>
          </p:cNvPr>
          <p:cNvSpPr>
            <a:spLocks noGrp="1"/>
          </p:cNvSpPr>
          <p:nvPr>
            <p:ph type="title" hasCustomPrompt="1"/>
          </p:nvPr>
        </p:nvSpPr>
        <p:spPr>
          <a:xfrm>
            <a:off x="630238" y="457200"/>
            <a:ext cx="4875212" cy="1600200"/>
          </a:xfrm>
          <a:prstGeom prst="rect">
            <a:avLst/>
          </a:prstGeom>
        </p:spPr>
        <p:txBody>
          <a:bodyPr anchor="b">
            <a:noAutofit/>
          </a:bodyPr>
          <a:lstStyle>
            <a:lvl1pPr>
              <a:defRPr sz="3800">
                <a:solidFill>
                  <a:schemeClr val="bg1"/>
                </a:solidFill>
              </a:defRPr>
            </a:lvl1pPr>
          </a:lstStyle>
          <a:p>
            <a:r>
              <a:rPr lang="en-US"/>
              <a:t>Thank you/ questions</a:t>
            </a:r>
            <a:endParaRPr lang="en-AU"/>
          </a:p>
        </p:txBody>
      </p:sp>
      <p:sp>
        <p:nvSpPr>
          <p:cNvPr id="4" name="Text Placeholder 3">
            <a:extLst>
              <a:ext uri="{FF2B5EF4-FFF2-40B4-BE49-F238E27FC236}">
                <a16:creationId xmlns:a16="http://schemas.microsoft.com/office/drawing/2014/main" id="{A54CFAEB-B2C1-48FE-8850-287FB988E6A6}"/>
              </a:ext>
            </a:extLst>
          </p:cNvPr>
          <p:cNvSpPr>
            <a:spLocks noGrp="1"/>
          </p:cNvSpPr>
          <p:nvPr>
            <p:ph type="body" sz="half" idx="2" hasCustomPrompt="1"/>
          </p:nvPr>
        </p:nvSpPr>
        <p:spPr>
          <a:xfrm>
            <a:off x="630238" y="3429000"/>
            <a:ext cx="4167905" cy="2439987"/>
          </a:xfrm>
        </p:spPr>
        <p:txBody>
          <a:bodyPr anchor="b" anchorCtr="0">
            <a:normAutofit/>
          </a:bodyPr>
          <a:lstStyle>
            <a:lvl1pPr marL="0" indent="0">
              <a:spcBef>
                <a:spcPts val="600"/>
              </a:spcBef>
              <a:buNone/>
              <a:defRPr sz="25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Presenter name</a:t>
            </a:r>
          </a:p>
          <a:p>
            <a:pPr lvl="0"/>
            <a:r>
              <a:rPr lang="en-US"/>
              <a:t>Job Title</a:t>
            </a:r>
          </a:p>
          <a:p>
            <a:pPr lvl="0"/>
            <a:r>
              <a:rPr lang="en-US"/>
              <a:t>Email</a:t>
            </a:r>
          </a:p>
        </p:txBody>
      </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dirty="0">
                <a:solidFill>
                  <a:schemeClr val="bg1"/>
                </a:solidFill>
                <a:latin typeface="+mj-lt"/>
              </a:rPr>
              <a:t>dtf.vic.gov.au</a:t>
            </a:r>
          </a:p>
        </p:txBody>
      </p:sp>
    </p:spTree>
    <p:extLst>
      <p:ext uri="{BB962C8B-B14F-4D97-AF65-F5344CB8AC3E}">
        <p14:creationId xmlns:p14="http://schemas.microsoft.com/office/powerpoint/2010/main" val="317548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dirty="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dirty="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dirty="0">
                <a:solidFill>
                  <a:schemeClr val="bg1"/>
                </a:solidFill>
              </a:rPr>
              <a:t>© State of Victoria </a:t>
            </a:r>
            <a:fld id="{F5C4074F-6D2D-49D7-9BFD-CE79A06D7B09}" type="datetimeyyyy">
              <a:rPr lang="en-AU" sz="1500" smtClean="0">
                <a:solidFill>
                  <a:schemeClr val="bg1"/>
                </a:solidFill>
              </a:rPr>
              <a:pPr lvl="0"/>
              <a:t>2024</a:t>
            </a:fld>
            <a:endParaRPr lang="en-AU" sz="1500" dirty="0">
              <a:solidFill>
                <a:schemeClr val="bg1"/>
              </a:solidFill>
            </a:endParaRPr>
          </a:p>
          <a:p>
            <a:pPr lvl="0"/>
            <a:r>
              <a:rPr lang="en-AU" sz="1500" dirty="0">
                <a:solidFill>
                  <a:schemeClr val="bg1"/>
                </a:solidFill>
              </a:rPr>
              <a:t> </a:t>
            </a:r>
          </a:p>
          <a:p>
            <a:pPr lvl="0"/>
            <a:endParaRPr lang="en-AU" sz="1500" dirty="0">
              <a:solidFill>
                <a:schemeClr val="bg1"/>
              </a:solidFill>
            </a:endParaRPr>
          </a:p>
          <a:p>
            <a:pPr lvl="0"/>
            <a:endParaRPr lang="en-AU" sz="1500" dirty="0">
              <a:solidFill>
                <a:schemeClr val="bg1"/>
              </a:solidFill>
            </a:endParaRPr>
          </a:p>
          <a:p>
            <a:pPr lvl="0"/>
            <a:r>
              <a:rPr lang="en-AU" sz="1500" dirty="0">
                <a:solidFill>
                  <a:schemeClr val="bg1"/>
                </a:solidFill>
              </a:rPr>
              <a:t>You are free to re-use this work under a Creative Commons Attribution 4.0 licence, provided you credit the State of Victoria (Department of Treasury and Finance) </a:t>
            </a:r>
            <a:br>
              <a:rPr lang="en-AU" sz="1500" dirty="0">
                <a:solidFill>
                  <a:schemeClr val="bg1"/>
                </a:solidFill>
              </a:rPr>
            </a:br>
            <a:r>
              <a:rPr lang="en-AU" sz="1500" dirty="0">
                <a:solidFill>
                  <a:schemeClr val="bg1"/>
                </a:solidFill>
              </a:rPr>
              <a:t>as author, indicate if changes were made and comply with the other licence terms. The licence does not apply to any branding, including Government logos.</a:t>
            </a:r>
          </a:p>
          <a:p>
            <a:pPr lvl="0"/>
            <a:r>
              <a:rPr lang="en-AU" sz="1500" dirty="0">
                <a:solidFill>
                  <a:schemeClr val="bg1"/>
                </a:solidFill>
              </a:rPr>
              <a:t> </a:t>
            </a:r>
          </a:p>
          <a:p>
            <a:pPr lvl="0"/>
            <a:r>
              <a:rPr lang="en-AU" sz="1500" dirty="0">
                <a:solidFill>
                  <a:schemeClr val="bg1"/>
                </a:solidFill>
              </a:rPr>
              <a:t>Copyright queries may be directed to information@dtf.vic.gov.au</a:t>
            </a:r>
          </a:p>
          <a:p>
            <a:endParaRPr lang="en-AU" sz="1500" dirty="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dirty="0">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149837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dirty="0"/>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dirty="0"/>
          </a:p>
        </p:txBody>
      </p:sp>
      <p:sp>
        <p:nvSpPr>
          <p:cNvPr id="12" name="Freeform: Shape 11">
            <a:extLst>
              <a:ext uri="{FF2B5EF4-FFF2-40B4-BE49-F238E27FC236}">
                <a16:creationId xmlns:a16="http://schemas.microsoft.com/office/drawing/2014/main" id="{2DDBD81E-20CE-47EF-BBDF-02A066937526}"/>
              </a:ext>
            </a:extLst>
          </p:cNvPr>
          <p:cNvSpPr/>
          <p:nvPr/>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dirty="0"/>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127698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ctur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CC50B0-4D3E-4CF6-9390-52E1AAE13D22}"/>
              </a:ext>
            </a:extLst>
          </p:cNvPr>
          <p:cNvGrpSpPr/>
          <p:nvPr userDrawn="1"/>
        </p:nvGrpSpPr>
        <p:grpSpPr>
          <a:xfrm>
            <a:off x="0" y="0"/>
            <a:ext cx="9672701" cy="6867016"/>
            <a:chOff x="0" y="-4136"/>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4136"/>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rtlCol="0" anchor="ctr"/>
            <a:lstStyle/>
            <a:p>
              <a:endParaRPr lang="en-AU" dirty="0"/>
            </a:p>
          </p:txBody>
        </p:sp>
        <p:sp>
          <p:nvSpPr>
            <p:cNvPr id="18" name="Freeform: Shape 17">
              <a:extLst>
                <a:ext uri="{FF2B5EF4-FFF2-40B4-BE49-F238E27FC236}">
                  <a16:creationId xmlns:a16="http://schemas.microsoft.com/office/drawing/2014/main" id="{72E88E30-3F66-46B0-904A-A5930D02B33E}"/>
                </a:ext>
              </a:extLst>
            </p:cNvPr>
            <p:cNvSpPr/>
            <p:nvPr/>
          </p:nvSpPr>
          <p:spPr>
            <a:xfrm>
              <a:off x="0" y="1669850"/>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1"/>
            </a:solidFill>
            <a:ln w="12700" cap="flat">
              <a:noFill/>
              <a:prstDash val="solid"/>
              <a:miter/>
            </a:ln>
          </p:spPr>
          <p:txBody>
            <a:bodyPr rtlCol="0" anchor="ctr"/>
            <a:lstStyle/>
            <a:p>
              <a:endParaRPr lang="en-AU" dirty="0"/>
            </a:p>
          </p:txBody>
        </p:sp>
        <p:sp>
          <p:nvSpPr>
            <p:cNvPr id="19" name="Freeform: Shape 18">
              <a:extLst>
                <a:ext uri="{FF2B5EF4-FFF2-40B4-BE49-F238E27FC236}">
                  <a16:creationId xmlns:a16="http://schemas.microsoft.com/office/drawing/2014/main" id="{CF7AEDA5-D9FF-482C-8946-D863A452C7B5}"/>
                </a:ext>
              </a:extLst>
            </p:cNvPr>
            <p:cNvSpPr/>
            <p:nvPr/>
          </p:nvSpPr>
          <p:spPr>
            <a:xfrm>
              <a:off x="0" y="1669850"/>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rtlCol="0" anchor="ctr"/>
            <a:lstStyle/>
            <a:p>
              <a:endParaRPr lang="en-AU" dirty="0"/>
            </a:p>
          </p:txBody>
        </p:sp>
        <p:sp>
          <p:nvSpPr>
            <p:cNvPr id="20" name="Freeform: Shape 19">
              <a:extLst>
                <a:ext uri="{FF2B5EF4-FFF2-40B4-BE49-F238E27FC236}">
                  <a16:creationId xmlns:a16="http://schemas.microsoft.com/office/drawing/2014/main" id="{673BB894-AFB6-4D6E-95F9-DF236DFFC520}"/>
                </a:ext>
              </a:extLst>
            </p:cNvPr>
            <p:cNvSpPr/>
            <p:nvPr/>
          </p:nvSpPr>
          <p:spPr>
            <a:xfrm>
              <a:off x="0" y="814886"/>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rtlCol="0" anchor="ctr"/>
            <a:lstStyle/>
            <a:p>
              <a:endParaRPr lang="en-AU" dirty="0"/>
            </a:p>
          </p:txBody>
        </p:sp>
      </p:grpSp>
      <p:sp>
        <p:nvSpPr>
          <p:cNvPr id="41" name="Picture Placeholder 40">
            <a:extLst>
              <a:ext uri="{FF2B5EF4-FFF2-40B4-BE49-F238E27FC236}">
                <a16:creationId xmlns:a16="http://schemas.microsoft.com/office/drawing/2014/main" id="{49DA5051-F879-4E43-B6E1-AF39955E69A5}"/>
              </a:ext>
            </a:extLst>
          </p:cNvPr>
          <p:cNvSpPr>
            <a:spLocks noGrp="1"/>
          </p:cNvSpPr>
          <p:nvPr>
            <p:ph type="pic" sz="quarter" idx="13" hasCustomPrompt="1"/>
          </p:nvPr>
        </p:nvSpPr>
        <p:spPr>
          <a:xfrm>
            <a:off x="7584247" y="-9525"/>
            <a:ext cx="4614103" cy="6874669"/>
          </a:xfrm>
          <a:custGeom>
            <a:avLst/>
            <a:gdLst>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443315 h 6858000"/>
              <a:gd name="connsiteX5" fmla="*/ 1152965 w 4608426"/>
              <a:gd name="connsiteY5" fmla="*/ 0 h 6858000"/>
              <a:gd name="connsiteX0" fmla="*/ 1129152 w 4584613"/>
              <a:gd name="connsiteY0" fmla="*/ 0 h 6858000"/>
              <a:gd name="connsiteX1" fmla="*/ 4584613 w 4584613"/>
              <a:gd name="connsiteY1" fmla="*/ 0 h 6858000"/>
              <a:gd name="connsiteX2" fmla="*/ 4584613 w 4584613"/>
              <a:gd name="connsiteY2" fmla="*/ 6858000 h 6858000"/>
              <a:gd name="connsiteX3" fmla="*/ 2030407 w 4584613"/>
              <a:gd name="connsiteY3" fmla="*/ 6858000 h 6858000"/>
              <a:gd name="connsiteX4" fmla="*/ 0 w 4584613"/>
              <a:gd name="connsiteY4" fmla="*/ 2486177 h 6858000"/>
              <a:gd name="connsiteX5" fmla="*/ 1129152 w 4584613"/>
              <a:gd name="connsiteY5" fmla="*/ 0 h 6858000"/>
              <a:gd name="connsiteX0" fmla="*/ 1160108 w 4615569"/>
              <a:gd name="connsiteY0" fmla="*/ 0 h 6858000"/>
              <a:gd name="connsiteX1" fmla="*/ 4615569 w 4615569"/>
              <a:gd name="connsiteY1" fmla="*/ 0 h 6858000"/>
              <a:gd name="connsiteX2" fmla="*/ 4615569 w 4615569"/>
              <a:gd name="connsiteY2" fmla="*/ 6858000 h 6858000"/>
              <a:gd name="connsiteX3" fmla="*/ 2061363 w 4615569"/>
              <a:gd name="connsiteY3" fmla="*/ 6858000 h 6858000"/>
              <a:gd name="connsiteX4" fmla="*/ 0 w 4615569"/>
              <a:gd name="connsiteY4" fmla="*/ 2452840 h 6858000"/>
              <a:gd name="connsiteX5" fmla="*/ 1160108 w 4615569"/>
              <a:gd name="connsiteY5" fmla="*/ 0 h 6858000"/>
              <a:gd name="connsiteX0" fmla="*/ 1160108 w 4615569"/>
              <a:gd name="connsiteY0" fmla="*/ 0 h 6872287"/>
              <a:gd name="connsiteX1" fmla="*/ 4615569 w 4615569"/>
              <a:gd name="connsiteY1" fmla="*/ 0 h 6872287"/>
              <a:gd name="connsiteX2" fmla="*/ 4615569 w 4615569"/>
              <a:gd name="connsiteY2" fmla="*/ 6858000 h 6872287"/>
              <a:gd name="connsiteX3" fmla="*/ 2080413 w 4615569"/>
              <a:gd name="connsiteY3" fmla="*/ 6872287 h 6872287"/>
              <a:gd name="connsiteX4" fmla="*/ 0 w 4615569"/>
              <a:gd name="connsiteY4" fmla="*/ 2452840 h 6872287"/>
              <a:gd name="connsiteX5" fmla="*/ 1160108 w 4615569"/>
              <a:gd name="connsiteY5" fmla="*/ 0 h 6872287"/>
              <a:gd name="connsiteX0" fmla="*/ 1160108 w 4615569"/>
              <a:gd name="connsiteY0" fmla="*/ 0 h 6872287"/>
              <a:gd name="connsiteX1" fmla="*/ 4615569 w 4615569"/>
              <a:gd name="connsiteY1" fmla="*/ 0 h 6872287"/>
              <a:gd name="connsiteX2" fmla="*/ 4584613 w 4615569"/>
              <a:gd name="connsiteY2" fmla="*/ 6872287 h 6872287"/>
              <a:gd name="connsiteX3" fmla="*/ 2080413 w 4615569"/>
              <a:gd name="connsiteY3" fmla="*/ 6872287 h 6872287"/>
              <a:gd name="connsiteX4" fmla="*/ 0 w 4615569"/>
              <a:gd name="connsiteY4" fmla="*/ 2452840 h 6872287"/>
              <a:gd name="connsiteX5" fmla="*/ 1160108 w 4615569"/>
              <a:gd name="connsiteY5" fmla="*/ 0 h 6872287"/>
              <a:gd name="connsiteX0" fmla="*/ 1160108 w 4584613"/>
              <a:gd name="connsiteY0" fmla="*/ 4763 h 6877050"/>
              <a:gd name="connsiteX1" fmla="*/ 4582231 w 4584613"/>
              <a:gd name="connsiteY1" fmla="*/ 0 h 6877050"/>
              <a:gd name="connsiteX2" fmla="*/ 4584613 w 4584613"/>
              <a:gd name="connsiteY2" fmla="*/ 6877050 h 6877050"/>
              <a:gd name="connsiteX3" fmla="*/ 2080413 w 4584613"/>
              <a:gd name="connsiteY3" fmla="*/ 6877050 h 6877050"/>
              <a:gd name="connsiteX4" fmla="*/ 0 w 4584613"/>
              <a:gd name="connsiteY4" fmla="*/ 2457603 h 6877050"/>
              <a:gd name="connsiteX5" fmla="*/ 1160108 w 4584613"/>
              <a:gd name="connsiteY5" fmla="*/ 4763 h 6877050"/>
              <a:gd name="connsiteX0" fmla="*/ 1160108 w 4584613"/>
              <a:gd name="connsiteY0" fmla="*/ 2381 h 6877050"/>
              <a:gd name="connsiteX1" fmla="*/ 4582231 w 4584613"/>
              <a:gd name="connsiteY1" fmla="*/ 0 h 6877050"/>
              <a:gd name="connsiteX2" fmla="*/ 4584613 w 4584613"/>
              <a:gd name="connsiteY2" fmla="*/ 6877050 h 6877050"/>
              <a:gd name="connsiteX3" fmla="*/ 2080413 w 4584613"/>
              <a:gd name="connsiteY3" fmla="*/ 6877050 h 6877050"/>
              <a:gd name="connsiteX4" fmla="*/ 0 w 4584613"/>
              <a:gd name="connsiteY4" fmla="*/ 2457603 h 6877050"/>
              <a:gd name="connsiteX5" fmla="*/ 1160108 w 4584613"/>
              <a:gd name="connsiteY5" fmla="*/ 2381 h 6877050"/>
              <a:gd name="connsiteX0" fmla="*/ 1160108 w 4584613"/>
              <a:gd name="connsiteY0" fmla="*/ 6126 h 6880795"/>
              <a:gd name="connsiteX1" fmla="*/ 4582231 w 4584613"/>
              <a:gd name="connsiteY1" fmla="*/ 3745 h 6880795"/>
              <a:gd name="connsiteX2" fmla="*/ 4584613 w 4584613"/>
              <a:gd name="connsiteY2" fmla="*/ 6880795 h 6880795"/>
              <a:gd name="connsiteX3" fmla="*/ 2080413 w 4584613"/>
              <a:gd name="connsiteY3" fmla="*/ 6880795 h 6880795"/>
              <a:gd name="connsiteX4" fmla="*/ 0 w 4584613"/>
              <a:gd name="connsiteY4" fmla="*/ 2461348 h 6880795"/>
              <a:gd name="connsiteX5" fmla="*/ 1160108 w 4584613"/>
              <a:gd name="connsiteY5" fmla="*/ 6126 h 6880795"/>
              <a:gd name="connsiteX0" fmla="*/ 1160108 w 4584613"/>
              <a:gd name="connsiteY0" fmla="*/ 2381 h 6877050"/>
              <a:gd name="connsiteX1" fmla="*/ 4582231 w 4584613"/>
              <a:gd name="connsiteY1" fmla="*/ 0 h 6877050"/>
              <a:gd name="connsiteX2" fmla="*/ 4584613 w 4584613"/>
              <a:gd name="connsiteY2" fmla="*/ 6877050 h 6877050"/>
              <a:gd name="connsiteX3" fmla="*/ 2080413 w 4584613"/>
              <a:gd name="connsiteY3" fmla="*/ 6877050 h 6877050"/>
              <a:gd name="connsiteX4" fmla="*/ 0 w 4584613"/>
              <a:gd name="connsiteY4" fmla="*/ 2457603 h 6877050"/>
              <a:gd name="connsiteX5" fmla="*/ 1160108 w 4584613"/>
              <a:gd name="connsiteY5" fmla="*/ 2381 h 6877050"/>
              <a:gd name="connsiteX0" fmla="*/ 1160108 w 4584613"/>
              <a:gd name="connsiteY0" fmla="*/ 0 h 6874669"/>
              <a:gd name="connsiteX1" fmla="*/ 4575087 w 4584613"/>
              <a:gd name="connsiteY1" fmla="*/ 26195 h 6874669"/>
              <a:gd name="connsiteX2" fmla="*/ 4584613 w 4584613"/>
              <a:gd name="connsiteY2" fmla="*/ 6874669 h 6874669"/>
              <a:gd name="connsiteX3" fmla="*/ 2080413 w 4584613"/>
              <a:gd name="connsiteY3" fmla="*/ 6874669 h 6874669"/>
              <a:gd name="connsiteX4" fmla="*/ 0 w 4584613"/>
              <a:gd name="connsiteY4" fmla="*/ 2455222 h 6874669"/>
              <a:gd name="connsiteX5" fmla="*/ 1160108 w 4584613"/>
              <a:gd name="connsiteY5" fmla="*/ 0 h 6874669"/>
              <a:gd name="connsiteX0" fmla="*/ 1160108 w 4585528"/>
              <a:gd name="connsiteY0" fmla="*/ 0 h 6874669"/>
              <a:gd name="connsiteX1" fmla="*/ 4584612 w 4585528"/>
              <a:gd name="connsiteY1" fmla="*/ 1 h 6874669"/>
              <a:gd name="connsiteX2" fmla="*/ 4584613 w 4585528"/>
              <a:gd name="connsiteY2" fmla="*/ 6874669 h 6874669"/>
              <a:gd name="connsiteX3" fmla="*/ 2080413 w 4585528"/>
              <a:gd name="connsiteY3" fmla="*/ 6874669 h 6874669"/>
              <a:gd name="connsiteX4" fmla="*/ 0 w 4585528"/>
              <a:gd name="connsiteY4" fmla="*/ 2455222 h 6874669"/>
              <a:gd name="connsiteX5" fmla="*/ 1160108 w 4585528"/>
              <a:gd name="connsiteY5" fmla="*/ 0 h 6874669"/>
              <a:gd name="connsiteX0" fmla="*/ 1160108 w 4613188"/>
              <a:gd name="connsiteY0" fmla="*/ 0 h 6874669"/>
              <a:gd name="connsiteX1" fmla="*/ 4584612 w 4613188"/>
              <a:gd name="connsiteY1" fmla="*/ 1 h 6874669"/>
              <a:gd name="connsiteX2" fmla="*/ 4613188 w 4613188"/>
              <a:gd name="connsiteY2" fmla="*/ 6871494 h 6874669"/>
              <a:gd name="connsiteX3" fmla="*/ 2080413 w 4613188"/>
              <a:gd name="connsiteY3" fmla="*/ 6874669 h 6874669"/>
              <a:gd name="connsiteX4" fmla="*/ 0 w 4613188"/>
              <a:gd name="connsiteY4" fmla="*/ 2455222 h 6874669"/>
              <a:gd name="connsiteX5" fmla="*/ 1160108 w 4613188"/>
              <a:gd name="connsiteY5" fmla="*/ 0 h 6874669"/>
              <a:gd name="connsiteX0" fmla="*/ 1160108 w 4614103"/>
              <a:gd name="connsiteY0" fmla="*/ 0 h 6874669"/>
              <a:gd name="connsiteX1" fmla="*/ 4613187 w 4614103"/>
              <a:gd name="connsiteY1" fmla="*/ 1 h 6874669"/>
              <a:gd name="connsiteX2" fmla="*/ 4613188 w 4614103"/>
              <a:gd name="connsiteY2" fmla="*/ 6871494 h 6874669"/>
              <a:gd name="connsiteX3" fmla="*/ 2080413 w 4614103"/>
              <a:gd name="connsiteY3" fmla="*/ 6874669 h 6874669"/>
              <a:gd name="connsiteX4" fmla="*/ 0 w 4614103"/>
              <a:gd name="connsiteY4" fmla="*/ 2455222 h 6874669"/>
              <a:gd name="connsiteX5" fmla="*/ 1160108 w 4614103"/>
              <a:gd name="connsiteY5" fmla="*/ 0 h 6874669"/>
              <a:gd name="connsiteX0" fmla="*/ 1160108 w 4614103"/>
              <a:gd name="connsiteY0" fmla="*/ 0 h 6874669"/>
              <a:gd name="connsiteX1" fmla="*/ 4613187 w 4614103"/>
              <a:gd name="connsiteY1" fmla="*/ 1 h 6874669"/>
              <a:gd name="connsiteX2" fmla="*/ 4613188 w 4614103"/>
              <a:gd name="connsiteY2" fmla="*/ 6871494 h 6874669"/>
              <a:gd name="connsiteX3" fmla="*/ 2080413 w 4614103"/>
              <a:gd name="connsiteY3" fmla="*/ 6874669 h 6874669"/>
              <a:gd name="connsiteX4" fmla="*/ 0 w 4614103"/>
              <a:gd name="connsiteY4" fmla="*/ 2455222 h 6874669"/>
              <a:gd name="connsiteX5" fmla="*/ 1160108 w 4614103"/>
              <a:gd name="connsiteY5" fmla="*/ 0 h 687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4103" h="6874669">
                <a:moveTo>
                  <a:pt x="1160108" y="0"/>
                </a:moveTo>
                <a:lnTo>
                  <a:pt x="4613187" y="1"/>
                </a:lnTo>
                <a:cubicBezTo>
                  <a:pt x="4616362" y="2282826"/>
                  <a:pt x="4610013" y="4588669"/>
                  <a:pt x="4613188" y="6871494"/>
                </a:cubicBezTo>
                <a:lnTo>
                  <a:pt x="2080413" y="6874669"/>
                </a:lnTo>
                <a:lnTo>
                  <a:pt x="0" y="2455222"/>
                </a:lnTo>
                <a:lnTo>
                  <a:pt x="1160108" y="0"/>
                </a:lnTo>
                <a:close/>
              </a:path>
            </a:pathLst>
          </a:custGeom>
          <a:solidFill>
            <a:schemeClr val="bg1">
              <a:lumMod val="85000"/>
              <a:alpha val="50196"/>
            </a:schemeClr>
          </a:solidFill>
        </p:spPr>
        <p:txBody>
          <a:bodyPr wrap="square" anchor="ctr" anchorCtr="0">
            <a:noAutofit/>
          </a:bodyPr>
          <a:lstStyle>
            <a:lvl1pPr marL="0" indent="0" algn="r">
              <a:buNone/>
              <a:defRPr/>
            </a:lvl1pPr>
          </a:lstStyle>
          <a:p>
            <a:r>
              <a:rPr lang="en-AU" dirty="0"/>
              <a:t>Add a picture</a:t>
            </a:r>
          </a:p>
        </p:txBody>
      </p:sp>
      <p:cxnSp>
        <p:nvCxnSpPr>
          <p:cNvPr id="34" name="Straight Connector 33">
            <a:extLst>
              <a:ext uri="{FF2B5EF4-FFF2-40B4-BE49-F238E27FC236}">
                <a16:creationId xmlns:a16="http://schemas.microsoft.com/office/drawing/2014/main" id="{A86AD490-96E4-410C-862C-8DDB2CBBFCB8}"/>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DDB88B2B-E0E9-440C-9D38-B42EBA40D37C}"/>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25" name="Subtitle 2">
            <a:extLst>
              <a:ext uri="{FF2B5EF4-FFF2-40B4-BE49-F238E27FC236}">
                <a16:creationId xmlns:a16="http://schemas.microsoft.com/office/drawing/2014/main" id="{C8928F7E-207C-4314-A984-25D6D0A3DDFC}"/>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sp>
        <p:nvSpPr>
          <p:cNvPr id="26" name="Text Placeholder 10">
            <a:extLst>
              <a:ext uri="{FF2B5EF4-FFF2-40B4-BE49-F238E27FC236}">
                <a16:creationId xmlns:a16="http://schemas.microsoft.com/office/drawing/2014/main" id="{56646274-A41E-4014-9438-2E4C3EEF89C3}"/>
              </a:ext>
            </a:extLst>
          </p:cNvPr>
          <p:cNvSpPr>
            <a:spLocks noGrp="1"/>
          </p:cNvSpPr>
          <p:nvPr>
            <p:ph type="body" sz="quarter" idx="20"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sp>
        <p:nvSpPr>
          <p:cNvPr id="27" name="Text Placeholder 4">
            <a:extLst>
              <a:ext uri="{FF2B5EF4-FFF2-40B4-BE49-F238E27FC236}">
                <a16:creationId xmlns:a16="http://schemas.microsoft.com/office/drawing/2014/main" id="{60F130E0-38E7-4F31-BAA1-DC0A7DC0FE7B}"/>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
        <p:nvSpPr>
          <p:cNvPr id="38" name="Text Placeholder 37">
            <a:extLst>
              <a:ext uri="{FF2B5EF4-FFF2-40B4-BE49-F238E27FC236}">
                <a16:creationId xmlns:a16="http://schemas.microsoft.com/office/drawing/2014/main" id="{DA293175-B930-41A3-AB02-F904C818D80E}"/>
              </a:ext>
            </a:extLst>
          </p:cNvPr>
          <p:cNvSpPr>
            <a:spLocks noGrp="1"/>
          </p:cNvSpPr>
          <p:nvPr>
            <p:ph type="body" sz="quarter" idx="21" hasCustomPrompt="1"/>
          </p:nvPr>
        </p:nvSpPr>
        <p:spPr>
          <a:xfrm>
            <a:off x="8667750" y="4752975"/>
            <a:ext cx="3533775" cy="2115525"/>
          </a:xfrm>
          <a:custGeom>
            <a:avLst/>
            <a:gdLst>
              <a:gd name="connsiteX0" fmla="*/ 0 w 3533775"/>
              <a:gd name="connsiteY0" fmla="*/ 0 h 2106000"/>
              <a:gd name="connsiteX1" fmla="*/ 3533775 w 3533775"/>
              <a:gd name="connsiteY1" fmla="*/ 0 h 2106000"/>
              <a:gd name="connsiteX2" fmla="*/ 3533775 w 3533775"/>
              <a:gd name="connsiteY2" fmla="*/ 2106000 h 2106000"/>
              <a:gd name="connsiteX3" fmla="*/ 0 w 3533775"/>
              <a:gd name="connsiteY3" fmla="*/ 2106000 h 2106000"/>
              <a:gd name="connsiteX4" fmla="*/ 0 w 3533775"/>
              <a:gd name="connsiteY4" fmla="*/ 0 h 2106000"/>
              <a:gd name="connsiteX0" fmla="*/ 0 w 3533775"/>
              <a:gd name="connsiteY0" fmla="*/ 0 h 2115525"/>
              <a:gd name="connsiteX1" fmla="*/ 3533775 w 3533775"/>
              <a:gd name="connsiteY1" fmla="*/ 0 h 2115525"/>
              <a:gd name="connsiteX2" fmla="*/ 3533775 w 3533775"/>
              <a:gd name="connsiteY2" fmla="*/ 2106000 h 2115525"/>
              <a:gd name="connsiteX3" fmla="*/ 1000125 w 3533775"/>
              <a:gd name="connsiteY3" fmla="*/ 2115525 h 2115525"/>
              <a:gd name="connsiteX4" fmla="*/ 0 w 3533775"/>
              <a:gd name="connsiteY4" fmla="*/ 0 h 211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775" h="2115525">
                <a:moveTo>
                  <a:pt x="0" y="0"/>
                </a:moveTo>
                <a:lnTo>
                  <a:pt x="3533775" y="0"/>
                </a:lnTo>
                <a:lnTo>
                  <a:pt x="3533775" y="2106000"/>
                </a:lnTo>
                <a:lnTo>
                  <a:pt x="1000125" y="2115525"/>
                </a:lnTo>
                <a:lnTo>
                  <a:pt x="0" y="0"/>
                </a:lnTo>
                <a:close/>
              </a:path>
            </a:pathLst>
          </a:custGeom>
          <a:blipFill>
            <a:blip r:embed="rId2"/>
            <a:stretch>
              <a:fillRect/>
            </a:stretch>
          </a:blipFill>
        </p:spPr>
        <p:txBody>
          <a:bodyPr/>
          <a:lstStyle>
            <a:lvl1pPr>
              <a:defRPr/>
            </a:lvl1pPr>
          </a:lstStyle>
          <a:p>
            <a:pPr lvl="0"/>
            <a:r>
              <a:rPr lang="en-US"/>
              <a:t> </a:t>
            </a:r>
            <a:endParaRPr lang="en-AU"/>
          </a:p>
        </p:txBody>
      </p:sp>
      <p:sp>
        <p:nvSpPr>
          <p:cNvPr id="5" name="Text Placeholder 4">
            <a:extLst>
              <a:ext uri="{FF2B5EF4-FFF2-40B4-BE49-F238E27FC236}">
                <a16:creationId xmlns:a16="http://schemas.microsoft.com/office/drawing/2014/main" id="{E39DD1BF-2E61-4FEA-B992-FC6BAA5F35D5}"/>
              </a:ext>
            </a:extLst>
          </p:cNvPr>
          <p:cNvSpPr>
            <a:spLocks noGrp="1"/>
          </p:cNvSpPr>
          <p:nvPr>
            <p:ph type="body" sz="quarter" idx="18" hasCustomPrompt="1"/>
          </p:nvPr>
        </p:nvSpPr>
        <p:spPr>
          <a:xfrm>
            <a:off x="9083358" y="5613400"/>
            <a:ext cx="2404800" cy="720000"/>
          </a:xfrm>
          <a:blipFill>
            <a:blip r:embed="rId3"/>
            <a:stretch>
              <a:fillRect/>
            </a:stretch>
          </a:blipFill>
        </p:spPr>
        <p:txBody>
          <a:bodyPr/>
          <a:lstStyle/>
          <a:p>
            <a:pPr lvl="0"/>
            <a:r>
              <a:rPr lang="en-AU"/>
              <a:t> </a:t>
            </a:r>
          </a:p>
        </p:txBody>
      </p:sp>
    </p:spTree>
    <p:extLst>
      <p:ext uri="{BB962C8B-B14F-4D97-AF65-F5344CB8AC3E}">
        <p14:creationId xmlns:p14="http://schemas.microsoft.com/office/powerpoint/2010/main" val="12025121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bg1">
            <a:lumMod val="8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B4EF09F-0993-4D60-9B58-01E12E059F02}"/>
              </a:ext>
            </a:extLst>
          </p:cNvPr>
          <p:cNvSpPr>
            <a:spLocks noGrp="1"/>
          </p:cNvSpPr>
          <p:nvPr>
            <p:ph type="body" sz="quarter" idx="14" hasCustomPrompt="1"/>
          </p:nvPr>
        </p:nvSpPr>
        <p:spPr>
          <a:xfrm>
            <a:off x="9074785" y="5615940"/>
            <a:ext cx="2412000" cy="720000"/>
          </a:xfrm>
          <a:blipFill>
            <a:blip r:embed="rId2"/>
            <a:stretch>
              <a:fillRect/>
            </a:stretch>
          </a:blipFill>
        </p:spPr>
        <p:txBody>
          <a:bodyPr/>
          <a:lstStyle/>
          <a:p>
            <a:pPr lvl="0"/>
            <a:r>
              <a:rPr lang="en-AU"/>
              <a:t> </a:t>
            </a:r>
          </a:p>
        </p:txBody>
      </p:sp>
      <p:grpSp>
        <p:nvGrpSpPr>
          <p:cNvPr id="13" name="Graphic 9">
            <a:extLst>
              <a:ext uri="{FF2B5EF4-FFF2-40B4-BE49-F238E27FC236}">
                <a16:creationId xmlns:a16="http://schemas.microsoft.com/office/drawing/2014/main" id="{2EE73CA2-5819-48AB-B1C5-CB103003A444}"/>
              </a:ext>
            </a:extLst>
          </p:cNvPr>
          <p:cNvGrpSpPr/>
          <p:nvPr/>
        </p:nvGrpSpPr>
        <p:grpSpPr>
          <a:xfrm>
            <a:off x="0" y="0"/>
            <a:ext cx="9672790" cy="6867427"/>
            <a:chOff x="0" y="0"/>
            <a:chExt cx="9672790" cy="6867427"/>
          </a:xfrm>
        </p:grpSpPr>
        <p:sp>
          <p:nvSpPr>
            <p:cNvPr id="21" name="Freeform: Shape 20">
              <a:extLst>
                <a:ext uri="{FF2B5EF4-FFF2-40B4-BE49-F238E27FC236}">
                  <a16:creationId xmlns:a16="http://schemas.microsoft.com/office/drawing/2014/main" id="{E698AA0A-5308-4247-9222-889560F84BAF}"/>
                </a:ext>
              </a:extLst>
            </p:cNvPr>
            <p:cNvSpPr/>
            <p:nvPr/>
          </p:nvSpPr>
          <p:spPr>
            <a:xfrm>
              <a:off x="18025" y="0"/>
              <a:ext cx="8719854" cy="3598226"/>
            </a:xfrm>
            <a:custGeom>
              <a:avLst/>
              <a:gdLst>
                <a:gd name="connsiteX0" fmla="*/ 8719855 w 8719854"/>
                <a:gd name="connsiteY0" fmla="*/ 0 h 3598226"/>
                <a:gd name="connsiteX1" fmla="*/ 731679 w 8719854"/>
                <a:gd name="connsiteY1" fmla="*/ 0 h 3598226"/>
                <a:gd name="connsiteX2" fmla="*/ 0 w 8719854"/>
                <a:gd name="connsiteY2" fmla="*/ 1547900 h 3598226"/>
                <a:gd name="connsiteX3" fmla="*/ 0 w 8719854"/>
                <a:gd name="connsiteY3" fmla="*/ 3598227 h 3598226"/>
                <a:gd name="connsiteX4" fmla="*/ 7018993 w 8719854"/>
                <a:gd name="connsiteY4" fmla="*/ 3598227 h 3598226"/>
                <a:gd name="connsiteX5" fmla="*/ 8719855 w 8719854"/>
                <a:gd name="connsiteY5" fmla="*/ 0 h 359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854" h="3598226">
                  <a:moveTo>
                    <a:pt x="8719855" y="0"/>
                  </a:moveTo>
                  <a:lnTo>
                    <a:pt x="731679" y="0"/>
                  </a:lnTo>
                  <a:lnTo>
                    <a:pt x="0" y="1547900"/>
                  </a:lnTo>
                  <a:lnTo>
                    <a:pt x="0" y="3598227"/>
                  </a:lnTo>
                  <a:lnTo>
                    <a:pt x="7018993" y="3598227"/>
                  </a:lnTo>
                  <a:lnTo>
                    <a:pt x="8719855" y="0"/>
                  </a:lnTo>
                  <a:close/>
                </a:path>
              </a:pathLst>
            </a:custGeom>
            <a:solidFill>
              <a:schemeClr val="tx1"/>
            </a:solidFill>
            <a:ln w="12688" cap="flat">
              <a:noFill/>
              <a:prstDash val="solid"/>
              <a:miter/>
            </a:ln>
          </p:spPr>
          <p:txBody>
            <a:bodyPr rtlCol="0" anchor="ctr"/>
            <a:lstStyle/>
            <a:p>
              <a:endParaRPr lang="en-AU" dirty="0"/>
            </a:p>
          </p:txBody>
        </p:sp>
        <p:sp>
          <p:nvSpPr>
            <p:cNvPr id="22" name="Freeform: Shape 21">
              <a:extLst>
                <a:ext uri="{FF2B5EF4-FFF2-40B4-BE49-F238E27FC236}">
                  <a16:creationId xmlns:a16="http://schemas.microsoft.com/office/drawing/2014/main" id="{AE27669B-D391-4711-9195-C5F7F8E254DA}"/>
                </a:ext>
              </a:extLst>
            </p:cNvPr>
            <p:cNvSpPr/>
            <p:nvPr/>
          </p:nvSpPr>
          <p:spPr>
            <a:xfrm>
              <a:off x="0" y="1672427"/>
              <a:ext cx="9668093" cy="5191318"/>
            </a:xfrm>
            <a:custGeom>
              <a:avLst/>
              <a:gdLst>
                <a:gd name="connsiteX0" fmla="*/ 9668093 w 9668093"/>
                <a:gd name="connsiteY0" fmla="*/ 5191318 h 5191318"/>
                <a:gd name="connsiteX1" fmla="*/ 7212449 w 9668093"/>
                <a:gd name="connsiteY1" fmla="*/ 0 h 5191318"/>
                <a:gd name="connsiteX2" fmla="*/ 0 w 9668093"/>
                <a:gd name="connsiteY2" fmla="*/ 0 h 5191318"/>
                <a:gd name="connsiteX3" fmla="*/ 0 w 9668093"/>
                <a:gd name="connsiteY3" fmla="*/ 5191318 h 5191318"/>
                <a:gd name="connsiteX4" fmla="*/ 9668093 w 9668093"/>
                <a:gd name="connsiteY4" fmla="*/ 5191318 h 519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093" h="5191318">
                  <a:moveTo>
                    <a:pt x="9668093" y="5191318"/>
                  </a:moveTo>
                  <a:lnTo>
                    <a:pt x="7212449" y="0"/>
                  </a:lnTo>
                  <a:lnTo>
                    <a:pt x="0" y="0"/>
                  </a:lnTo>
                  <a:lnTo>
                    <a:pt x="0" y="5191318"/>
                  </a:lnTo>
                  <a:lnTo>
                    <a:pt x="9668093" y="5191318"/>
                  </a:lnTo>
                  <a:close/>
                </a:path>
              </a:pathLst>
            </a:custGeom>
            <a:solidFill>
              <a:schemeClr val="accent1"/>
            </a:solidFill>
            <a:ln w="12688" cap="flat">
              <a:noFill/>
              <a:prstDash val="solid"/>
              <a:miter/>
            </a:ln>
          </p:spPr>
          <p:txBody>
            <a:bodyPr rtlCol="0" anchor="ctr"/>
            <a:lstStyle/>
            <a:p>
              <a:endParaRPr lang="en-AU" dirty="0"/>
            </a:p>
          </p:txBody>
        </p:sp>
        <p:sp>
          <p:nvSpPr>
            <p:cNvPr id="24" name="Freeform: Shape 23">
              <a:extLst>
                <a:ext uri="{FF2B5EF4-FFF2-40B4-BE49-F238E27FC236}">
                  <a16:creationId xmlns:a16="http://schemas.microsoft.com/office/drawing/2014/main" id="{A582BA43-CA4D-4DAA-B03B-51C7C7D28D4E}"/>
                </a:ext>
              </a:extLst>
            </p:cNvPr>
            <p:cNvSpPr/>
            <p:nvPr/>
          </p:nvSpPr>
          <p:spPr>
            <a:xfrm>
              <a:off x="0" y="818632"/>
              <a:ext cx="7580954" cy="5514378"/>
            </a:xfrm>
            <a:custGeom>
              <a:avLst/>
              <a:gdLst>
                <a:gd name="connsiteX0" fmla="*/ 7580954 w 7580954"/>
                <a:gd name="connsiteY0" fmla="*/ 5514379 h 5514378"/>
                <a:gd name="connsiteX1" fmla="*/ 7580954 w 7580954"/>
                <a:gd name="connsiteY1" fmla="*/ 0 h 5514378"/>
                <a:gd name="connsiteX2" fmla="*/ 0 w 7580954"/>
                <a:gd name="connsiteY2" fmla="*/ 0 h 5514378"/>
                <a:gd name="connsiteX3" fmla="*/ 0 w 7580954"/>
                <a:gd name="connsiteY3" fmla="*/ 3029284 h 5514378"/>
                <a:gd name="connsiteX4" fmla="*/ 1174698 w 7580954"/>
                <a:gd name="connsiteY4" fmla="*/ 5514379 h 5514378"/>
                <a:gd name="connsiteX5" fmla="*/ 7580954 w 7580954"/>
                <a:gd name="connsiteY5" fmla="*/ 5514379 h 551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0954" h="5514378">
                  <a:moveTo>
                    <a:pt x="7580954" y="5514379"/>
                  </a:moveTo>
                  <a:lnTo>
                    <a:pt x="7580954" y="0"/>
                  </a:lnTo>
                  <a:lnTo>
                    <a:pt x="0" y="0"/>
                  </a:lnTo>
                  <a:lnTo>
                    <a:pt x="0" y="3029284"/>
                  </a:lnTo>
                  <a:lnTo>
                    <a:pt x="1174698" y="5514379"/>
                  </a:lnTo>
                  <a:lnTo>
                    <a:pt x="7580954" y="5514379"/>
                  </a:lnTo>
                  <a:close/>
                </a:path>
              </a:pathLst>
            </a:custGeom>
            <a:solidFill>
              <a:srgbClr val="FFFFFF"/>
            </a:solidFill>
            <a:ln w="12688" cap="flat">
              <a:noFill/>
              <a:prstDash val="solid"/>
              <a:miter/>
            </a:ln>
          </p:spPr>
          <p:txBody>
            <a:bodyPr rtlCol="0" anchor="ctr"/>
            <a:lstStyle/>
            <a:p>
              <a:endParaRPr lang="en-AU" dirty="0"/>
            </a:p>
          </p:txBody>
        </p:sp>
      </p:gr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054DAD34-1224-494C-9A5B-3612B2E9AC2D}"/>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23" name="Subtitle 2">
            <a:extLst>
              <a:ext uri="{FF2B5EF4-FFF2-40B4-BE49-F238E27FC236}">
                <a16:creationId xmlns:a16="http://schemas.microsoft.com/office/drawing/2014/main" id="{346A02D5-CDC8-44E6-9CB4-BBF3C6B3D443}"/>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sp>
        <p:nvSpPr>
          <p:cNvPr id="25" name="Text Placeholder 10">
            <a:extLst>
              <a:ext uri="{FF2B5EF4-FFF2-40B4-BE49-F238E27FC236}">
                <a16:creationId xmlns:a16="http://schemas.microsoft.com/office/drawing/2014/main" id="{DA9AEDBE-C4B7-416C-9548-A86784F974FE}"/>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sp>
        <p:nvSpPr>
          <p:cNvPr id="26" name="Text Placeholder 4">
            <a:extLst>
              <a:ext uri="{FF2B5EF4-FFF2-40B4-BE49-F238E27FC236}">
                <a16:creationId xmlns:a16="http://schemas.microsoft.com/office/drawing/2014/main" id="{21754065-C68B-4D46-BA33-7E579F6F8D6C}"/>
              </a:ext>
            </a:extLst>
          </p:cNvPr>
          <p:cNvSpPr>
            <a:spLocks noGrp="1"/>
          </p:cNvSpPr>
          <p:nvPr>
            <p:ph type="body" sz="quarter" idx="15"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Tree>
    <p:extLst>
      <p:ext uri="{BB962C8B-B14F-4D97-AF65-F5344CB8AC3E}">
        <p14:creationId xmlns:p14="http://schemas.microsoft.com/office/powerpoint/2010/main" val="78130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dirty="0"/>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dirty="0"/>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dirty="0"/>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dirty="0"/>
          </a:p>
        </p:txBody>
      </p:sp>
    </p:spTree>
    <p:extLst>
      <p:ext uri="{BB962C8B-B14F-4D97-AF65-F5344CB8AC3E}">
        <p14:creationId xmlns:p14="http://schemas.microsoft.com/office/powerpoint/2010/main" val="411667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grpSp>
        <p:nvGrpSpPr>
          <p:cNvPr id="13" name="Graphic 11">
            <a:extLst>
              <a:ext uri="{FF2B5EF4-FFF2-40B4-BE49-F238E27FC236}">
                <a16:creationId xmlns:a16="http://schemas.microsoft.com/office/drawing/2014/main" id="{28C4F348-4D0F-452D-99AF-4DDC648A46B4}"/>
              </a:ext>
            </a:extLst>
          </p:cNvPr>
          <p:cNvGrpSpPr/>
          <p:nvPr/>
        </p:nvGrpSpPr>
        <p:grpSpPr>
          <a:xfrm>
            <a:off x="-4387" y="657225"/>
            <a:ext cx="12203745" cy="6200942"/>
            <a:chOff x="1519237" y="1109662"/>
            <a:chExt cx="9129503" cy="4638864"/>
          </a:xfrm>
        </p:grpSpPr>
        <p:sp>
          <p:nvSpPr>
            <p:cNvPr id="15" name="Freeform: Shape 14">
              <a:extLst>
                <a:ext uri="{FF2B5EF4-FFF2-40B4-BE49-F238E27FC236}">
                  <a16:creationId xmlns:a16="http://schemas.microsoft.com/office/drawing/2014/main" id="{54DEA174-3E65-4528-B491-E22FA71608A6}"/>
                </a:ext>
              </a:extLst>
            </p:cNvPr>
            <p:cNvSpPr/>
            <p:nvPr/>
          </p:nvSpPr>
          <p:spPr>
            <a:xfrm>
              <a:off x="5370271" y="1109662"/>
              <a:ext cx="5278469" cy="4110894"/>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dirty="0"/>
            </a:p>
          </p:txBody>
        </p:sp>
        <p:sp>
          <p:nvSpPr>
            <p:cNvPr id="14" name="Freeform: Shape 13">
              <a:extLst>
                <a:ext uri="{FF2B5EF4-FFF2-40B4-BE49-F238E27FC236}">
                  <a16:creationId xmlns:a16="http://schemas.microsoft.com/office/drawing/2014/main" id="{B740C90B-9902-4CF2-9A33-CB9E540313CC}"/>
                </a:ext>
              </a:extLst>
            </p:cNvPr>
            <p:cNvSpPr/>
            <p:nvPr/>
          </p:nvSpPr>
          <p:spPr>
            <a:xfrm>
              <a:off x="1519237" y="1786222"/>
              <a:ext cx="5077967" cy="3962304"/>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dirty="0"/>
            </a:p>
          </p:txBody>
        </p:sp>
      </p:grpSp>
      <p:sp>
        <p:nvSpPr>
          <p:cNvPr id="39" name="Picture Placeholder 38">
            <a:extLst>
              <a:ext uri="{FF2B5EF4-FFF2-40B4-BE49-F238E27FC236}">
                <a16:creationId xmlns:a16="http://schemas.microsoft.com/office/drawing/2014/main" id="{85C71503-9FE2-4FB3-AC93-B5118C7A61FD}"/>
              </a:ext>
            </a:extLst>
          </p:cNvPr>
          <p:cNvSpPr>
            <a:spLocks noGrp="1"/>
          </p:cNvSpPr>
          <p:nvPr>
            <p:ph type="pic" sz="quarter" idx="13" hasCustomPrompt="1"/>
          </p:nvPr>
        </p:nvSpPr>
        <p:spPr>
          <a:xfrm>
            <a:off x="97" y="-16387"/>
            <a:ext cx="6809545" cy="3456000"/>
          </a:xfrm>
          <a:custGeom>
            <a:avLst/>
            <a:gdLst>
              <a:gd name="connsiteX0" fmla="*/ 0 w 5180770"/>
              <a:gd name="connsiteY0" fmla="*/ 0 h 3456000"/>
              <a:gd name="connsiteX1" fmla="*/ 5180770 w 5180770"/>
              <a:gd name="connsiteY1" fmla="*/ 0 h 3456000"/>
              <a:gd name="connsiteX2" fmla="*/ 5180770 w 5180770"/>
              <a:gd name="connsiteY2" fmla="*/ 3456000 h 3456000"/>
              <a:gd name="connsiteX3" fmla="*/ 0 w 5180770"/>
              <a:gd name="connsiteY3" fmla="*/ 3456000 h 3456000"/>
              <a:gd name="connsiteX4" fmla="*/ 0 w 5180770"/>
              <a:gd name="connsiteY4" fmla="*/ 0 h 3456000"/>
              <a:gd name="connsiteX0" fmla="*/ 0 w 5180770"/>
              <a:gd name="connsiteY0" fmla="*/ 0 h 3456000"/>
              <a:gd name="connsiteX1" fmla="*/ 5180770 w 5180770"/>
              <a:gd name="connsiteY1" fmla="*/ 0 h 3456000"/>
              <a:gd name="connsiteX2" fmla="*/ 5177791 w 5180770"/>
              <a:gd name="connsiteY2" fmla="*/ 680243 h 3456000"/>
              <a:gd name="connsiteX3" fmla="*/ 5180770 w 5180770"/>
              <a:gd name="connsiteY3" fmla="*/ 3456000 h 3456000"/>
              <a:gd name="connsiteX4" fmla="*/ 0 w 5180770"/>
              <a:gd name="connsiteY4" fmla="*/ 3456000 h 3456000"/>
              <a:gd name="connsiteX5" fmla="*/ 0 w 5180770"/>
              <a:gd name="connsiteY5" fmla="*/ 0 h 3456000"/>
              <a:gd name="connsiteX0" fmla="*/ 0 w 5181733"/>
              <a:gd name="connsiteY0" fmla="*/ 0 h 3456000"/>
              <a:gd name="connsiteX1" fmla="*/ 5180770 w 5181733"/>
              <a:gd name="connsiteY1" fmla="*/ 0 h 3456000"/>
              <a:gd name="connsiteX2" fmla="*/ 5177791 w 5181733"/>
              <a:gd name="connsiteY2" fmla="*/ 680243 h 3456000"/>
              <a:gd name="connsiteX3" fmla="*/ 5180770 w 5181733"/>
              <a:gd name="connsiteY3" fmla="*/ 3456000 h 3456000"/>
              <a:gd name="connsiteX4" fmla="*/ 0 w 5181733"/>
              <a:gd name="connsiteY4" fmla="*/ 3456000 h 3456000"/>
              <a:gd name="connsiteX5" fmla="*/ 0 w 5181733"/>
              <a:gd name="connsiteY5" fmla="*/ 0 h 3456000"/>
              <a:gd name="connsiteX0" fmla="*/ 0 w 5561545"/>
              <a:gd name="connsiteY0" fmla="*/ 0 h 3456000"/>
              <a:gd name="connsiteX1" fmla="*/ 5180770 w 5561545"/>
              <a:gd name="connsiteY1" fmla="*/ 0 h 3456000"/>
              <a:gd name="connsiteX2" fmla="*/ 5171441 w 5561545"/>
              <a:gd name="connsiteY2" fmla="*/ 521493 h 3456000"/>
              <a:gd name="connsiteX3" fmla="*/ 5177791 w 5561545"/>
              <a:gd name="connsiteY3" fmla="*/ 680243 h 3456000"/>
              <a:gd name="connsiteX4" fmla="*/ 5180770 w 5561545"/>
              <a:gd name="connsiteY4" fmla="*/ 3456000 h 3456000"/>
              <a:gd name="connsiteX5" fmla="*/ 0 w 5561545"/>
              <a:gd name="connsiteY5" fmla="*/ 3456000 h 3456000"/>
              <a:gd name="connsiteX6" fmla="*/ 0 w 5561545"/>
              <a:gd name="connsiteY6" fmla="*/ 0 h 3456000"/>
              <a:gd name="connsiteX0" fmla="*/ 0 w 5561545"/>
              <a:gd name="connsiteY0" fmla="*/ 0 h 3456000"/>
              <a:gd name="connsiteX1" fmla="*/ 5180770 w 5561545"/>
              <a:gd name="connsiteY1" fmla="*/ 0 h 3456000"/>
              <a:gd name="connsiteX2" fmla="*/ 5171441 w 5561545"/>
              <a:gd name="connsiteY2" fmla="*/ 521493 h 3456000"/>
              <a:gd name="connsiteX3" fmla="*/ 5177791 w 5561545"/>
              <a:gd name="connsiteY3" fmla="*/ 680243 h 3456000"/>
              <a:gd name="connsiteX4" fmla="*/ 5180770 w 5561545"/>
              <a:gd name="connsiteY4" fmla="*/ 3456000 h 3456000"/>
              <a:gd name="connsiteX5" fmla="*/ 0 w 5561545"/>
              <a:gd name="connsiteY5" fmla="*/ 3456000 h 3456000"/>
              <a:gd name="connsiteX6" fmla="*/ 0 w 5561545"/>
              <a:gd name="connsiteY6" fmla="*/ 0 h 3456000"/>
              <a:gd name="connsiteX0" fmla="*/ 0 w 5180770"/>
              <a:gd name="connsiteY0" fmla="*/ 0 h 3456000"/>
              <a:gd name="connsiteX1" fmla="*/ 5180770 w 5180770"/>
              <a:gd name="connsiteY1" fmla="*/ 0 h 3456000"/>
              <a:gd name="connsiteX2" fmla="*/ 5171441 w 5180770"/>
              <a:gd name="connsiteY2" fmla="*/ 521493 h 3456000"/>
              <a:gd name="connsiteX3" fmla="*/ 5177791 w 5180770"/>
              <a:gd name="connsiteY3" fmla="*/ 680243 h 3456000"/>
              <a:gd name="connsiteX4" fmla="*/ 5180770 w 5180770"/>
              <a:gd name="connsiteY4" fmla="*/ 3456000 h 3456000"/>
              <a:gd name="connsiteX5" fmla="*/ 0 w 5180770"/>
              <a:gd name="connsiteY5" fmla="*/ 3456000 h 3456000"/>
              <a:gd name="connsiteX6" fmla="*/ 0 w 5180770"/>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19489"/>
              <a:gd name="connsiteY0" fmla="*/ 0 h 3456000"/>
              <a:gd name="connsiteX1" fmla="*/ 6819070 w 6819489"/>
              <a:gd name="connsiteY1" fmla="*/ 0 h 3456000"/>
              <a:gd name="connsiteX2" fmla="*/ 6485891 w 6819489"/>
              <a:gd name="connsiteY2" fmla="*/ 667543 h 3456000"/>
              <a:gd name="connsiteX3" fmla="*/ 5177791 w 6819489"/>
              <a:gd name="connsiteY3" fmla="*/ 680243 h 3456000"/>
              <a:gd name="connsiteX4" fmla="*/ 5180770 w 6819489"/>
              <a:gd name="connsiteY4" fmla="*/ 3456000 h 3456000"/>
              <a:gd name="connsiteX5" fmla="*/ 0 w 6819489"/>
              <a:gd name="connsiteY5" fmla="*/ 3456000 h 3456000"/>
              <a:gd name="connsiteX6" fmla="*/ 0 w 6819489"/>
              <a:gd name="connsiteY6" fmla="*/ 0 h 3456000"/>
              <a:gd name="connsiteX0" fmla="*/ 0 w 6820785"/>
              <a:gd name="connsiteY0" fmla="*/ 0 h 3456000"/>
              <a:gd name="connsiteX1" fmla="*/ 6819070 w 6820785"/>
              <a:gd name="connsiteY1" fmla="*/ 0 h 3456000"/>
              <a:gd name="connsiteX2" fmla="*/ 6485891 w 6820785"/>
              <a:gd name="connsiteY2" fmla="*/ 667543 h 3456000"/>
              <a:gd name="connsiteX3" fmla="*/ 5177791 w 6820785"/>
              <a:gd name="connsiteY3" fmla="*/ 680243 h 3456000"/>
              <a:gd name="connsiteX4" fmla="*/ 5180770 w 6820785"/>
              <a:gd name="connsiteY4" fmla="*/ 3456000 h 3456000"/>
              <a:gd name="connsiteX5" fmla="*/ 0 w 6820785"/>
              <a:gd name="connsiteY5" fmla="*/ 3456000 h 3456000"/>
              <a:gd name="connsiteX6" fmla="*/ 0 w 6820785"/>
              <a:gd name="connsiteY6" fmla="*/ 0 h 3456000"/>
              <a:gd name="connsiteX0" fmla="*/ 0 w 6828351"/>
              <a:gd name="connsiteY0" fmla="*/ 0 h 3456000"/>
              <a:gd name="connsiteX1" fmla="*/ 6819070 w 6828351"/>
              <a:gd name="connsiteY1" fmla="*/ 0 h 3456000"/>
              <a:gd name="connsiteX2" fmla="*/ 6485891 w 6828351"/>
              <a:gd name="connsiteY2" fmla="*/ 667543 h 3456000"/>
              <a:gd name="connsiteX3" fmla="*/ 5177791 w 6828351"/>
              <a:gd name="connsiteY3" fmla="*/ 680243 h 3456000"/>
              <a:gd name="connsiteX4" fmla="*/ 5180770 w 6828351"/>
              <a:gd name="connsiteY4" fmla="*/ 3456000 h 3456000"/>
              <a:gd name="connsiteX5" fmla="*/ 0 w 6828351"/>
              <a:gd name="connsiteY5" fmla="*/ 3456000 h 3456000"/>
              <a:gd name="connsiteX6" fmla="*/ 0 w 6828351"/>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1128 w 6809545"/>
              <a:gd name="connsiteY2" fmla="*/ 679449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1128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7274281"/>
              <a:gd name="connsiteY0" fmla="*/ 0 h 3456000"/>
              <a:gd name="connsiteX1" fmla="*/ 6809545 w 7274281"/>
              <a:gd name="connsiteY1" fmla="*/ 2382 h 3456000"/>
              <a:gd name="connsiteX2" fmla="*/ 6490653 w 7274281"/>
              <a:gd name="connsiteY2" fmla="*/ 677068 h 3456000"/>
              <a:gd name="connsiteX3" fmla="*/ 5177791 w 7274281"/>
              <a:gd name="connsiteY3" fmla="*/ 680243 h 3456000"/>
              <a:gd name="connsiteX4" fmla="*/ 5180770 w 7274281"/>
              <a:gd name="connsiteY4" fmla="*/ 3456000 h 3456000"/>
              <a:gd name="connsiteX5" fmla="*/ 0 w 7274281"/>
              <a:gd name="connsiteY5" fmla="*/ 3456000 h 3456000"/>
              <a:gd name="connsiteX6" fmla="*/ 0 w 7274281"/>
              <a:gd name="connsiteY6" fmla="*/ 0 h 3456000"/>
              <a:gd name="connsiteX0" fmla="*/ 0 w 7247880"/>
              <a:gd name="connsiteY0" fmla="*/ 0 h 3456000"/>
              <a:gd name="connsiteX1" fmla="*/ 6809545 w 7247880"/>
              <a:gd name="connsiteY1" fmla="*/ 2382 h 3456000"/>
              <a:gd name="connsiteX2" fmla="*/ 6490653 w 7247880"/>
              <a:gd name="connsiteY2" fmla="*/ 677068 h 3456000"/>
              <a:gd name="connsiteX3" fmla="*/ 5177791 w 7247880"/>
              <a:gd name="connsiteY3" fmla="*/ 680243 h 3456000"/>
              <a:gd name="connsiteX4" fmla="*/ 5180770 w 7247880"/>
              <a:gd name="connsiteY4" fmla="*/ 3456000 h 3456000"/>
              <a:gd name="connsiteX5" fmla="*/ 0 w 7247880"/>
              <a:gd name="connsiteY5" fmla="*/ 3456000 h 3456000"/>
              <a:gd name="connsiteX6" fmla="*/ 0 w 7247880"/>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72469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389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7068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7068 h 3456000"/>
              <a:gd name="connsiteX4" fmla="*/ 5161720 w 6809545"/>
              <a:gd name="connsiteY4" fmla="*/ 3456000 h 3456000"/>
              <a:gd name="connsiteX5" fmla="*/ 0 w 6809545"/>
              <a:gd name="connsiteY5" fmla="*/ 3456000 h 3456000"/>
              <a:gd name="connsiteX6" fmla="*/ 0 w 6809545"/>
              <a:gd name="connsiteY6" fmla="*/ 0 h 3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9545" h="3456000">
                <a:moveTo>
                  <a:pt x="0" y="0"/>
                </a:moveTo>
                <a:lnTo>
                  <a:pt x="6809545" y="1"/>
                </a:lnTo>
                <a:lnTo>
                  <a:pt x="6485891" y="677068"/>
                </a:lnTo>
                <a:lnTo>
                  <a:pt x="5155566" y="677068"/>
                </a:lnTo>
                <a:cubicBezTo>
                  <a:pt x="5157617" y="1603379"/>
                  <a:pt x="5159669" y="2529689"/>
                  <a:pt x="5161720" y="3456000"/>
                </a:cubicBezTo>
                <a:lnTo>
                  <a:pt x="0" y="3456000"/>
                </a:lnTo>
                <a:lnTo>
                  <a:pt x="0" y="0"/>
                </a:lnTo>
                <a:close/>
              </a:path>
            </a:pathLst>
          </a:custGeom>
          <a:solidFill>
            <a:schemeClr val="tx1"/>
          </a:solidFill>
        </p:spPr>
        <p:txBody>
          <a:bodyPr anchor="ctr" anchorCtr="0"/>
          <a:lstStyle>
            <a:lvl1pPr>
              <a:defRPr>
                <a:solidFill>
                  <a:schemeClr val="bg1"/>
                </a:solidFill>
              </a:defRPr>
            </a:lvl1pPr>
          </a:lstStyle>
          <a:p>
            <a:r>
              <a:rPr lang="en-AU" dirty="0"/>
              <a:t>Add a picture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p:ph type="sldNum" sz="quarter" idx="12"/>
          </p:nvPr>
        </p:nvSpPr>
        <p:spPr/>
        <p:txBody>
          <a:bodyPr/>
          <a:lstStyle>
            <a:lvl1pPr>
              <a:defRPr>
                <a:solidFill>
                  <a:schemeClr val="tx1"/>
                </a:solidFill>
              </a:defRPr>
            </a:lvl1pPr>
          </a:lstStyle>
          <a:p>
            <a:fld id="{E4E047A3-478C-4E7E-BF3D-3786245819C0}" type="slidenum">
              <a:rPr lang="en-AU" smtClean="0"/>
              <a:pPr/>
              <a:t>‹#›</a:t>
            </a:fld>
            <a:endParaRPr lang="en-AU" dirty="0"/>
          </a:p>
        </p:txBody>
      </p:sp>
      <p:sp>
        <p:nvSpPr>
          <p:cNvPr id="9" name="Title 1">
            <a:extLst>
              <a:ext uri="{FF2B5EF4-FFF2-40B4-BE49-F238E27FC236}">
                <a16:creationId xmlns:a16="http://schemas.microsoft.com/office/drawing/2014/main" id="{678D90EE-A2D1-430C-9EC5-AB15365F6CA9}"/>
              </a:ext>
            </a:extLst>
          </p:cNvPr>
          <p:cNvSpPr>
            <a:spLocks noGrp="1"/>
          </p:cNvSpPr>
          <p:nvPr>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10" name="Text Placeholder 2">
            <a:extLst>
              <a:ext uri="{FF2B5EF4-FFF2-40B4-BE49-F238E27FC236}">
                <a16:creationId xmlns:a16="http://schemas.microsoft.com/office/drawing/2014/main" id="{0EA2C4B4-064A-4A10-8866-F98FF08F5075}"/>
              </a:ext>
            </a:extLst>
          </p:cNvPr>
          <p:cNvSpPr>
            <a:spLocks noGrp="1"/>
          </p:cNvSpPr>
          <p:nvPr>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Tree>
    <p:extLst>
      <p:ext uri="{BB962C8B-B14F-4D97-AF65-F5344CB8AC3E}">
        <p14:creationId xmlns:p14="http://schemas.microsoft.com/office/powerpoint/2010/main" val="36243995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dirty="0"/>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dirty="0"/>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1051560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41832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grpSp>
        <p:nvGrpSpPr>
          <p:cNvPr id="8" name="Graphic 6">
            <a:extLst>
              <a:ext uri="{FF2B5EF4-FFF2-40B4-BE49-F238E27FC236}">
                <a16:creationId xmlns:a16="http://schemas.microsoft.com/office/drawing/2014/main" id="{32BC6267-C57F-412B-9305-6A8F2E0A5040}"/>
              </a:ext>
            </a:extLst>
          </p:cNvPr>
          <p:cNvGrpSpPr>
            <a:grpSpLocks noChangeAspect="1"/>
          </p:cNvGrpSpPr>
          <p:nvPr/>
        </p:nvGrpSpPr>
        <p:grpSpPr>
          <a:xfrm>
            <a:off x="-18755" y="1585"/>
            <a:ext cx="12214021" cy="6868800"/>
            <a:chOff x="1514475" y="852487"/>
            <a:chExt cx="9163050" cy="5153025"/>
          </a:xfrm>
        </p:grpSpPr>
        <p:sp>
          <p:nvSpPr>
            <p:cNvPr id="9" name="Freeform: Shape 8">
              <a:extLst>
                <a:ext uri="{FF2B5EF4-FFF2-40B4-BE49-F238E27FC236}">
                  <a16:creationId xmlns:a16="http://schemas.microsoft.com/office/drawing/2014/main" id="{7BE28359-EFEF-4F91-B42A-F4131A6CE277}"/>
                </a:ext>
              </a:extLst>
            </p:cNvPr>
            <p:cNvSpPr/>
            <p:nvPr/>
          </p:nvSpPr>
          <p:spPr>
            <a:xfrm>
              <a:off x="1514475" y="4151756"/>
              <a:ext cx="9162478" cy="1850993"/>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dirty="0"/>
            </a:p>
          </p:txBody>
        </p:sp>
        <p:sp>
          <p:nvSpPr>
            <p:cNvPr id="10" name="Freeform: Shape 9">
              <a:extLst>
                <a:ext uri="{FF2B5EF4-FFF2-40B4-BE49-F238E27FC236}">
                  <a16:creationId xmlns:a16="http://schemas.microsoft.com/office/drawing/2014/main" id="{9A783B27-8E77-4BBA-9B50-8DFF4050FE5A}"/>
                </a:ext>
              </a:extLst>
            </p:cNvPr>
            <p:cNvSpPr/>
            <p:nvPr/>
          </p:nvSpPr>
          <p:spPr>
            <a:xfrm>
              <a:off x="9268777" y="852487"/>
              <a:ext cx="1408176" cy="2979039"/>
            </a:xfrm>
            <a:custGeom>
              <a:avLst/>
              <a:gdLst>
                <a:gd name="connsiteX0" fmla="*/ 1408176 w 1408176"/>
                <a:gd name="connsiteY0" fmla="*/ 2979039 h 2979039"/>
                <a:gd name="connsiteX1" fmla="*/ 0 w 1408176"/>
                <a:gd name="connsiteY1" fmla="*/ 0 h 2979039"/>
                <a:gd name="connsiteX2" fmla="*/ 1408176 w 1408176"/>
                <a:gd name="connsiteY2" fmla="*/ 0 h 2979039"/>
                <a:gd name="connsiteX3" fmla="*/ 1408176 w 1408176"/>
                <a:gd name="connsiteY3" fmla="*/ 2979039 h 2979039"/>
              </a:gdLst>
              <a:ahLst/>
              <a:cxnLst>
                <a:cxn ang="0">
                  <a:pos x="connsiteX0" y="connsiteY0"/>
                </a:cxn>
                <a:cxn ang="0">
                  <a:pos x="connsiteX1" y="connsiteY1"/>
                </a:cxn>
                <a:cxn ang="0">
                  <a:pos x="connsiteX2" y="connsiteY2"/>
                </a:cxn>
                <a:cxn ang="0">
                  <a:pos x="connsiteX3" y="connsiteY3"/>
                </a:cxn>
              </a:cxnLst>
              <a:rect l="l" t="t" r="r" b="b"/>
              <a:pathLst>
                <a:path w="1408176" h="2979039">
                  <a:moveTo>
                    <a:pt x="1408176" y="2979039"/>
                  </a:moveTo>
                  <a:lnTo>
                    <a:pt x="0" y="0"/>
                  </a:lnTo>
                  <a:lnTo>
                    <a:pt x="1408176" y="0"/>
                  </a:lnTo>
                  <a:lnTo>
                    <a:pt x="1408176" y="2979039"/>
                  </a:lnTo>
                </a:path>
              </a:pathLst>
            </a:custGeom>
            <a:solidFill>
              <a:schemeClr val="accent1"/>
            </a:solidFill>
            <a:ln w="9525" cap="flat">
              <a:noFill/>
              <a:prstDash val="solid"/>
              <a:miter/>
            </a:ln>
          </p:spPr>
          <p:txBody>
            <a:bodyPr rtlCol="0" anchor="ctr"/>
            <a:lstStyle/>
            <a:p>
              <a:endParaRPr lang="en-AU" dirty="0"/>
            </a:p>
          </p:txBody>
        </p:sp>
      </p:gr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dirty="0"/>
          </a:p>
        </p:txBody>
      </p:sp>
      <p:cxnSp>
        <p:nvCxnSpPr>
          <p:cNvPr id="11" name="Straight Connector 10">
            <a:extLst>
              <a:ext uri="{FF2B5EF4-FFF2-40B4-BE49-F238E27FC236}">
                <a16:creationId xmlns:a16="http://schemas.microsoft.com/office/drawing/2014/main" id="{E145A560-AAAD-4CE8-9706-284C5D137804}"/>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53423F70-AEBD-4B36-8A12-33AD022AA94E}"/>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400"/>
            </a:lvl1pPr>
          </a:lstStyle>
          <a:p>
            <a:r>
              <a:rPr lang="en-US"/>
              <a:t>Slide title</a:t>
            </a:r>
            <a:endParaRPr lang="en-AU"/>
          </a:p>
        </p:txBody>
      </p:sp>
      <p:sp>
        <p:nvSpPr>
          <p:cNvPr id="17" name="Content Placeholder 2">
            <a:extLst>
              <a:ext uri="{FF2B5EF4-FFF2-40B4-BE49-F238E27FC236}">
                <a16:creationId xmlns:a16="http://schemas.microsoft.com/office/drawing/2014/main" id="{88F24B69-02DA-49F4-940F-5E4311553399}"/>
              </a:ext>
            </a:extLst>
          </p:cNvPr>
          <p:cNvSpPr>
            <a:spLocks noGrp="1"/>
          </p:cNvSpPr>
          <p:nvPr>
            <p:ph idx="1" hasCustomPrompt="1"/>
          </p:nvPr>
        </p:nvSpPr>
        <p:spPr>
          <a:xfrm>
            <a:off x="704850" y="2168525"/>
            <a:ext cx="1051560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117227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C9A195CB-F146-4ADD-BFF0-3E25C6954C77}"/>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Graphic 21">
            <a:extLst>
              <a:ext uri="{FF2B5EF4-FFF2-40B4-BE49-F238E27FC236}">
                <a16:creationId xmlns:a16="http://schemas.microsoft.com/office/drawing/2014/main" id="{AB576351-FF1E-4A14-95B4-DAA4AEB4F5E8}"/>
              </a:ext>
            </a:extLst>
          </p:cNvPr>
          <p:cNvGrpSpPr/>
          <p:nvPr/>
        </p:nvGrpSpPr>
        <p:grpSpPr>
          <a:xfrm>
            <a:off x="-42528" y="0"/>
            <a:ext cx="12228343" cy="6876855"/>
            <a:chOff x="1514475" y="852487"/>
            <a:chExt cx="9163050" cy="5153025"/>
          </a:xfrm>
        </p:grpSpPr>
        <p:sp>
          <p:nvSpPr>
            <p:cNvPr id="24" name="Freeform: Shape 23">
              <a:extLst>
                <a:ext uri="{FF2B5EF4-FFF2-40B4-BE49-F238E27FC236}">
                  <a16:creationId xmlns:a16="http://schemas.microsoft.com/office/drawing/2014/main" id="{282D294F-C744-483D-A154-FE9F9B05806A}"/>
                </a:ext>
              </a:extLst>
            </p:cNvPr>
            <p:cNvSpPr/>
            <p:nvPr/>
          </p:nvSpPr>
          <p:spPr>
            <a:xfrm>
              <a:off x="9274016" y="852487"/>
              <a:ext cx="1408175" cy="2979039"/>
            </a:xfrm>
            <a:custGeom>
              <a:avLst/>
              <a:gdLst>
                <a:gd name="connsiteX0" fmla="*/ 0 w 1408175"/>
                <a:gd name="connsiteY0" fmla="*/ 0 h 2979039"/>
                <a:gd name="connsiteX1" fmla="*/ 1408176 w 1408175"/>
                <a:gd name="connsiteY1" fmla="*/ 2979039 h 2979039"/>
                <a:gd name="connsiteX2" fmla="*/ 1408176 w 1408175"/>
                <a:gd name="connsiteY2" fmla="*/ 0 h 2979039"/>
                <a:gd name="connsiteX3" fmla="*/ 0 w 1408175"/>
                <a:gd name="connsiteY3" fmla="*/ 0 h 2979039"/>
              </a:gdLst>
              <a:ahLst/>
              <a:cxnLst>
                <a:cxn ang="0">
                  <a:pos x="connsiteX0" y="connsiteY0"/>
                </a:cxn>
                <a:cxn ang="0">
                  <a:pos x="connsiteX1" y="connsiteY1"/>
                </a:cxn>
                <a:cxn ang="0">
                  <a:pos x="connsiteX2" y="connsiteY2"/>
                </a:cxn>
                <a:cxn ang="0">
                  <a:pos x="connsiteX3" y="connsiteY3"/>
                </a:cxn>
              </a:cxnLst>
              <a:rect l="l" t="t" r="r" b="b"/>
              <a:pathLst>
                <a:path w="1408175" h="2979039">
                  <a:moveTo>
                    <a:pt x="0" y="0"/>
                  </a:moveTo>
                  <a:lnTo>
                    <a:pt x="1408176" y="2979039"/>
                  </a:lnTo>
                  <a:lnTo>
                    <a:pt x="1408176" y="0"/>
                  </a:lnTo>
                  <a:lnTo>
                    <a:pt x="0" y="0"/>
                  </a:lnTo>
                </a:path>
              </a:pathLst>
            </a:custGeom>
            <a:solidFill>
              <a:schemeClr val="bg1">
                <a:lumMod val="85000"/>
                <a:alpha val="50196"/>
              </a:schemeClr>
            </a:solidFill>
            <a:ln w="9525" cap="flat">
              <a:noFill/>
              <a:prstDash val="solid"/>
              <a:miter/>
            </a:ln>
          </p:spPr>
          <p:txBody>
            <a:bodyPr rtlCol="0" anchor="ctr"/>
            <a:lstStyle/>
            <a:p>
              <a:endParaRPr lang="en-AU" dirty="0"/>
            </a:p>
          </p:txBody>
        </p:sp>
        <p:sp>
          <p:nvSpPr>
            <p:cNvPr id="25" name="Freeform: Shape 24">
              <a:extLst>
                <a:ext uri="{FF2B5EF4-FFF2-40B4-BE49-F238E27FC236}">
                  <a16:creationId xmlns:a16="http://schemas.microsoft.com/office/drawing/2014/main" id="{9BAF9F86-6335-45AE-A240-D0B6EE862376}"/>
                </a:ext>
              </a:extLst>
            </p:cNvPr>
            <p:cNvSpPr/>
            <p:nvPr/>
          </p:nvSpPr>
          <p:spPr>
            <a:xfrm>
              <a:off x="8499252" y="2600705"/>
              <a:ext cx="2182939" cy="3388518"/>
            </a:xfrm>
            <a:custGeom>
              <a:avLst/>
              <a:gdLst>
                <a:gd name="connsiteX0" fmla="*/ 2182940 w 2182939"/>
                <a:gd name="connsiteY0" fmla="*/ 3388519 h 3388518"/>
                <a:gd name="connsiteX1" fmla="*/ 0 w 2182939"/>
                <a:gd name="connsiteY1" fmla="*/ 3388519 h 3388518"/>
                <a:gd name="connsiteX2" fmla="*/ 1601438 w 2182939"/>
                <a:gd name="connsiteY2" fmla="*/ 667 h 3388518"/>
                <a:gd name="connsiteX3" fmla="*/ 2182940 w 2182939"/>
                <a:gd name="connsiteY3" fmla="*/ 1230821 h 3388518"/>
                <a:gd name="connsiteX4" fmla="*/ 2182940 w 2182939"/>
                <a:gd name="connsiteY4" fmla="*/ 0 h 3388518"/>
                <a:gd name="connsiteX5" fmla="*/ 2182940 w 2182939"/>
                <a:gd name="connsiteY5" fmla="*/ 3388519 h 338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2939" h="3388518">
                  <a:moveTo>
                    <a:pt x="2182940" y="3388519"/>
                  </a:moveTo>
                  <a:lnTo>
                    <a:pt x="0" y="3388519"/>
                  </a:lnTo>
                  <a:lnTo>
                    <a:pt x="1601438" y="667"/>
                  </a:lnTo>
                  <a:lnTo>
                    <a:pt x="2182940" y="1230821"/>
                  </a:lnTo>
                  <a:lnTo>
                    <a:pt x="2182940" y="0"/>
                  </a:lnTo>
                  <a:lnTo>
                    <a:pt x="2182940" y="3388519"/>
                  </a:lnTo>
                </a:path>
              </a:pathLst>
            </a:custGeom>
            <a:solidFill>
              <a:schemeClr val="accent1"/>
            </a:solidFill>
            <a:ln w="9525" cap="flat">
              <a:noFill/>
              <a:prstDash val="solid"/>
              <a:miter/>
            </a:ln>
          </p:spPr>
          <p:txBody>
            <a:bodyPr rtlCol="0" anchor="ctr"/>
            <a:lstStyle/>
            <a:p>
              <a:endParaRPr lang="en-AU" dirty="0"/>
            </a:p>
          </p:txBody>
        </p:sp>
        <p:sp>
          <p:nvSpPr>
            <p:cNvPr id="26" name="Freeform: Shape 25">
              <a:extLst>
                <a:ext uri="{FF2B5EF4-FFF2-40B4-BE49-F238E27FC236}">
                  <a16:creationId xmlns:a16="http://schemas.microsoft.com/office/drawing/2014/main" id="{ABF0E854-69C1-46DC-A156-22CB02EE3FA4}"/>
                </a:ext>
              </a:extLst>
            </p:cNvPr>
            <p:cNvSpPr/>
            <p:nvPr/>
          </p:nvSpPr>
          <p:spPr>
            <a:xfrm>
              <a:off x="10100691" y="2600705"/>
              <a:ext cx="581501" cy="1230820"/>
            </a:xfrm>
            <a:custGeom>
              <a:avLst/>
              <a:gdLst>
                <a:gd name="connsiteX0" fmla="*/ 581501 w 581501"/>
                <a:gd name="connsiteY0" fmla="*/ 1230821 h 1230820"/>
                <a:gd name="connsiteX1" fmla="*/ 0 w 581501"/>
                <a:gd name="connsiteY1" fmla="*/ 667 h 1230820"/>
                <a:gd name="connsiteX2" fmla="*/ 285 w 581501"/>
                <a:gd name="connsiteY2" fmla="*/ 0 h 1230820"/>
                <a:gd name="connsiteX3" fmla="*/ 581501 w 581501"/>
                <a:gd name="connsiteY3" fmla="*/ 0 h 1230820"/>
                <a:gd name="connsiteX4" fmla="*/ 581501 w 581501"/>
                <a:gd name="connsiteY4" fmla="*/ 1230821 h 123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01" h="1230820">
                  <a:moveTo>
                    <a:pt x="581501" y="1230821"/>
                  </a:moveTo>
                  <a:lnTo>
                    <a:pt x="0" y="667"/>
                  </a:lnTo>
                  <a:lnTo>
                    <a:pt x="285" y="0"/>
                  </a:lnTo>
                  <a:lnTo>
                    <a:pt x="581501" y="0"/>
                  </a:lnTo>
                  <a:lnTo>
                    <a:pt x="581501" y="1230821"/>
                  </a:lnTo>
                </a:path>
              </a:pathLst>
            </a:custGeom>
            <a:solidFill>
              <a:schemeClr val="accent3"/>
            </a:solidFill>
            <a:ln w="9525" cap="flat">
              <a:noFill/>
              <a:prstDash val="solid"/>
              <a:miter/>
            </a:ln>
          </p:spPr>
          <p:txBody>
            <a:bodyPr rtlCol="0" anchor="ctr"/>
            <a:lstStyle/>
            <a:p>
              <a:endParaRPr lang="en-AU" dirty="0"/>
            </a:p>
          </p:txBody>
        </p:sp>
        <p:sp>
          <p:nvSpPr>
            <p:cNvPr id="27" name="Freeform: Shape 26">
              <a:extLst>
                <a:ext uri="{FF2B5EF4-FFF2-40B4-BE49-F238E27FC236}">
                  <a16:creationId xmlns:a16="http://schemas.microsoft.com/office/drawing/2014/main" id="{2EAC6CC1-3715-4F76-A231-55D7381ECFDB}"/>
                </a:ext>
              </a:extLst>
            </p:cNvPr>
            <p:cNvSpPr/>
            <p:nvPr/>
          </p:nvSpPr>
          <p:spPr>
            <a:xfrm>
              <a:off x="1514475" y="4151756"/>
              <a:ext cx="9167717" cy="1850993"/>
            </a:xfrm>
            <a:custGeom>
              <a:avLst/>
              <a:gdLst>
                <a:gd name="connsiteX0" fmla="*/ 8415338 w 9167717"/>
                <a:gd name="connsiteY0" fmla="*/ 1590484 h 1850993"/>
                <a:gd name="connsiteX1" fmla="*/ 0 w 9167717"/>
                <a:gd name="connsiteY1" fmla="*/ 1590484 h 1850993"/>
                <a:gd name="connsiteX2" fmla="*/ 0 w 9167717"/>
                <a:gd name="connsiteY2" fmla="*/ 1850993 h 1850993"/>
                <a:gd name="connsiteX3" fmla="*/ 8292180 w 9167717"/>
                <a:gd name="connsiteY3" fmla="*/ 1850993 h 1850993"/>
                <a:gd name="connsiteX4" fmla="*/ 9162479 w 9167717"/>
                <a:gd name="connsiteY4" fmla="*/ 1850993 h 1850993"/>
                <a:gd name="connsiteX5" fmla="*/ 9167717 w 9167717"/>
                <a:gd name="connsiteY5" fmla="*/ 1850993 h 1850993"/>
                <a:gd name="connsiteX6" fmla="*/ 9167717 w 9167717"/>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717" h="1850993">
                  <a:moveTo>
                    <a:pt x="8415338" y="1590484"/>
                  </a:moveTo>
                  <a:lnTo>
                    <a:pt x="0" y="1590484"/>
                  </a:lnTo>
                  <a:lnTo>
                    <a:pt x="0" y="1850993"/>
                  </a:lnTo>
                  <a:lnTo>
                    <a:pt x="8292180" y="1850993"/>
                  </a:lnTo>
                  <a:lnTo>
                    <a:pt x="9162479" y="1850993"/>
                  </a:lnTo>
                  <a:lnTo>
                    <a:pt x="9167717" y="1850993"/>
                  </a:lnTo>
                  <a:lnTo>
                    <a:pt x="9167717" y="0"/>
                  </a:lnTo>
                  <a:close/>
                </a:path>
              </a:pathLst>
            </a:custGeom>
            <a:solidFill>
              <a:schemeClr val="tx1"/>
            </a:solidFill>
            <a:ln w="9525" cap="flat">
              <a:noFill/>
              <a:prstDash val="solid"/>
              <a:miter/>
            </a:ln>
          </p:spPr>
          <p:txBody>
            <a:bodyPr rtlCol="0" anchor="ctr"/>
            <a:lstStyle/>
            <a:p>
              <a:endParaRPr lang="en-AU" dirty="0"/>
            </a:p>
          </p:txBody>
        </p:sp>
      </p:grpSp>
      <p:sp>
        <p:nvSpPr>
          <p:cNvPr id="2" name="Title 1">
            <a:extLst>
              <a:ext uri="{FF2B5EF4-FFF2-40B4-BE49-F238E27FC236}">
                <a16:creationId xmlns:a16="http://schemas.microsoft.com/office/drawing/2014/main" id="{83415515-D108-4D4E-BF02-8148CBA06DA3}"/>
              </a:ext>
            </a:extLst>
          </p:cNvPr>
          <p:cNvSpPr>
            <a:spLocks noGrp="1"/>
          </p:cNvSpPr>
          <p:nvPr>
            <p:ph type="title" hasCustomPrompt="1"/>
          </p:nvPr>
        </p:nvSpPr>
        <p:spPr>
          <a:xfrm>
            <a:off x="704850" y="657225"/>
            <a:ext cx="9608074" cy="1034638"/>
          </a:xfrm>
          <a:prstGeom prst="rect">
            <a:avLst/>
          </a:prstGeom>
        </p:spPr>
        <p:txBody>
          <a:bodyPr lIns="36000" rIns="36000" anchor="b" anchorCtr="0">
            <a:noAutofit/>
          </a:bodyPr>
          <a:lstStyle>
            <a:lvl1pPr>
              <a:defRPr sz="3400"/>
            </a:lvl1pPr>
          </a:lstStyle>
          <a:p>
            <a:r>
              <a:rPr lang="en-US"/>
              <a:t>Slide title</a:t>
            </a:r>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dirty="0"/>
          </a:p>
        </p:txBody>
      </p:sp>
      <p:sp>
        <p:nvSpPr>
          <p:cNvPr id="12" name="Content Placeholder 2">
            <a:extLst>
              <a:ext uri="{FF2B5EF4-FFF2-40B4-BE49-F238E27FC236}">
                <a16:creationId xmlns:a16="http://schemas.microsoft.com/office/drawing/2014/main" id="{7BA5743C-1194-4E5A-83BC-F788204446E0}"/>
              </a:ext>
            </a:extLst>
          </p:cNvPr>
          <p:cNvSpPr>
            <a:spLocks noGrp="1"/>
          </p:cNvSpPr>
          <p:nvPr>
            <p:ph idx="1" hasCustomPrompt="1"/>
          </p:nvPr>
        </p:nvSpPr>
        <p:spPr>
          <a:xfrm>
            <a:off x="704850" y="2168525"/>
            <a:ext cx="958922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4269850510"/>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157617"/>
            <a:ext cx="441063" cy="365125"/>
          </a:xfrm>
          <a:prstGeom prst="rect">
            <a:avLst/>
          </a:prstGeom>
        </p:spPr>
        <p:txBody>
          <a:bodyPr vert="horz" lIns="91440" tIns="45720" rIns="91440" bIns="45720" rtlCol="0" anchor="ctr"/>
          <a:lstStyle>
            <a:lvl1pPr algn="r">
              <a:defRPr sz="1200">
                <a:solidFill>
                  <a:schemeClr val="bg1"/>
                </a:solidFill>
              </a:defRPr>
            </a:lvl1pPr>
          </a:lstStyle>
          <a:p>
            <a:r>
              <a:rPr lang="en-AU" dirty="0"/>
              <a:t>1</a:t>
            </a:r>
            <a:fld id="{E4E047A3-478C-4E7E-BF3D-3786245819C0}" type="slidenum">
              <a:rPr lang="en-AU" smtClean="0"/>
              <a:pPr/>
              <a:t>‹#›</a:t>
            </a:fld>
            <a:endParaRPr lang="en-AU" dirty="0"/>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E00625AF-52A1-49F4-8A77-5672E2E1BEB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61809035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7" r:id="rId4"/>
    <p:sldLayoutId id="2147483651" r:id="rId5"/>
    <p:sldLayoutId id="2147483664" r:id="rId6"/>
    <p:sldLayoutId id="2147483662" r:id="rId7"/>
    <p:sldLayoutId id="2147483661" r:id="rId8"/>
    <p:sldLayoutId id="2147483650" r:id="rId9"/>
    <p:sldLayoutId id="2147483670" r:id="rId10"/>
    <p:sldLayoutId id="2147483660" r:id="rId11"/>
    <p:sldLayoutId id="2147483654" r:id="rId12"/>
    <p:sldLayoutId id="2147483666" r:id="rId13"/>
    <p:sldLayoutId id="2147483671" r:id="rId14"/>
    <p:sldLayoutId id="2147483668" r:id="rId15"/>
    <p:sldLayoutId id="2147483657" r:id="rId16"/>
    <p:sldLayoutId id="2147483669" r:id="rId17"/>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14" userDrawn="1">
          <p15:clr>
            <a:srgbClr val="F26B43"/>
          </p15:clr>
        </p15:guide>
        <p15:guide id="3" orient="horz" pos="1071" userDrawn="1">
          <p15:clr>
            <a:srgbClr val="F26B43"/>
          </p15:clr>
        </p15:guide>
        <p15:guide id="4" orient="horz" pos="1366" userDrawn="1">
          <p15:clr>
            <a:srgbClr val="F26B43"/>
          </p15:clr>
        </p15:guide>
        <p15:guide id="5" orient="horz" pos="2160" userDrawn="1">
          <p15:clr>
            <a:srgbClr val="F26B43"/>
          </p15:clr>
        </p15:guide>
        <p15:guide id="6" orient="horz" pos="3135" userDrawn="1">
          <p15:clr>
            <a:srgbClr val="F26B43"/>
          </p15:clr>
        </p15:guide>
        <p15:guide id="7" pos="937" userDrawn="1">
          <p15:clr>
            <a:srgbClr val="F26B43"/>
          </p15:clr>
        </p15:guide>
        <p15:guide id="8" pos="4543" userDrawn="1">
          <p15:clr>
            <a:srgbClr val="F26B43"/>
          </p15:clr>
        </p15:guide>
        <p15:guide id="9"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mailto:earlyintervention@dtf.vic.gov.a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jpe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a:xfrm>
            <a:off x="589085" y="3450210"/>
            <a:ext cx="6735345" cy="1170873"/>
          </a:xfrm>
        </p:spPr>
        <p:txBody>
          <a:bodyPr/>
          <a:lstStyle/>
          <a:p>
            <a:r>
              <a:rPr lang="en-AU" dirty="0"/>
              <a:t>People leaving prison:</a:t>
            </a:r>
            <a:br>
              <a:rPr lang="en-AU" dirty="0"/>
            </a:br>
            <a:r>
              <a:rPr lang="en-AU" sz="3200" dirty="0"/>
              <a:t>their experiences of homelessness and reoffending</a:t>
            </a:r>
            <a:endParaRPr lang="en-AU" dirty="0"/>
          </a:p>
        </p:txBody>
      </p:sp>
      <p:sp>
        <p:nvSpPr>
          <p:cNvPr id="3" name="Subtitle 2">
            <a:extLst>
              <a:ext uri="{FF2B5EF4-FFF2-40B4-BE49-F238E27FC236}">
                <a16:creationId xmlns:a16="http://schemas.microsoft.com/office/drawing/2014/main" id="{68A4C721-35C2-401F-AA94-8AC7F5B748FD}"/>
              </a:ext>
            </a:extLst>
          </p:cNvPr>
          <p:cNvSpPr>
            <a:spLocks noGrp="1"/>
          </p:cNvSpPr>
          <p:nvPr>
            <p:ph type="subTitle" idx="1"/>
          </p:nvPr>
        </p:nvSpPr>
        <p:spPr/>
        <p:txBody>
          <a:bodyPr/>
          <a:lstStyle/>
          <a:p>
            <a:r>
              <a:rPr lang="en-AU" dirty="0"/>
              <a:t>Arc program - Partnerships Addressing Disadvantage</a:t>
            </a:r>
          </a:p>
        </p:txBody>
      </p:sp>
      <p:sp>
        <p:nvSpPr>
          <p:cNvPr id="4" name="Subtitle 2">
            <a:extLst>
              <a:ext uri="{FF2B5EF4-FFF2-40B4-BE49-F238E27FC236}">
                <a16:creationId xmlns:a16="http://schemas.microsoft.com/office/drawing/2014/main" id="{A4C55110-A56E-6975-69CF-C476CB625201}"/>
              </a:ext>
            </a:extLst>
          </p:cNvPr>
          <p:cNvSpPr txBox="1">
            <a:spLocks/>
          </p:cNvSpPr>
          <p:nvPr/>
        </p:nvSpPr>
        <p:spPr>
          <a:xfrm>
            <a:off x="1487488" y="899570"/>
            <a:ext cx="5836942" cy="1256153"/>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300"/>
              </a:spcBef>
              <a:buClr>
                <a:schemeClr val="accent1"/>
              </a:buClr>
              <a:buFont typeface="Arial" panose="020B0604020202020204" pitchFamily="34" charset="0"/>
              <a:buNone/>
              <a:defRPr lang="en-AU" sz="2400" b="0" i="0" kern="1200">
                <a:solidFill>
                  <a:schemeClr val="tx1"/>
                </a:solidFill>
                <a:effectLst/>
                <a:latin typeface="+mj-lt"/>
                <a:ea typeface="+mn-ea"/>
                <a:cs typeface="+mn-cs"/>
              </a:defRPr>
            </a:lvl1pPr>
            <a:lvl2pPr marL="457200" indent="0" algn="ctr" defTabSz="914400" rtl="0" eaLnBrk="1" latinLnBrk="0" hangingPunct="1">
              <a:lnSpc>
                <a:spcPct val="100000"/>
              </a:lnSpc>
              <a:spcBef>
                <a:spcPts val="6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Font typeface="VIC" panose="00000500000000000000" pitchFamily="50"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t>Client Pathways Report</a:t>
            </a:r>
          </a:p>
        </p:txBody>
      </p:sp>
    </p:spTree>
    <p:extLst>
      <p:ext uri="{BB962C8B-B14F-4D97-AF65-F5344CB8AC3E}">
        <p14:creationId xmlns:p14="http://schemas.microsoft.com/office/powerpoint/2010/main" val="230416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24FB-6384-6605-C25B-6AAB13CEF44A}"/>
              </a:ext>
            </a:extLst>
          </p:cNvPr>
          <p:cNvSpPr>
            <a:spLocks noGrp="1"/>
          </p:cNvSpPr>
          <p:nvPr>
            <p:ph type="title"/>
          </p:nvPr>
        </p:nvSpPr>
        <p:spPr/>
        <p:txBody>
          <a:bodyPr/>
          <a:lstStyle/>
          <a:p>
            <a:r>
              <a:rPr lang="en-AU" sz="2800" b="1" dirty="0"/>
              <a:t>Summary of return to custody patterns by demographics</a:t>
            </a:r>
            <a:endParaRPr lang="en-AU" sz="2800" dirty="0"/>
          </a:p>
        </p:txBody>
      </p:sp>
      <p:sp>
        <p:nvSpPr>
          <p:cNvPr id="23" name="Rectangle: Rounded Corners 22">
            <a:extLst>
              <a:ext uri="{FF2B5EF4-FFF2-40B4-BE49-F238E27FC236}">
                <a16:creationId xmlns:a16="http://schemas.microsoft.com/office/drawing/2014/main" id="{27F6912E-5F31-D78E-69C1-B96EC673161F}"/>
              </a:ext>
            </a:extLst>
          </p:cNvPr>
          <p:cNvSpPr/>
          <p:nvPr/>
        </p:nvSpPr>
        <p:spPr>
          <a:xfrm>
            <a:off x="3709840" y="3225680"/>
            <a:ext cx="2105889" cy="290835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sz="1600" b="1" dirty="0"/>
          </a:p>
          <a:p>
            <a:r>
              <a:rPr lang="en-AU" sz="1400" b="1" dirty="0">
                <a:solidFill>
                  <a:schemeClr val="tx1"/>
                </a:solidFill>
              </a:rPr>
              <a:t>43% </a:t>
            </a:r>
            <a:r>
              <a:rPr lang="en-AU" sz="1100" dirty="0">
                <a:solidFill>
                  <a:schemeClr val="tx1"/>
                </a:solidFill>
              </a:rPr>
              <a:t>or 198 women returned to custody within 3 years</a:t>
            </a:r>
            <a:endParaRPr lang="en-AU" sz="1200" dirty="0">
              <a:solidFill>
                <a:schemeClr val="tx1"/>
              </a:solidFill>
            </a:endParaRPr>
          </a:p>
          <a:p>
            <a:endParaRPr lang="en-AU" sz="1200" dirty="0">
              <a:solidFill>
                <a:schemeClr val="tx1"/>
              </a:solidFill>
            </a:endParaRPr>
          </a:p>
          <a:p>
            <a:r>
              <a:rPr lang="en-AU" sz="1100" dirty="0">
                <a:solidFill>
                  <a:schemeClr val="tx1"/>
                </a:solidFill>
              </a:rPr>
              <a:t>Makes up </a:t>
            </a:r>
            <a:r>
              <a:rPr lang="en-AU" sz="1400" b="1" dirty="0">
                <a:solidFill>
                  <a:schemeClr val="tx1"/>
                </a:solidFill>
              </a:rPr>
              <a:t>6%</a:t>
            </a:r>
            <a:r>
              <a:rPr lang="en-AU" sz="1050" b="1" dirty="0">
                <a:solidFill>
                  <a:schemeClr val="tx1"/>
                </a:solidFill>
              </a:rPr>
              <a:t> </a:t>
            </a:r>
            <a:r>
              <a:rPr lang="en-AU" sz="1100" dirty="0">
                <a:solidFill>
                  <a:schemeClr val="tx1"/>
                </a:solidFill>
              </a:rPr>
              <a:t>of cohort returning to custody</a:t>
            </a:r>
          </a:p>
          <a:p>
            <a:endParaRPr lang="en-AU" sz="1200" dirty="0">
              <a:solidFill>
                <a:schemeClr val="tx1"/>
              </a:solidFill>
            </a:endParaRPr>
          </a:p>
          <a:p>
            <a:r>
              <a:rPr lang="en-AU" sz="1100" dirty="0">
                <a:solidFill>
                  <a:schemeClr val="tx1"/>
                </a:solidFill>
              </a:rPr>
              <a:t>From those that return to custody:</a:t>
            </a:r>
          </a:p>
          <a:p>
            <a:r>
              <a:rPr lang="en-AU" sz="1100" dirty="0">
                <a:solidFill>
                  <a:schemeClr val="tx1"/>
                </a:solidFill>
              </a:rPr>
              <a:t>- Average</a:t>
            </a:r>
            <a:r>
              <a:rPr lang="en-AU" sz="1100" b="1" dirty="0">
                <a:solidFill>
                  <a:schemeClr val="tx1"/>
                </a:solidFill>
              </a:rPr>
              <a:t> </a:t>
            </a:r>
            <a:r>
              <a:rPr lang="en-AU" sz="1400" b="1" dirty="0">
                <a:solidFill>
                  <a:schemeClr val="tx1"/>
                </a:solidFill>
              </a:rPr>
              <a:t>2.31</a:t>
            </a:r>
            <a:r>
              <a:rPr lang="en-AU" sz="1100" b="1" dirty="0">
                <a:solidFill>
                  <a:schemeClr val="tx1"/>
                </a:solidFill>
              </a:rPr>
              <a:t> </a:t>
            </a:r>
            <a:r>
              <a:rPr lang="en-AU" sz="1100" dirty="0">
                <a:solidFill>
                  <a:schemeClr val="tx1"/>
                </a:solidFill>
              </a:rPr>
              <a:t>custodial episodes per person</a:t>
            </a:r>
          </a:p>
        </p:txBody>
      </p:sp>
      <p:sp>
        <p:nvSpPr>
          <p:cNvPr id="24" name="Rectangle: Rounded Corners 23">
            <a:extLst>
              <a:ext uri="{FF2B5EF4-FFF2-40B4-BE49-F238E27FC236}">
                <a16:creationId xmlns:a16="http://schemas.microsoft.com/office/drawing/2014/main" id="{3EDF648A-B6EE-4E22-1659-95FEFD3EE830}"/>
              </a:ext>
            </a:extLst>
          </p:cNvPr>
          <p:cNvSpPr/>
          <p:nvPr/>
        </p:nvSpPr>
        <p:spPr>
          <a:xfrm>
            <a:off x="965774" y="3225680"/>
            <a:ext cx="2105889" cy="290835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sz="1600" b="1" dirty="0"/>
          </a:p>
          <a:p>
            <a:r>
              <a:rPr lang="en-AU" sz="1400" b="1" dirty="0">
                <a:solidFill>
                  <a:schemeClr val="tx1"/>
                </a:solidFill>
              </a:rPr>
              <a:t>52%</a:t>
            </a:r>
            <a:r>
              <a:rPr lang="en-AU" sz="1100" b="1" dirty="0">
                <a:solidFill>
                  <a:schemeClr val="accent3"/>
                </a:solidFill>
              </a:rPr>
              <a:t> </a:t>
            </a:r>
            <a:r>
              <a:rPr lang="en-AU" sz="1100" dirty="0">
                <a:solidFill>
                  <a:schemeClr val="tx1"/>
                </a:solidFill>
              </a:rPr>
              <a:t>or 2945 men returned to custody within 3 years</a:t>
            </a:r>
          </a:p>
          <a:p>
            <a:endParaRPr lang="en-AU" sz="1100" dirty="0">
              <a:solidFill>
                <a:schemeClr val="tx1"/>
              </a:solidFill>
            </a:endParaRPr>
          </a:p>
          <a:p>
            <a:r>
              <a:rPr lang="en-AU" sz="1100" dirty="0">
                <a:solidFill>
                  <a:schemeClr val="tx1"/>
                </a:solidFill>
              </a:rPr>
              <a:t>Makes up </a:t>
            </a:r>
            <a:r>
              <a:rPr lang="en-AU" sz="1400" b="1" dirty="0">
                <a:solidFill>
                  <a:schemeClr val="tx1"/>
                </a:solidFill>
              </a:rPr>
              <a:t>93% </a:t>
            </a:r>
            <a:r>
              <a:rPr lang="en-AU" sz="1100" dirty="0">
                <a:solidFill>
                  <a:schemeClr val="tx1"/>
                </a:solidFill>
              </a:rPr>
              <a:t>of cohort returning to custody</a:t>
            </a:r>
          </a:p>
          <a:p>
            <a:endParaRPr lang="en-AU" sz="1200" dirty="0">
              <a:solidFill>
                <a:schemeClr val="tx1"/>
              </a:solidFill>
            </a:endParaRPr>
          </a:p>
          <a:p>
            <a:r>
              <a:rPr lang="en-AU" sz="1100" dirty="0">
                <a:solidFill>
                  <a:schemeClr val="tx1"/>
                </a:solidFill>
              </a:rPr>
              <a:t>From those that return to custody:</a:t>
            </a:r>
          </a:p>
          <a:p>
            <a:r>
              <a:rPr lang="en-AU" sz="1100" dirty="0">
                <a:solidFill>
                  <a:schemeClr val="tx1"/>
                </a:solidFill>
              </a:rPr>
              <a:t>- Average</a:t>
            </a:r>
            <a:r>
              <a:rPr lang="en-AU" sz="1100" b="1" dirty="0">
                <a:solidFill>
                  <a:schemeClr val="tx1"/>
                </a:solidFill>
              </a:rPr>
              <a:t> </a:t>
            </a:r>
            <a:r>
              <a:rPr lang="en-AU" sz="1400" b="1" dirty="0">
                <a:solidFill>
                  <a:schemeClr val="tx1"/>
                </a:solidFill>
              </a:rPr>
              <a:t>2.01</a:t>
            </a:r>
            <a:r>
              <a:rPr lang="en-AU" sz="1100" b="1" dirty="0">
                <a:solidFill>
                  <a:schemeClr val="tx1"/>
                </a:solidFill>
              </a:rPr>
              <a:t> </a:t>
            </a:r>
            <a:r>
              <a:rPr lang="en-AU" sz="1100" dirty="0">
                <a:solidFill>
                  <a:schemeClr val="tx1"/>
                </a:solidFill>
              </a:rPr>
              <a:t>custodial episodes per person</a:t>
            </a:r>
          </a:p>
        </p:txBody>
      </p:sp>
      <p:sp>
        <p:nvSpPr>
          <p:cNvPr id="25" name="Rectangle: Rounded Corners 24">
            <a:extLst>
              <a:ext uri="{FF2B5EF4-FFF2-40B4-BE49-F238E27FC236}">
                <a16:creationId xmlns:a16="http://schemas.microsoft.com/office/drawing/2014/main" id="{52800D0B-0672-F760-0C3D-A96F330DFC4B}"/>
              </a:ext>
            </a:extLst>
          </p:cNvPr>
          <p:cNvSpPr/>
          <p:nvPr/>
        </p:nvSpPr>
        <p:spPr>
          <a:xfrm>
            <a:off x="704850" y="3026836"/>
            <a:ext cx="1982932" cy="545226"/>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dirty="0"/>
              <a:t>Male</a:t>
            </a:r>
            <a:endParaRPr lang="en-AU" sz="1400" b="1" dirty="0"/>
          </a:p>
        </p:txBody>
      </p:sp>
      <p:sp>
        <p:nvSpPr>
          <p:cNvPr id="26" name="Rectangle: Rounded Corners 25">
            <a:extLst>
              <a:ext uri="{FF2B5EF4-FFF2-40B4-BE49-F238E27FC236}">
                <a16:creationId xmlns:a16="http://schemas.microsoft.com/office/drawing/2014/main" id="{09F19EF2-D6B1-0623-0B4A-206C9FE3886B}"/>
              </a:ext>
            </a:extLst>
          </p:cNvPr>
          <p:cNvSpPr/>
          <p:nvPr/>
        </p:nvSpPr>
        <p:spPr>
          <a:xfrm>
            <a:off x="3442856" y="3026836"/>
            <a:ext cx="1982932" cy="545226"/>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dirty="0"/>
              <a:t>Female</a:t>
            </a:r>
          </a:p>
        </p:txBody>
      </p:sp>
      <p:sp>
        <p:nvSpPr>
          <p:cNvPr id="27" name="Rectangle: Rounded Corners 26">
            <a:extLst>
              <a:ext uri="{FF2B5EF4-FFF2-40B4-BE49-F238E27FC236}">
                <a16:creationId xmlns:a16="http://schemas.microsoft.com/office/drawing/2014/main" id="{25164C1E-079B-8AB6-F938-04226CB7E374}"/>
              </a:ext>
            </a:extLst>
          </p:cNvPr>
          <p:cNvSpPr/>
          <p:nvPr/>
        </p:nvSpPr>
        <p:spPr>
          <a:xfrm>
            <a:off x="6453906" y="3225678"/>
            <a:ext cx="2105889" cy="290835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sz="1600" b="1" dirty="0">
              <a:solidFill>
                <a:schemeClr val="tx1"/>
              </a:solidFill>
            </a:endParaRPr>
          </a:p>
          <a:p>
            <a:r>
              <a:rPr lang="en-AU" sz="1400" b="1" dirty="0">
                <a:solidFill>
                  <a:schemeClr val="tx1"/>
                </a:solidFill>
              </a:rPr>
              <a:t>69% </a:t>
            </a:r>
            <a:r>
              <a:rPr lang="en-AU" sz="1100" dirty="0">
                <a:solidFill>
                  <a:schemeClr val="tx1"/>
                </a:solidFill>
              </a:rPr>
              <a:t>or 430 Aboriginal and/or Torres Strait Islander people returned to custody within 3 years</a:t>
            </a:r>
          </a:p>
          <a:p>
            <a:endParaRPr lang="en-AU" sz="1100" dirty="0">
              <a:solidFill>
                <a:schemeClr val="tx1"/>
              </a:solidFill>
            </a:endParaRPr>
          </a:p>
          <a:p>
            <a:r>
              <a:rPr lang="en-AU" sz="1100" dirty="0">
                <a:solidFill>
                  <a:schemeClr val="tx1"/>
                </a:solidFill>
              </a:rPr>
              <a:t>Makes up </a:t>
            </a:r>
            <a:r>
              <a:rPr lang="en-AU" sz="1400" b="1" dirty="0">
                <a:solidFill>
                  <a:schemeClr val="tx1"/>
                </a:solidFill>
              </a:rPr>
              <a:t>14% </a:t>
            </a:r>
            <a:r>
              <a:rPr lang="en-AU" sz="1100" dirty="0">
                <a:solidFill>
                  <a:schemeClr val="tx1"/>
                </a:solidFill>
              </a:rPr>
              <a:t>of cohort returning to custody</a:t>
            </a:r>
          </a:p>
          <a:p>
            <a:endParaRPr lang="en-AU" sz="1100" dirty="0">
              <a:solidFill>
                <a:schemeClr val="tx1"/>
              </a:solidFill>
            </a:endParaRPr>
          </a:p>
          <a:p>
            <a:r>
              <a:rPr lang="en-AU" sz="1100" dirty="0">
                <a:solidFill>
                  <a:schemeClr val="tx1"/>
                </a:solidFill>
              </a:rPr>
              <a:t>From those that return to custody:</a:t>
            </a:r>
          </a:p>
          <a:p>
            <a:r>
              <a:rPr lang="en-AU" sz="1100" dirty="0">
                <a:solidFill>
                  <a:schemeClr val="tx1"/>
                </a:solidFill>
              </a:rPr>
              <a:t>- Average</a:t>
            </a:r>
            <a:r>
              <a:rPr lang="en-AU" sz="1100" b="1" dirty="0">
                <a:solidFill>
                  <a:schemeClr val="tx1"/>
                </a:solidFill>
              </a:rPr>
              <a:t> </a:t>
            </a:r>
            <a:r>
              <a:rPr lang="en-AU" sz="1400" b="1" dirty="0">
                <a:solidFill>
                  <a:schemeClr val="tx1"/>
                </a:solidFill>
              </a:rPr>
              <a:t>2.37</a:t>
            </a:r>
            <a:r>
              <a:rPr lang="en-AU" sz="1100" b="1" dirty="0">
                <a:solidFill>
                  <a:schemeClr val="tx1"/>
                </a:solidFill>
              </a:rPr>
              <a:t> </a:t>
            </a:r>
            <a:r>
              <a:rPr lang="en-AU" sz="1100" dirty="0">
                <a:solidFill>
                  <a:schemeClr val="tx1"/>
                </a:solidFill>
              </a:rPr>
              <a:t>custodial episodes per person</a:t>
            </a:r>
          </a:p>
          <a:p>
            <a:endParaRPr lang="en-AU" b="1" dirty="0"/>
          </a:p>
        </p:txBody>
      </p:sp>
      <p:sp>
        <p:nvSpPr>
          <p:cNvPr id="28" name="Rectangle: Rounded Corners 27">
            <a:extLst>
              <a:ext uri="{FF2B5EF4-FFF2-40B4-BE49-F238E27FC236}">
                <a16:creationId xmlns:a16="http://schemas.microsoft.com/office/drawing/2014/main" id="{798D3D4A-1330-084E-1D88-3AB537949D92}"/>
              </a:ext>
            </a:extLst>
          </p:cNvPr>
          <p:cNvSpPr/>
          <p:nvPr/>
        </p:nvSpPr>
        <p:spPr>
          <a:xfrm>
            <a:off x="6186922" y="3026835"/>
            <a:ext cx="1982932" cy="545226"/>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dirty="0"/>
              <a:t>Aboriginal and/or Torres Strait Islander</a:t>
            </a:r>
          </a:p>
        </p:txBody>
      </p:sp>
      <p:sp>
        <p:nvSpPr>
          <p:cNvPr id="29" name="Rectangle: Rounded Corners 28">
            <a:extLst>
              <a:ext uri="{FF2B5EF4-FFF2-40B4-BE49-F238E27FC236}">
                <a16:creationId xmlns:a16="http://schemas.microsoft.com/office/drawing/2014/main" id="{EAD50302-E500-68A3-4EC6-44C9B15D8F33}"/>
              </a:ext>
            </a:extLst>
          </p:cNvPr>
          <p:cNvSpPr/>
          <p:nvPr/>
        </p:nvSpPr>
        <p:spPr>
          <a:xfrm>
            <a:off x="9197972" y="3225678"/>
            <a:ext cx="2105889" cy="290835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sz="1600" b="1" dirty="0"/>
          </a:p>
          <a:p>
            <a:r>
              <a:rPr lang="en-AU" sz="1400" b="1" dirty="0">
                <a:solidFill>
                  <a:schemeClr val="tx1"/>
                </a:solidFill>
              </a:rPr>
              <a:t>48%</a:t>
            </a:r>
            <a:r>
              <a:rPr lang="en-AU" sz="1100" b="1" dirty="0">
                <a:solidFill>
                  <a:schemeClr val="tx1"/>
                </a:solidFill>
              </a:rPr>
              <a:t> </a:t>
            </a:r>
            <a:r>
              <a:rPr lang="en-AU" sz="1100" dirty="0">
                <a:solidFill>
                  <a:schemeClr val="tx1"/>
                </a:solidFill>
              </a:rPr>
              <a:t>or 2705 non-Aboriginal and/or Torres Strait Islander people returned to custody within 3 years</a:t>
            </a:r>
          </a:p>
          <a:p>
            <a:endParaRPr lang="en-AU" sz="1100" dirty="0">
              <a:solidFill>
                <a:schemeClr val="tx1"/>
              </a:solidFill>
            </a:endParaRPr>
          </a:p>
          <a:p>
            <a:r>
              <a:rPr lang="en-AU" sz="1100" dirty="0">
                <a:solidFill>
                  <a:schemeClr val="tx1"/>
                </a:solidFill>
              </a:rPr>
              <a:t>Makes up </a:t>
            </a:r>
            <a:r>
              <a:rPr lang="en-AU" sz="1400" b="1" dirty="0">
                <a:solidFill>
                  <a:schemeClr val="tx1"/>
                </a:solidFill>
              </a:rPr>
              <a:t>86%</a:t>
            </a:r>
            <a:r>
              <a:rPr lang="en-AU" sz="1100" b="1" dirty="0">
                <a:solidFill>
                  <a:schemeClr val="tx1"/>
                </a:solidFill>
              </a:rPr>
              <a:t> </a:t>
            </a:r>
            <a:r>
              <a:rPr lang="en-AU" sz="1100" dirty="0">
                <a:solidFill>
                  <a:schemeClr val="tx1"/>
                </a:solidFill>
              </a:rPr>
              <a:t>of cohort returning to custody</a:t>
            </a:r>
          </a:p>
          <a:p>
            <a:endParaRPr lang="en-AU" sz="1100" dirty="0">
              <a:solidFill>
                <a:schemeClr val="tx1"/>
              </a:solidFill>
            </a:endParaRPr>
          </a:p>
          <a:p>
            <a:r>
              <a:rPr lang="en-AU" sz="1100" dirty="0">
                <a:solidFill>
                  <a:schemeClr val="tx1"/>
                </a:solidFill>
              </a:rPr>
              <a:t>From those that return to custody:</a:t>
            </a:r>
          </a:p>
          <a:p>
            <a:r>
              <a:rPr lang="en-AU" sz="1100" dirty="0">
                <a:solidFill>
                  <a:schemeClr val="tx1"/>
                </a:solidFill>
              </a:rPr>
              <a:t>- Average</a:t>
            </a:r>
            <a:r>
              <a:rPr lang="en-AU" sz="1100" b="1" dirty="0">
                <a:solidFill>
                  <a:schemeClr val="tx1"/>
                </a:solidFill>
              </a:rPr>
              <a:t> </a:t>
            </a:r>
            <a:r>
              <a:rPr lang="en-AU" sz="1400" b="1" dirty="0">
                <a:solidFill>
                  <a:schemeClr val="tx1"/>
                </a:solidFill>
              </a:rPr>
              <a:t>1.98</a:t>
            </a:r>
            <a:r>
              <a:rPr lang="en-AU" sz="1100" b="1" dirty="0">
                <a:solidFill>
                  <a:schemeClr val="tx1"/>
                </a:solidFill>
              </a:rPr>
              <a:t> </a:t>
            </a:r>
            <a:r>
              <a:rPr lang="en-AU" sz="1100" dirty="0">
                <a:solidFill>
                  <a:schemeClr val="tx1"/>
                </a:solidFill>
              </a:rPr>
              <a:t>custodial episodes per person</a:t>
            </a:r>
          </a:p>
          <a:p>
            <a:endParaRPr lang="en-AU" b="1" dirty="0"/>
          </a:p>
        </p:txBody>
      </p:sp>
      <p:sp>
        <p:nvSpPr>
          <p:cNvPr id="30" name="Rectangle: Rounded Corners 29">
            <a:extLst>
              <a:ext uri="{FF2B5EF4-FFF2-40B4-BE49-F238E27FC236}">
                <a16:creationId xmlns:a16="http://schemas.microsoft.com/office/drawing/2014/main" id="{D0CBD871-48FC-3CD9-047C-C9B4E51EDCF6}"/>
              </a:ext>
            </a:extLst>
          </p:cNvPr>
          <p:cNvSpPr/>
          <p:nvPr/>
        </p:nvSpPr>
        <p:spPr>
          <a:xfrm>
            <a:off x="8930988" y="3026835"/>
            <a:ext cx="1982932" cy="545226"/>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dirty="0"/>
              <a:t>Non-Aboriginal and/or Torres Strait Islander</a:t>
            </a:r>
          </a:p>
        </p:txBody>
      </p:sp>
      <p:pic>
        <p:nvPicPr>
          <p:cNvPr id="6" name="Graphic 5" descr="Jail with solid fill">
            <a:extLst>
              <a:ext uri="{FF2B5EF4-FFF2-40B4-BE49-F238E27FC236}">
                <a16:creationId xmlns:a16="http://schemas.microsoft.com/office/drawing/2014/main" id="{9A82AC36-6EBA-553B-55F7-0DD073844E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4850" y="1964428"/>
            <a:ext cx="789842" cy="789842"/>
          </a:xfrm>
          <a:prstGeom prst="rect">
            <a:avLst/>
          </a:prstGeom>
        </p:spPr>
      </p:pic>
      <p:sp>
        <p:nvSpPr>
          <p:cNvPr id="7" name="TextBox 6">
            <a:extLst>
              <a:ext uri="{FF2B5EF4-FFF2-40B4-BE49-F238E27FC236}">
                <a16:creationId xmlns:a16="http://schemas.microsoft.com/office/drawing/2014/main" id="{7C94DDA0-17FD-1F01-84F4-3BFE71C14648}"/>
              </a:ext>
            </a:extLst>
          </p:cNvPr>
          <p:cNvSpPr txBox="1"/>
          <p:nvPr/>
        </p:nvSpPr>
        <p:spPr>
          <a:xfrm>
            <a:off x="1494692" y="1990017"/>
            <a:ext cx="9656711" cy="646331"/>
          </a:xfrm>
          <a:prstGeom prst="rect">
            <a:avLst/>
          </a:prstGeom>
          <a:noFill/>
        </p:spPr>
        <p:txBody>
          <a:bodyPr wrap="square" rtlCol="0">
            <a:spAutoFit/>
          </a:bodyPr>
          <a:lstStyle/>
          <a:p>
            <a:r>
              <a:rPr lang="en-AU" sz="1200" dirty="0"/>
              <a:t>The boxes below examine the data on those who returned to custody within three years after leaving prison by gender and Aboriginal status.</a:t>
            </a:r>
          </a:p>
          <a:p>
            <a:r>
              <a:rPr lang="en-AU" sz="1200" dirty="0"/>
              <a:t>In total, </a:t>
            </a:r>
            <a:r>
              <a:rPr lang="en-AU" sz="1200" b="1" dirty="0">
                <a:solidFill>
                  <a:schemeClr val="accent1"/>
                </a:solidFill>
              </a:rPr>
              <a:t>around half of the target cohort </a:t>
            </a:r>
            <a:r>
              <a:rPr lang="en-AU" sz="1200" dirty="0"/>
              <a:t>returned to custody at least once within three years.</a:t>
            </a:r>
          </a:p>
        </p:txBody>
      </p:sp>
      <p:sp>
        <p:nvSpPr>
          <p:cNvPr id="3" name="TextBox 2">
            <a:extLst>
              <a:ext uri="{FF2B5EF4-FFF2-40B4-BE49-F238E27FC236}">
                <a16:creationId xmlns:a16="http://schemas.microsoft.com/office/drawing/2014/main" id="{A759470C-38C9-ED78-83CB-B625F7D2F929}"/>
              </a:ext>
            </a:extLst>
          </p:cNvPr>
          <p:cNvSpPr txBox="1"/>
          <p:nvPr/>
        </p:nvSpPr>
        <p:spPr>
          <a:xfrm>
            <a:off x="11756571" y="6488668"/>
            <a:ext cx="435429" cy="276999"/>
          </a:xfrm>
          <a:prstGeom prst="rect">
            <a:avLst/>
          </a:prstGeom>
          <a:noFill/>
        </p:spPr>
        <p:txBody>
          <a:bodyPr wrap="square" rtlCol="0">
            <a:spAutoFit/>
          </a:bodyPr>
          <a:lstStyle/>
          <a:p>
            <a:r>
              <a:rPr lang="en-AU" sz="1200" dirty="0">
                <a:solidFill>
                  <a:schemeClr val="bg1"/>
                </a:solidFill>
              </a:rPr>
              <a:t>7</a:t>
            </a:r>
          </a:p>
        </p:txBody>
      </p:sp>
    </p:spTree>
    <p:extLst>
      <p:ext uri="{BB962C8B-B14F-4D97-AF65-F5344CB8AC3E}">
        <p14:creationId xmlns:p14="http://schemas.microsoft.com/office/powerpoint/2010/main" val="377760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52F1-D819-B324-1FF1-9573D4ADE7B5}"/>
              </a:ext>
            </a:extLst>
          </p:cNvPr>
          <p:cNvSpPr>
            <a:spLocks noGrp="1"/>
          </p:cNvSpPr>
          <p:nvPr>
            <p:ph type="title"/>
          </p:nvPr>
        </p:nvSpPr>
        <p:spPr/>
        <p:txBody>
          <a:bodyPr/>
          <a:lstStyle/>
          <a:p>
            <a:r>
              <a:rPr lang="en-AU" sz="2800" dirty="0"/>
              <a:t>When do people first return to custody </a:t>
            </a:r>
          </a:p>
        </p:txBody>
      </p:sp>
      <p:graphicFrame>
        <p:nvGraphicFramePr>
          <p:cNvPr id="7" name="Chart 6">
            <a:extLst>
              <a:ext uri="{FF2B5EF4-FFF2-40B4-BE49-F238E27FC236}">
                <a16:creationId xmlns:a16="http://schemas.microsoft.com/office/drawing/2014/main" id="{79202966-5737-4883-A5F3-2B15DCEC78A2}"/>
              </a:ext>
            </a:extLst>
          </p:cNvPr>
          <p:cNvGraphicFramePr>
            <a:graphicFrameLocks/>
          </p:cNvGraphicFramePr>
          <p:nvPr>
            <p:extLst>
              <p:ext uri="{D42A27DB-BD31-4B8C-83A1-F6EECF244321}">
                <p14:modId xmlns:p14="http://schemas.microsoft.com/office/powerpoint/2010/main" val="2301444852"/>
              </p:ext>
            </p:extLst>
          </p:nvPr>
        </p:nvGraphicFramePr>
        <p:xfrm>
          <a:off x="704849" y="3428999"/>
          <a:ext cx="10515599" cy="31520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FB3E095-2706-6853-3F92-8FE9A1E27A59}"/>
              </a:ext>
            </a:extLst>
          </p:cNvPr>
          <p:cNvSpPr txBox="1"/>
          <p:nvPr/>
        </p:nvSpPr>
        <p:spPr>
          <a:xfrm>
            <a:off x="704850" y="2101821"/>
            <a:ext cx="10515599" cy="1143903"/>
          </a:xfrm>
          <a:prstGeom prst="rect">
            <a:avLst/>
          </a:prstGeom>
          <a:noFill/>
        </p:spPr>
        <p:txBody>
          <a:bodyPr wrap="square" rtlCol="0">
            <a:spAutoFit/>
          </a:bodyPr>
          <a:lstStyle/>
          <a:p>
            <a:pPr>
              <a:spcBef>
                <a:spcPts val="1000"/>
              </a:spcBef>
            </a:pPr>
            <a:r>
              <a:rPr lang="en-AU" sz="1200" dirty="0"/>
              <a:t>The chart below shows the distribution of time between when an individual was initially released from prison and when they return to custody for the first time. The data only includes those who have returned to custody within three years from their initial release from prison.</a:t>
            </a:r>
          </a:p>
          <a:p>
            <a:pPr>
              <a:spcBef>
                <a:spcPts val="1000"/>
              </a:spcBef>
            </a:pPr>
            <a:r>
              <a:rPr lang="en-AU" sz="1200" dirty="0"/>
              <a:t>People who return to custody tend to do so soon after they are released from prison - </a:t>
            </a:r>
            <a:r>
              <a:rPr lang="en-AU" sz="1200" b="1" dirty="0">
                <a:solidFill>
                  <a:schemeClr val="accent1"/>
                </a:solidFill>
              </a:rPr>
              <a:t>more than half </a:t>
            </a:r>
            <a:r>
              <a:rPr lang="en-AU" sz="1200" dirty="0"/>
              <a:t>of the cohort returned to custody within one year of their initial release.</a:t>
            </a:r>
          </a:p>
        </p:txBody>
      </p:sp>
      <p:sp>
        <p:nvSpPr>
          <p:cNvPr id="5" name="TextBox 4">
            <a:extLst>
              <a:ext uri="{FF2B5EF4-FFF2-40B4-BE49-F238E27FC236}">
                <a16:creationId xmlns:a16="http://schemas.microsoft.com/office/drawing/2014/main" id="{A88D8A90-5849-A7E8-A69A-9241A6514625}"/>
              </a:ext>
            </a:extLst>
          </p:cNvPr>
          <p:cNvSpPr txBox="1"/>
          <p:nvPr/>
        </p:nvSpPr>
        <p:spPr>
          <a:xfrm>
            <a:off x="11756571" y="6488668"/>
            <a:ext cx="435429" cy="276999"/>
          </a:xfrm>
          <a:prstGeom prst="rect">
            <a:avLst/>
          </a:prstGeom>
          <a:noFill/>
        </p:spPr>
        <p:txBody>
          <a:bodyPr wrap="square" rtlCol="0">
            <a:spAutoFit/>
          </a:bodyPr>
          <a:lstStyle/>
          <a:p>
            <a:r>
              <a:rPr lang="en-AU" sz="1200" dirty="0">
                <a:solidFill>
                  <a:schemeClr val="bg1"/>
                </a:solidFill>
              </a:rPr>
              <a:t>8</a:t>
            </a:r>
          </a:p>
        </p:txBody>
      </p:sp>
    </p:spTree>
    <p:extLst>
      <p:ext uri="{BB962C8B-B14F-4D97-AF65-F5344CB8AC3E}">
        <p14:creationId xmlns:p14="http://schemas.microsoft.com/office/powerpoint/2010/main" val="336614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24FB-6384-6605-C25B-6AAB13CEF44A}"/>
              </a:ext>
            </a:extLst>
          </p:cNvPr>
          <p:cNvSpPr>
            <a:spLocks noGrp="1"/>
          </p:cNvSpPr>
          <p:nvPr>
            <p:ph type="title"/>
          </p:nvPr>
        </p:nvSpPr>
        <p:spPr/>
        <p:txBody>
          <a:bodyPr/>
          <a:lstStyle/>
          <a:p>
            <a:r>
              <a:rPr lang="en-AU" sz="2800" b="1" dirty="0"/>
              <a:t>Summary of SHS support patterns by demographics</a:t>
            </a:r>
            <a:endParaRPr lang="en-AU" sz="2800" dirty="0"/>
          </a:p>
        </p:txBody>
      </p:sp>
      <p:sp>
        <p:nvSpPr>
          <p:cNvPr id="23" name="Rectangle: Rounded Corners 22">
            <a:extLst>
              <a:ext uri="{FF2B5EF4-FFF2-40B4-BE49-F238E27FC236}">
                <a16:creationId xmlns:a16="http://schemas.microsoft.com/office/drawing/2014/main" id="{27F6912E-5F31-D78E-69C1-B96EC673161F}"/>
              </a:ext>
            </a:extLst>
          </p:cNvPr>
          <p:cNvSpPr/>
          <p:nvPr/>
        </p:nvSpPr>
        <p:spPr>
          <a:xfrm>
            <a:off x="3705571" y="3372826"/>
            <a:ext cx="2105889" cy="3037303"/>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sz="1400" b="1" dirty="0"/>
          </a:p>
          <a:p>
            <a:r>
              <a:rPr lang="en-AU" sz="1400" b="1" dirty="0">
                <a:solidFill>
                  <a:schemeClr val="tx1"/>
                </a:solidFill>
              </a:rPr>
              <a:t>66% </a:t>
            </a:r>
            <a:r>
              <a:rPr lang="en-AU" sz="1100" dirty="0">
                <a:solidFill>
                  <a:schemeClr val="tx1"/>
                </a:solidFill>
              </a:rPr>
              <a:t>or 302 women were supported by SHS within 3 years of release from prison</a:t>
            </a:r>
          </a:p>
          <a:p>
            <a:endParaRPr lang="en-AU" sz="1100" dirty="0">
              <a:solidFill>
                <a:schemeClr val="tx1"/>
              </a:solidFill>
            </a:endParaRPr>
          </a:p>
          <a:p>
            <a:r>
              <a:rPr lang="en-AU" sz="1100" dirty="0">
                <a:solidFill>
                  <a:schemeClr val="tx1"/>
                </a:solidFill>
              </a:rPr>
              <a:t>Makes up </a:t>
            </a:r>
            <a:r>
              <a:rPr lang="en-AU" sz="1400" b="1" dirty="0">
                <a:solidFill>
                  <a:schemeClr val="tx1"/>
                </a:solidFill>
              </a:rPr>
              <a:t>11%</a:t>
            </a:r>
            <a:r>
              <a:rPr lang="en-AU" sz="1100" b="1" dirty="0">
                <a:solidFill>
                  <a:schemeClr val="tx1"/>
                </a:solidFill>
              </a:rPr>
              <a:t> </a:t>
            </a:r>
            <a:r>
              <a:rPr lang="en-AU" sz="1100" dirty="0">
                <a:solidFill>
                  <a:schemeClr val="tx1"/>
                </a:solidFill>
              </a:rPr>
              <a:t>of the cohort that exited prison and supported by SHS</a:t>
            </a:r>
          </a:p>
          <a:p>
            <a:endParaRPr lang="en-AU" sz="1100" dirty="0">
              <a:solidFill>
                <a:schemeClr val="tx1"/>
              </a:solidFill>
            </a:endParaRPr>
          </a:p>
          <a:p>
            <a:r>
              <a:rPr lang="en-AU" sz="1100" dirty="0">
                <a:solidFill>
                  <a:schemeClr val="tx1"/>
                </a:solidFill>
              </a:rPr>
              <a:t>From those that were supported by SHS:</a:t>
            </a:r>
          </a:p>
          <a:p>
            <a:r>
              <a:rPr lang="en-AU" sz="1100" dirty="0">
                <a:solidFill>
                  <a:schemeClr val="tx1"/>
                </a:solidFill>
              </a:rPr>
              <a:t>- Average</a:t>
            </a:r>
            <a:r>
              <a:rPr lang="en-AU" sz="1100" b="1" dirty="0">
                <a:solidFill>
                  <a:schemeClr val="tx1"/>
                </a:solidFill>
              </a:rPr>
              <a:t> </a:t>
            </a:r>
            <a:r>
              <a:rPr lang="en-AU" sz="1400" b="1" dirty="0">
                <a:solidFill>
                  <a:schemeClr val="tx1"/>
                </a:solidFill>
              </a:rPr>
              <a:t>5.56</a:t>
            </a:r>
            <a:r>
              <a:rPr lang="en-AU" sz="1100" b="1" dirty="0">
                <a:solidFill>
                  <a:schemeClr val="tx1"/>
                </a:solidFill>
              </a:rPr>
              <a:t> </a:t>
            </a:r>
            <a:r>
              <a:rPr lang="en-AU" sz="1100" dirty="0">
                <a:solidFill>
                  <a:schemeClr val="tx1"/>
                </a:solidFill>
              </a:rPr>
              <a:t>support periods per person</a:t>
            </a:r>
          </a:p>
          <a:p>
            <a:endParaRPr lang="en-AU" sz="1600" b="1" dirty="0"/>
          </a:p>
        </p:txBody>
      </p:sp>
      <p:sp>
        <p:nvSpPr>
          <p:cNvPr id="24" name="Rectangle: Rounded Corners 23">
            <a:extLst>
              <a:ext uri="{FF2B5EF4-FFF2-40B4-BE49-F238E27FC236}">
                <a16:creationId xmlns:a16="http://schemas.microsoft.com/office/drawing/2014/main" id="{3EDF648A-B6EE-4E22-1659-95FEFD3EE830}"/>
              </a:ext>
            </a:extLst>
          </p:cNvPr>
          <p:cNvSpPr/>
          <p:nvPr/>
        </p:nvSpPr>
        <p:spPr>
          <a:xfrm>
            <a:off x="965774" y="3372827"/>
            <a:ext cx="2105889" cy="303730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sz="1400" b="1" dirty="0"/>
          </a:p>
          <a:p>
            <a:r>
              <a:rPr lang="en-AU" sz="1400" b="1" dirty="0">
                <a:solidFill>
                  <a:schemeClr val="tx1"/>
                </a:solidFill>
              </a:rPr>
              <a:t>45%</a:t>
            </a:r>
            <a:r>
              <a:rPr lang="en-AU" sz="1100" b="1" dirty="0">
                <a:solidFill>
                  <a:schemeClr val="tx1"/>
                </a:solidFill>
              </a:rPr>
              <a:t> </a:t>
            </a:r>
            <a:r>
              <a:rPr lang="en-AU" sz="1100" dirty="0">
                <a:solidFill>
                  <a:schemeClr val="tx1"/>
                </a:solidFill>
              </a:rPr>
              <a:t>or 2528 men were supported by SHS within 3 years of release from prison</a:t>
            </a:r>
          </a:p>
          <a:p>
            <a:endParaRPr lang="en-AU" sz="1100" dirty="0">
              <a:solidFill>
                <a:schemeClr val="tx1"/>
              </a:solidFill>
            </a:endParaRPr>
          </a:p>
          <a:p>
            <a:r>
              <a:rPr lang="en-AU" sz="1100" dirty="0">
                <a:solidFill>
                  <a:schemeClr val="tx1"/>
                </a:solidFill>
              </a:rPr>
              <a:t>Makes up </a:t>
            </a:r>
            <a:r>
              <a:rPr lang="en-AU" sz="1400" b="1" dirty="0">
                <a:solidFill>
                  <a:schemeClr val="tx1"/>
                </a:solidFill>
              </a:rPr>
              <a:t>89% </a:t>
            </a:r>
            <a:r>
              <a:rPr lang="en-AU" sz="1100" dirty="0">
                <a:solidFill>
                  <a:schemeClr val="tx1"/>
                </a:solidFill>
              </a:rPr>
              <a:t>of the cohort that exited prison and supported by SHS</a:t>
            </a:r>
          </a:p>
          <a:p>
            <a:endParaRPr lang="en-AU" sz="1100" dirty="0">
              <a:solidFill>
                <a:schemeClr val="tx1"/>
              </a:solidFill>
            </a:endParaRPr>
          </a:p>
          <a:p>
            <a:r>
              <a:rPr lang="en-AU" sz="1100" dirty="0">
                <a:solidFill>
                  <a:schemeClr val="tx1"/>
                </a:solidFill>
              </a:rPr>
              <a:t>From those that were supported by SHS:</a:t>
            </a:r>
          </a:p>
          <a:p>
            <a:r>
              <a:rPr lang="en-AU" sz="1100" dirty="0">
                <a:solidFill>
                  <a:schemeClr val="tx1"/>
                </a:solidFill>
              </a:rPr>
              <a:t>- Average</a:t>
            </a:r>
            <a:r>
              <a:rPr lang="en-AU" sz="1100" b="1" dirty="0">
                <a:solidFill>
                  <a:schemeClr val="tx1"/>
                </a:solidFill>
              </a:rPr>
              <a:t> </a:t>
            </a:r>
            <a:r>
              <a:rPr lang="en-AU" sz="1400" b="1" dirty="0">
                <a:solidFill>
                  <a:schemeClr val="tx1"/>
                </a:solidFill>
              </a:rPr>
              <a:t>4.66</a:t>
            </a:r>
            <a:r>
              <a:rPr lang="en-AU" sz="1100" b="1" dirty="0">
                <a:solidFill>
                  <a:schemeClr val="tx1"/>
                </a:solidFill>
              </a:rPr>
              <a:t> </a:t>
            </a:r>
            <a:r>
              <a:rPr lang="en-AU" sz="1100" dirty="0">
                <a:solidFill>
                  <a:schemeClr val="tx1"/>
                </a:solidFill>
              </a:rPr>
              <a:t>support periods per person</a:t>
            </a:r>
          </a:p>
        </p:txBody>
      </p:sp>
      <p:sp>
        <p:nvSpPr>
          <p:cNvPr id="25" name="Rectangle: Rounded Corners 24">
            <a:extLst>
              <a:ext uri="{FF2B5EF4-FFF2-40B4-BE49-F238E27FC236}">
                <a16:creationId xmlns:a16="http://schemas.microsoft.com/office/drawing/2014/main" id="{52800D0B-0672-F760-0C3D-A96F330DFC4B}"/>
              </a:ext>
            </a:extLst>
          </p:cNvPr>
          <p:cNvSpPr/>
          <p:nvPr/>
        </p:nvSpPr>
        <p:spPr>
          <a:xfrm>
            <a:off x="704850" y="3173983"/>
            <a:ext cx="1982932" cy="545226"/>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dirty="0"/>
              <a:t>Male</a:t>
            </a:r>
          </a:p>
        </p:txBody>
      </p:sp>
      <p:sp>
        <p:nvSpPr>
          <p:cNvPr id="26" name="Rectangle: Rounded Corners 25">
            <a:extLst>
              <a:ext uri="{FF2B5EF4-FFF2-40B4-BE49-F238E27FC236}">
                <a16:creationId xmlns:a16="http://schemas.microsoft.com/office/drawing/2014/main" id="{09F19EF2-D6B1-0623-0B4A-206C9FE3886B}"/>
              </a:ext>
            </a:extLst>
          </p:cNvPr>
          <p:cNvSpPr/>
          <p:nvPr/>
        </p:nvSpPr>
        <p:spPr>
          <a:xfrm>
            <a:off x="3438587" y="3173983"/>
            <a:ext cx="1982932" cy="545226"/>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dirty="0"/>
              <a:t>Female</a:t>
            </a:r>
          </a:p>
        </p:txBody>
      </p:sp>
      <p:sp>
        <p:nvSpPr>
          <p:cNvPr id="27" name="Rectangle: Rounded Corners 26">
            <a:extLst>
              <a:ext uri="{FF2B5EF4-FFF2-40B4-BE49-F238E27FC236}">
                <a16:creationId xmlns:a16="http://schemas.microsoft.com/office/drawing/2014/main" id="{25164C1E-079B-8AB6-F938-04226CB7E374}"/>
              </a:ext>
            </a:extLst>
          </p:cNvPr>
          <p:cNvSpPr/>
          <p:nvPr/>
        </p:nvSpPr>
        <p:spPr>
          <a:xfrm>
            <a:off x="6439308" y="3372825"/>
            <a:ext cx="2105889" cy="303730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sz="1400" b="1" dirty="0">
              <a:solidFill>
                <a:schemeClr val="tx1"/>
              </a:solidFill>
            </a:endParaRPr>
          </a:p>
          <a:p>
            <a:r>
              <a:rPr lang="en-AU" sz="1400" b="1" dirty="0">
                <a:solidFill>
                  <a:schemeClr val="tx1"/>
                </a:solidFill>
              </a:rPr>
              <a:t>67% </a:t>
            </a:r>
            <a:r>
              <a:rPr lang="en-AU" sz="1100" dirty="0">
                <a:solidFill>
                  <a:schemeClr val="tx1"/>
                </a:solidFill>
              </a:rPr>
              <a:t>or 414 Aboriginal or Torres Strait Islander were supported by SHS within 3 years of release from prison</a:t>
            </a:r>
          </a:p>
          <a:p>
            <a:endParaRPr lang="en-AU" sz="1100" dirty="0">
              <a:solidFill>
                <a:schemeClr val="tx1"/>
              </a:solidFill>
            </a:endParaRPr>
          </a:p>
          <a:p>
            <a:r>
              <a:rPr lang="en-AU" sz="1100" dirty="0">
                <a:solidFill>
                  <a:schemeClr val="tx1"/>
                </a:solidFill>
              </a:rPr>
              <a:t>Makes up </a:t>
            </a:r>
            <a:r>
              <a:rPr lang="en-AU" sz="1400" b="1" dirty="0">
                <a:solidFill>
                  <a:schemeClr val="tx1"/>
                </a:solidFill>
              </a:rPr>
              <a:t>15% </a:t>
            </a:r>
            <a:r>
              <a:rPr lang="en-AU" sz="1100" dirty="0">
                <a:solidFill>
                  <a:schemeClr val="tx1"/>
                </a:solidFill>
              </a:rPr>
              <a:t>of the cohort that exited prison and supported by SHS</a:t>
            </a:r>
          </a:p>
          <a:p>
            <a:endParaRPr lang="en-AU" sz="1100" dirty="0">
              <a:solidFill>
                <a:schemeClr val="tx1"/>
              </a:solidFill>
            </a:endParaRPr>
          </a:p>
          <a:p>
            <a:r>
              <a:rPr lang="en-AU" sz="1100" dirty="0">
                <a:solidFill>
                  <a:schemeClr val="tx1"/>
                </a:solidFill>
              </a:rPr>
              <a:t>From those that were supported by SHS:</a:t>
            </a:r>
          </a:p>
          <a:p>
            <a:r>
              <a:rPr lang="en-AU" sz="1100" dirty="0">
                <a:solidFill>
                  <a:schemeClr val="tx1"/>
                </a:solidFill>
              </a:rPr>
              <a:t>- Average</a:t>
            </a:r>
            <a:r>
              <a:rPr lang="en-AU" sz="1100" b="1" dirty="0">
                <a:solidFill>
                  <a:schemeClr val="tx1"/>
                </a:solidFill>
              </a:rPr>
              <a:t> </a:t>
            </a:r>
            <a:r>
              <a:rPr lang="en-AU" sz="1400" b="1" dirty="0">
                <a:solidFill>
                  <a:schemeClr val="tx1"/>
                </a:solidFill>
              </a:rPr>
              <a:t>5.25</a:t>
            </a:r>
            <a:r>
              <a:rPr lang="en-AU" sz="1100" b="1" dirty="0">
                <a:solidFill>
                  <a:schemeClr val="tx1"/>
                </a:solidFill>
              </a:rPr>
              <a:t> </a:t>
            </a:r>
            <a:r>
              <a:rPr lang="en-AU" sz="1100" dirty="0">
                <a:solidFill>
                  <a:schemeClr val="tx1"/>
                </a:solidFill>
              </a:rPr>
              <a:t>support periods per person</a:t>
            </a:r>
          </a:p>
          <a:p>
            <a:endParaRPr lang="en-AU" sz="1600" b="1" dirty="0"/>
          </a:p>
        </p:txBody>
      </p:sp>
      <p:sp>
        <p:nvSpPr>
          <p:cNvPr id="28" name="Rectangle: Rounded Corners 27">
            <a:extLst>
              <a:ext uri="{FF2B5EF4-FFF2-40B4-BE49-F238E27FC236}">
                <a16:creationId xmlns:a16="http://schemas.microsoft.com/office/drawing/2014/main" id="{798D3D4A-1330-084E-1D88-3AB537949D92}"/>
              </a:ext>
            </a:extLst>
          </p:cNvPr>
          <p:cNvSpPr/>
          <p:nvPr/>
        </p:nvSpPr>
        <p:spPr>
          <a:xfrm>
            <a:off x="6172324" y="3173982"/>
            <a:ext cx="1982932" cy="545226"/>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dirty="0"/>
              <a:t>Aboriginal and/or Torres Strait Islander</a:t>
            </a:r>
          </a:p>
        </p:txBody>
      </p:sp>
      <p:sp>
        <p:nvSpPr>
          <p:cNvPr id="29" name="Rectangle: Rounded Corners 28">
            <a:extLst>
              <a:ext uri="{FF2B5EF4-FFF2-40B4-BE49-F238E27FC236}">
                <a16:creationId xmlns:a16="http://schemas.microsoft.com/office/drawing/2014/main" id="{EAD50302-E500-68A3-4EC6-44C9B15D8F33}"/>
              </a:ext>
            </a:extLst>
          </p:cNvPr>
          <p:cNvSpPr/>
          <p:nvPr/>
        </p:nvSpPr>
        <p:spPr>
          <a:xfrm>
            <a:off x="9173045" y="3372825"/>
            <a:ext cx="2105889" cy="303730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sz="1400" b="1" dirty="0"/>
          </a:p>
          <a:p>
            <a:r>
              <a:rPr lang="en-AU" sz="1400" b="1" dirty="0">
                <a:solidFill>
                  <a:schemeClr val="tx1"/>
                </a:solidFill>
              </a:rPr>
              <a:t>42%</a:t>
            </a:r>
            <a:r>
              <a:rPr lang="en-AU" sz="1100" b="1" dirty="0">
                <a:solidFill>
                  <a:schemeClr val="tx1"/>
                </a:solidFill>
              </a:rPr>
              <a:t> </a:t>
            </a:r>
            <a:r>
              <a:rPr lang="en-AU" sz="1100" dirty="0">
                <a:solidFill>
                  <a:schemeClr val="tx1"/>
                </a:solidFill>
              </a:rPr>
              <a:t>or 2382 non-Aboriginal or Torres Strait Islander were supported by SHS within 3 years of release from prison</a:t>
            </a:r>
          </a:p>
          <a:p>
            <a:endParaRPr lang="en-AU" sz="1100" dirty="0">
              <a:solidFill>
                <a:schemeClr val="tx1"/>
              </a:solidFill>
            </a:endParaRPr>
          </a:p>
          <a:p>
            <a:r>
              <a:rPr lang="en-AU" sz="1100" dirty="0">
                <a:solidFill>
                  <a:schemeClr val="tx1"/>
                </a:solidFill>
              </a:rPr>
              <a:t>Makes up </a:t>
            </a:r>
            <a:r>
              <a:rPr lang="en-AU" sz="1400" b="1" dirty="0">
                <a:solidFill>
                  <a:schemeClr val="tx1"/>
                </a:solidFill>
              </a:rPr>
              <a:t>84%</a:t>
            </a:r>
            <a:r>
              <a:rPr lang="en-AU" sz="1100" b="1" dirty="0">
                <a:solidFill>
                  <a:schemeClr val="tx1"/>
                </a:solidFill>
              </a:rPr>
              <a:t> </a:t>
            </a:r>
            <a:r>
              <a:rPr lang="en-AU" sz="1100" dirty="0">
                <a:solidFill>
                  <a:schemeClr val="tx1"/>
                </a:solidFill>
              </a:rPr>
              <a:t>of the cohort that exited prison and supported by SHS</a:t>
            </a:r>
          </a:p>
          <a:p>
            <a:endParaRPr lang="en-AU" sz="1100" dirty="0">
              <a:solidFill>
                <a:schemeClr val="tx1"/>
              </a:solidFill>
            </a:endParaRPr>
          </a:p>
          <a:p>
            <a:r>
              <a:rPr lang="en-AU" sz="1100" dirty="0">
                <a:solidFill>
                  <a:schemeClr val="tx1"/>
                </a:solidFill>
              </a:rPr>
              <a:t>From those that were supported by SHS:</a:t>
            </a:r>
          </a:p>
          <a:p>
            <a:r>
              <a:rPr lang="en-AU" sz="1100" dirty="0">
                <a:solidFill>
                  <a:schemeClr val="tx1"/>
                </a:solidFill>
              </a:rPr>
              <a:t>- Average</a:t>
            </a:r>
            <a:r>
              <a:rPr lang="en-AU" sz="1100" b="1" dirty="0">
                <a:solidFill>
                  <a:schemeClr val="tx1"/>
                </a:solidFill>
              </a:rPr>
              <a:t> </a:t>
            </a:r>
            <a:r>
              <a:rPr lang="en-AU" sz="1400" b="1" dirty="0">
                <a:solidFill>
                  <a:schemeClr val="tx1"/>
                </a:solidFill>
              </a:rPr>
              <a:t>4.63</a:t>
            </a:r>
            <a:r>
              <a:rPr lang="en-AU" sz="1100" b="1" dirty="0">
                <a:solidFill>
                  <a:schemeClr val="tx1"/>
                </a:solidFill>
              </a:rPr>
              <a:t> </a:t>
            </a:r>
            <a:r>
              <a:rPr lang="en-AU" sz="1100" dirty="0">
                <a:solidFill>
                  <a:schemeClr val="tx1"/>
                </a:solidFill>
              </a:rPr>
              <a:t>support periods per person</a:t>
            </a:r>
          </a:p>
          <a:p>
            <a:endParaRPr lang="en-AU" sz="1600" b="1" dirty="0"/>
          </a:p>
        </p:txBody>
      </p:sp>
      <p:sp>
        <p:nvSpPr>
          <p:cNvPr id="30" name="Rectangle: Rounded Corners 29">
            <a:extLst>
              <a:ext uri="{FF2B5EF4-FFF2-40B4-BE49-F238E27FC236}">
                <a16:creationId xmlns:a16="http://schemas.microsoft.com/office/drawing/2014/main" id="{D0CBD871-48FC-3CD9-047C-C9B4E51EDCF6}"/>
              </a:ext>
            </a:extLst>
          </p:cNvPr>
          <p:cNvSpPr/>
          <p:nvPr/>
        </p:nvSpPr>
        <p:spPr>
          <a:xfrm>
            <a:off x="8906061" y="3173982"/>
            <a:ext cx="1982932" cy="545226"/>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dirty="0"/>
              <a:t>Non-Aboriginal and/or Torres Strait Islander</a:t>
            </a:r>
          </a:p>
        </p:txBody>
      </p:sp>
      <p:sp>
        <p:nvSpPr>
          <p:cNvPr id="7" name="TextBox 6">
            <a:extLst>
              <a:ext uri="{FF2B5EF4-FFF2-40B4-BE49-F238E27FC236}">
                <a16:creationId xmlns:a16="http://schemas.microsoft.com/office/drawing/2014/main" id="{7C94DDA0-17FD-1F01-84F4-3BFE71C14648}"/>
              </a:ext>
            </a:extLst>
          </p:cNvPr>
          <p:cNvSpPr txBox="1"/>
          <p:nvPr/>
        </p:nvSpPr>
        <p:spPr>
          <a:xfrm>
            <a:off x="1428374" y="1955869"/>
            <a:ext cx="10142477" cy="830997"/>
          </a:xfrm>
          <a:prstGeom prst="rect">
            <a:avLst/>
          </a:prstGeom>
          <a:noFill/>
        </p:spPr>
        <p:txBody>
          <a:bodyPr wrap="square" rtlCol="0">
            <a:spAutoFit/>
          </a:bodyPr>
          <a:lstStyle/>
          <a:p>
            <a:r>
              <a:rPr lang="en-AU" sz="1200" dirty="0"/>
              <a:t>The boxes below examine the data on those who received SHS support within three years after leaving prison by gender and Aboriginal status.</a:t>
            </a:r>
            <a:endParaRPr lang="en-AU" sz="1200" b="1" dirty="0"/>
          </a:p>
          <a:p>
            <a:r>
              <a:rPr lang="en-AU" sz="1200" dirty="0"/>
              <a:t>In total, </a:t>
            </a:r>
            <a:r>
              <a:rPr lang="en-AU" sz="1200" b="1" dirty="0">
                <a:solidFill>
                  <a:schemeClr val="accent1"/>
                </a:solidFill>
              </a:rPr>
              <a:t>45%</a:t>
            </a:r>
            <a:r>
              <a:rPr lang="en-AU" sz="1200" dirty="0">
                <a:solidFill>
                  <a:schemeClr val="accent1"/>
                </a:solidFill>
              </a:rPr>
              <a:t> </a:t>
            </a:r>
            <a:r>
              <a:rPr lang="en-AU" sz="1200" dirty="0"/>
              <a:t>of the target cohort were supported by SHS. Women and Aboriginal and Torres Strait Islander people were more likely to be supported by SHS and for longer time periods.</a:t>
            </a:r>
          </a:p>
        </p:txBody>
      </p:sp>
      <p:pic>
        <p:nvPicPr>
          <p:cNvPr id="4" name="Graphic 3" descr="Home with solid fill">
            <a:extLst>
              <a:ext uri="{FF2B5EF4-FFF2-40B4-BE49-F238E27FC236}">
                <a16:creationId xmlns:a16="http://schemas.microsoft.com/office/drawing/2014/main" id="{00EC7083-FA10-CC4E-CD2B-57E3F8BCEF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955" y="2023521"/>
            <a:ext cx="697697" cy="697697"/>
          </a:xfrm>
          <a:prstGeom prst="rect">
            <a:avLst/>
          </a:prstGeom>
        </p:spPr>
      </p:pic>
      <p:sp>
        <p:nvSpPr>
          <p:cNvPr id="3" name="TextBox 2">
            <a:extLst>
              <a:ext uri="{FF2B5EF4-FFF2-40B4-BE49-F238E27FC236}">
                <a16:creationId xmlns:a16="http://schemas.microsoft.com/office/drawing/2014/main" id="{E1410A02-6505-27C9-7C3B-B55C389FA763}"/>
              </a:ext>
            </a:extLst>
          </p:cNvPr>
          <p:cNvSpPr txBox="1"/>
          <p:nvPr/>
        </p:nvSpPr>
        <p:spPr>
          <a:xfrm>
            <a:off x="11756571" y="6488668"/>
            <a:ext cx="435429" cy="276999"/>
          </a:xfrm>
          <a:prstGeom prst="rect">
            <a:avLst/>
          </a:prstGeom>
          <a:noFill/>
        </p:spPr>
        <p:txBody>
          <a:bodyPr wrap="square" rtlCol="0">
            <a:spAutoFit/>
          </a:bodyPr>
          <a:lstStyle/>
          <a:p>
            <a:r>
              <a:rPr lang="en-AU" sz="1200" dirty="0">
                <a:solidFill>
                  <a:schemeClr val="bg1"/>
                </a:solidFill>
              </a:rPr>
              <a:t>9</a:t>
            </a:r>
          </a:p>
        </p:txBody>
      </p:sp>
    </p:spTree>
    <p:extLst>
      <p:ext uri="{BB962C8B-B14F-4D97-AF65-F5344CB8AC3E}">
        <p14:creationId xmlns:p14="http://schemas.microsoft.com/office/powerpoint/2010/main" val="4271235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338C-4D3D-2107-24F5-83DB57C53787}"/>
              </a:ext>
            </a:extLst>
          </p:cNvPr>
          <p:cNvSpPr>
            <a:spLocks noGrp="1"/>
          </p:cNvSpPr>
          <p:nvPr>
            <p:ph type="title"/>
          </p:nvPr>
        </p:nvSpPr>
        <p:spPr/>
        <p:txBody>
          <a:bodyPr/>
          <a:lstStyle/>
          <a:p>
            <a:r>
              <a:rPr lang="en-AU" sz="2800" dirty="0"/>
              <a:t>When do people first receive SHS support after their release</a:t>
            </a:r>
          </a:p>
        </p:txBody>
      </p:sp>
      <p:graphicFrame>
        <p:nvGraphicFramePr>
          <p:cNvPr id="7" name="Chart 6">
            <a:extLst>
              <a:ext uri="{FF2B5EF4-FFF2-40B4-BE49-F238E27FC236}">
                <a16:creationId xmlns:a16="http://schemas.microsoft.com/office/drawing/2014/main" id="{04ACF81D-4EDD-46A7-AE0F-DDB1F4580CBE}"/>
              </a:ext>
            </a:extLst>
          </p:cNvPr>
          <p:cNvGraphicFramePr>
            <a:graphicFrameLocks/>
          </p:cNvGraphicFramePr>
          <p:nvPr>
            <p:extLst>
              <p:ext uri="{D42A27DB-BD31-4B8C-83A1-F6EECF244321}">
                <p14:modId xmlns:p14="http://schemas.microsoft.com/office/powerpoint/2010/main" val="2229651795"/>
              </p:ext>
            </p:extLst>
          </p:nvPr>
        </p:nvGraphicFramePr>
        <p:xfrm>
          <a:off x="704850" y="3647425"/>
          <a:ext cx="10515600" cy="25533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1245BE7-0C4F-2697-D4BA-3ECE4ED5CCEB}"/>
              </a:ext>
            </a:extLst>
          </p:cNvPr>
          <p:cNvSpPr txBox="1"/>
          <p:nvPr/>
        </p:nvSpPr>
        <p:spPr>
          <a:xfrm>
            <a:off x="704850" y="2134190"/>
            <a:ext cx="10515600" cy="1328569"/>
          </a:xfrm>
          <a:prstGeom prst="rect">
            <a:avLst/>
          </a:prstGeom>
          <a:noFill/>
        </p:spPr>
        <p:txBody>
          <a:bodyPr wrap="square" rtlCol="0">
            <a:spAutoFit/>
          </a:bodyPr>
          <a:lstStyle/>
          <a:p>
            <a:r>
              <a:rPr lang="en-AU" sz="1200" dirty="0"/>
              <a:t>The chart below shows the distribution of time between when an individual was initially released from prison and when they received SHS support for the first time. The data only includes those who have received SHS support within three years from their initial release from prison.</a:t>
            </a:r>
          </a:p>
          <a:p>
            <a:pPr>
              <a:spcBef>
                <a:spcPts val="1000"/>
              </a:spcBef>
            </a:pPr>
            <a:r>
              <a:rPr lang="en-AU" sz="1200" dirty="0"/>
              <a:t>Significant numbers of people received SHS support within a month of release from custody*:</a:t>
            </a:r>
          </a:p>
          <a:p>
            <a:pPr marL="285750" indent="-285750">
              <a:buFont typeface="Arial" panose="020B0604020202020204" pitchFamily="34" charset="0"/>
              <a:buChar char="•"/>
            </a:pPr>
            <a:r>
              <a:rPr lang="en-AU" sz="1200" b="1" dirty="0">
                <a:solidFill>
                  <a:schemeClr val="accent1"/>
                </a:solidFill>
              </a:rPr>
              <a:t>over a quarter</a:t>
            </a:r>
            <a:r>
              <a:rPr lang="en-AU" sz="1200" dirty="0"/>
              <a:t> received SHS support within a month of their initial release and </a:t>
            </a:r>
          </a:p>
          <a:p>
            <a:pPr marL="285750" indent="-285750">
              <a:buFont typeface="Arial" panose="020B0604020202020204" pitchFamily="34" charset="0"/>
              <a:buChar char="•"/>
            </a:pPr>
            <a:r>
              <a:rPr lang="en-AU" sz="1200" b="1" dirty="0">
                <a:solidFill>
                  <a:schemeClr val="accent1"/>
                </a:solidFill>
              </a:rPr>
              <a:t>half</a:t>
            </a:r>
            <a:r>
              <a:rPr lang="en-AU" sz="1200" dirty="0"/>
              <a:t> received SHS support at least once within 6 months</a:t>
            </a:r>
          </a:p>
        </p:txBody>
      </p:sp>
      <p:sp>
        <p:nvSpPr>
          <p:cNvPr id="3" name="TextBox 2">
            <a:extLst>
              <a:ext uri="{FF2B5EF4-FFF2-40B4-BE49-F238E27FC236}">
                <a16:creationId xmlns:a16="http://schemas.microsoft.com/office/drawing/2014/main" id="{25084E57-4154-C38C-E98F-FF159B62D205}"/>
              </a:ext>
            </a:extLst>
          </p:cNvPr>
          <p:cNvSpPr txBox="1"/>
          <p:nvPr/>
        </p:nvSpPr>
        <p:spPr>
          <a:xfrm>
            <a:off x="0" y="6319391"/>
            <a:ext cx="11220450" cy="338554"/>
          </a:xfrm>
          <a:prstGeom prst="rect">
            <a:avLst/>
          </a:prstGeom>
          <a:noFill/>
        </p:spPr>
        <p:txBody>
          <a:bodyPr wrap="square" rtlCol="0">
            <a:spAutoFit/>
          </a:bodyPr>
          <a:lstStyle/>
          <a:p>
            <a:r>
              <a:rPr lang="en-AU" sz="800" dirty="0">
                <a:effectLst/>
                <a:latin typeface="VIC" panose="00000500000000000000" pitchFamily="50" charset="0"/>
                <a:ea typeface="MS Mincho" panose="02020609040205080304" pitchFamily="49" charset="-128"/>
                <a:cs typeface="Times New Roman" panose="02020603050405020304" pitchFamily="18" charset="0"/>
              </a:rPr>
              <a:t>*Some supports may be available to individuals prior to their release from prison, which can contribute to the short timing between release and SHS touchpoint</a:t>
            </a:r>
            <a:endParaRPr lang="en-AU" sz="800" dirty="0"/>
          </a:p>
          <a:p>
            <a:pPr algn="r"/>
            <a:endParaRPr lang="en-AU" sz="800" dirty="0"/>
          </a:p>
        </p:txBody>
      </p:sp>
      <p:sp>
        <p:nvSpPr>
          <p:cNvPr id="5" name="TextBox 4">
            <a:extLst>
              <a:ext uri="{FF2B5EF4-FFF2-40B4-BE49-F238E27FC236}">
                <a16:creationId xmlns:a16="http://schemas.microsoft.com/office/drawing/2014/main" id="{87578579-CE38-4A45-046F-609A657A36C0}"/>
              </a:ext>
            </a:extLst>
          </p:cNvPr>
          <p:cNvSpPr txBox="1"/>
          <p:nvPr/>
        </p:nvSpPr>
        <p:spPr>
          <a:xfrm>
            <a:off x="11756571" y="6488668"/>
            <a:ext cx="435429" cy="276999"/>
          </a:xfrm>
          <a:prstGeom prst="rect">
            <a:avLst/>
          </a:prstGeom>
          <a:noFill/>
        </p:spPr>
        <p:txBody>
          <a:bodyPr wrap="square" rtlCol="0">
            <a:spAutoFit/>
          </a:bodyPr>
          <a:lstStyle/>
          <a:p>
            <a:r>
              <a:rPr lang="en-AU" sz="1200" dirty="0">
                <a:solidFill>
                  <a:schemeClr val="bg1"/>
                </a:solidFill>
              </a:rPr>
              <a:t>10</a:t>
            </a:r>
          </a:p>
        </p:txBody>
      </p:sp>
    </p:spTree>
    <p:extLst>
      <p:ext uri="{BB962C8B-B14F-4D97-AF65-F5344CB8AC3E}">
        <p14:creationId xmlns:p14="http://schemas.microsoft.com/office/powerpoint/2010/main" val="181963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A429-3571-D90A-E4D5-9FF4E04B58D9}"/>
              </a:ext>
            </a:extLst>
          </p:cNvPr>
          <p:cNvSpPr>
            <a:spLocks noGrp="1"/>
          </p:cNvSpPr>
          <p:nvPr>
            <p:ph type="title"/>
          </p:nvPr>
        </p:nvSpPr>
        <p:spPr/>
        <p:txBody>
          <a:bodyPr/>
          <a:lstStyle/>
          <a:p>
            <a:r>
              <a:rPr lang="en-AU" sz="2800" dirty="0"/>
              <a:t>Understanding the complexity of repeat SHS clients</a:t>
            </a:r>
          </a:p>
        </p:txBody>
      </p:sp>
      <p:sp>
        <p:nvSpPr>
          <p:cNvPr id="8" name="TextBox 7">
            <a:extLst>
              <a:ext uri="{FF2B5EF4-FFF2-40B4-BE49-F238E27FC236}">
                <a16:creationId xmlns:a16="http://schemas.microsoft.com/office/drawing/2014/main" id="{EFC5458C-E060-940E-A149-7BD993F3322E}"/>
              </a:ext>
            </a:extLst>
          </p:cNvPr>
          <p:cNvSpPr txBox="1"/>
          <p:nvPr/>
        </p:nvSpPr>
        <p:spPr>
          <a:xfrm>
            <a:off x="683161" y="2005389"/>
            <a:ext cx="3628753" cy="4113947"/>
          </a:xfrm>
          <a:prstGeom prst="rect">
            <a:avLst/>
          </a:prstGeom>
          <a:noFill/>
        </p:spPr>
        <p:txBody>
          <a:bodyPr wrap="square" rtlCol="0">
            <a:spAutoFit/>
          </a:bodyPr>
          <a:lstStyle/>
          <a:p>
            <a:pPr>
              <a:spcBef>
                <a:spcPts val="1000"/>
              </a:spcBef>
            </a:pPr>
            <a:r>
              <a:rPr lang="en-AU" sz="1200" b="1" dirty="0"/>
              <a:t>This analysis examines the housing situation of SHS clients immediately before the start of a support period.</a:t>
            </a:r>
          </a:p>
          <a:p>
            <a:pPr>
              <a:spcBef>
                <a:spcPts val="1000"/>
              </a:spcBef>
            </a:pPr>
            <a:r>
              <a:rPr lang="en-AU" sz="1200" dirty="0"/>
              <a:t>More than </a:t>
            </a:r>
            <a:r>
              <a:rPr lang="en-AU" sz="1200" b="1" dirty="0">
                <a:solidFill>
                  <a:schemeClr val="accent1"/>
                </a:solidFill>
              </a:rPr>
              <a:t>1 in 5 </a:t>
            </a:r>
            <a:r>
              <a:rPr lang="en-AU" sz="1200" dirty="0"/>
              <a:t>individuals had at least six support periods within three years of their initial release from prison.</a:t>
            </a:r>
          </a:p>
          <a:p>
            <a:pPr>
              <a:spcBef>
                <a:spcPts val="1000"/>
              </a:spcBef>
            </a:pPr>
            <a:r>
              <a:rPr lang="en-AU" sz="1200" dirty="0"/>
              <a:t>The housing situation of clients are more likely to be ‘at risk of homelessness’ for the very first time they receive SHS support after their initial release from prison (</a:t>
            </a:r>
            <a:r>
              <a:rPr lang="en-AU" sz="1200" b="1" dirty="0">
                <a:solidFill>
                  <a:schemeClr val="accent1"/>
                </a:solidFill>
              </a:rPr>
              <a:t>68%</a:t>
            </a:r>
            <a:r>
              <a:rPr lang="en-AU" sz="1200" dirty="0"/>
              <a:t>).</a:t>
            </a:r>
          </a:p>
          <a:p>
            <a:pPr>
              <a:spcBef>
                <a:spcPts val="1000"/>
              </a:spcBef>
            </a:pPr>
            <a:r>
              <a:rPr lang="en-AU" sz="1200" dirty="0"/>
              <a:t>For those who had multiple support periods, their housing situations appear to be more complex. More than half (</a:t>
            </a:r>
            <a:r>
              <a:rPr lang="en-AU" sz="1200" b="1" dirty="0">
                <a:solidFill>
                  <a:schemeClr val="accent1"/>
                </a:solidFill>
              </a:rPr>
              <a:t>56%)</a:t>
            </a:r>
            <a:r>
              <a:rPr lang="en-AU" sz="1200" dirty="0"/>
              <a:t> of the clients were assessed as ‘homeless’ before the start of their sixth support period.</a:t>
            </a:r>
          </a:p>
          <a:p>
            <a:pPr>
              <a:spcBef>
                <a:spcPts val="1000"/>
              </a:spcBef>
            </a:pPr>
            <a:r>
              <a:rPr lang="en-AU" sz="1200" dirty="0"/>
              <a:t>Clients who receive more periods of support are likely to have more complex needs. The data available for this analysis is insufficient to draw conclusion on the drivers of this shift.</a:t>
            </a:r>
          </a:p>
        </p:txBody>
      </p:sp>
      <p:sp>
        <p:nvSpPr>
          <p:cNvPr id="16" name="TextBox 15">
            <a:extLst>
              <a:ext uri="{FF2B5EF4-FFF2-40B4-BE49-F238E27FC236}">
                <a16:creationId xmlns:a16="http://schemas.microsoft.com/office/drawing/2014/main" id="{4AACF05A-7A94-3961-E061-7D98AF9ED14E}"/>
              </a:ext>
            </a:extLst>
          </p:cNvPr>
          <p:cNvSpPr txBox="1"/>
          <p:nvPr/>
        </p:nvSpPr>
        <p:spPr>
          <a:xfrm>
            <a:off x="864033" y="6119336"/>
            <a:ext cx="10323368" cy="369332"/>
          </a:xfrm>
          <a:prstGeom prst="rect">
            <a:avLst/>
          </a:prstGeom>
          <a:noFill/>
        </p:spPr>
        <p:txBody>
          <a:bodyPr wrap="square" rtlCol="0">
            <a:spAutoFit/>
          </a:bodyPr>
          <a:lstStyle/>
          <a:p>
            <a:pPr algn="r"/>
            <a:r>
              <a:rPr lang="en-AU" sz="900" dirty="0"/>
              <a:t>Notes: The analysis exclude people whose housing situation is unknown or not stated.</a:t>
            </a:r>
          </a:p>
          <a:p>
            <a:pPr algn="r"/>
            <a:r>
              <a:rPr lang="en-AU" sz="900" dirty="0"/>
              <a:t>There are also individuals who used SHS more than 6 times.</a:t>
            </a:r>
          </a:p>
        </p:txBody>
      </p:sp>
      <p:graphicFrame>
        <p:nvGraphicFramePr>
          <p:cNvPr id="6" name="Chart 5">
            <a:extLst>
              <a:ext uri="{FF2B5EF4-FFF2-40B4-BE49-F238E27FC236}">
                <a16:creationId xmlns:a16="http://schemas.microsoft.com/office/drawing/2014/main" id="{26D6CCD7-E9D4-4C69-BCAC-2B0E21F92C23}"/>
              </a:ext>
            </a:extLst>
          </p:cNvPr>
          <p:cNvGraphicFramePr>
            <a:graphicFrameLocks/>
          </p:cNvGraphicFramePr>
          <p:nvPr>
            <p:extLst>
              <p:ext uri="{D42A27DB-BD31-4B8C-83A1-F6EECF244321}">
                <p14:modId xmlns:p14="http://schemas.microsoft.com/office/powerpoint/2010/main" val="218780531"/>
              </p:ext>
            </p:extLst>
          </p:nvPr>
        </p:nvGraphicFramePr>
        <p:xfrm>
          <a:off x="4383464" y="2134990"/>
          <a:ext cx="7103686" cy="318206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81F2A238-5773-6298-EA14-B6D6D89EE38B}"/>
              </a:ext>
            </a:extLst>
          </p:cNvPr>
          <p:cNvGrpSpPr/>
          <p:nvPr/>
        </p:nvGrpSpPr>
        <p:grpSpPr>
          <a:xfrm>
            <a:off x="11187401" y="2568315"/>
            <a:ext cx="688743" cy="2089519"/>
            <a:chOff x="11187401" y="3434843"/>
            <a:chExt cx="688743" cy="2089519"/>
          </a:xfrm>
        </p:grpSpPr>
        <p:sp>
          <p:nvSpPr>
            <p:cNvPr id="9" name="TextBox 8">
              <a:extLst>
                <a:ext uri="{FF2B5EF4-FFF2-40B4-BE49-F238E27FC236}">
                  <a16:creationId xmlns:a16="http://schemas.microsoft.com/office/drawing/2014/main" id="{B4385E92-3939-BBFB-8A87-8E5ACC3B7369}"/>
                </a:ext>
              </a:extLst>
            </p:cNvPr>
            <p:cNvSpPr txBox="1"/>
            <p:nvPr/>
          </p:nvSpPr>
          <p:spPr>
            <a:xfrm rot="5400000">
              <a:off x="10662107" y="4310326"/>
              <a:ext cx="2089519" cy="338554"/>
            </a:xfrm>
            <a:prstGeom prst="rect">
              <a:avLst/>
            </a:prstGeom>
            <a:noFill/>
          </p:spPr>
          <p:txBody>
            <a:bodyPr wrap="square" rtlCol="0">
              <a:spAutoFit/>
            </a:bodyPr>
            <a:lstStyle/>
            <a:p>
              <a:r>
                <a:rPr lang="en-AU" sz="800" dirty="0"/>
                <a:t>Number of individuals who used at least as many support periods by SHS</a:t>
              </a:r>
            </a:p>
          </p:txBody>
        </p:sp>
        <p:sp>
          <p:nvSpPr>
            <p:cNvPr id="7" name="TextBox 6">
              <a:extLst>
                <a:ext uri="{FF2B5EF4-FFF2-40B4-BE49-F238E27FC236}">
                  <a16:creationId xmlns:a16="http://schemas.microsoft.com/office/drawing/2014/main" id="{0D7B9506-CA92-F1E8-5369-AFE73AECF046}"/>
                </a:ext>
              </a:extLst>
            </p:cNvPr>
            <p:cNvSpPr txBox="1"/>
            <p:nvPr/>
          </p:nvSpPr>
          <p:spPr>
            <a:xfrm>
              <a:off x="11187401" y="3546260"/>
              <a:ext cx="569167" cy="215444"/>
            </a:xfrm>
            <a:prstGeom prst="rect">
              <a:avLst/>
            </a:prstGeom>
            <a:noFill/>
          </p:spPr>
          <p:txBody>
            <a:bodyPr wrap="square" rtlCol="0">
              <a:spAutoFit/>
            </a:bodyPr>
            <a:lstStyle/>
            <a:p>
              <a:r>
                <a:rPr lang="en-AU" sz="800" dirty="0"/>
                <a:t>2878</a:t>
              </a:r>
            </a:p>
          </p:txBody>
        </p:sp>
        <p:sp>
          <p:nvSpPr>
            <p:cNvPr id="17" name="TextBox 16">
              <a:extLst>
                <a:ext uri="{FF2B5EF4-FFF2-40B4-BE49-F238E27FC236}">
                  <a16:creationId xmlns:a16="http://schemas.microsoft.com/office/drawing/2014/main" id="{52BB586B-6876-1975-FCE5-BD649BE19275}"/>
                </a:ext>
              </a:extLst>
            </p:cNvPr>
            <p:cNvSpPr txBox="1"/>
            <p:nvPr/>
          </p:nvSpPr>
          <p:spPr>
            <a:xfrm>
              <a:off x="11187401" y="3896678"/>
              <a:ext cx="569167" cy="215444"/>
            </a:xfrm>
            <a:prstGeom prst="rect">
              <a:avLst/>
            </a:prstGeom>
            <a:noFill/>
          </p:spPr>
          <p:txBody>
            <a:bodyPr wrap="square" rtlCol="0">
              <a:spAutoFit/>
            </a:bodyPr>
            <a:lstStyle/>
            <a:p>
              <a:r>
                <a:rPr lang="en-AU" sz="800" dirty="0"/>
                <a:t>2012</a:t>
              </a:r>
            </a:p>
          </p:txBody>
        </p:sp>
        <p:sp>
          <p:nvSpPr>
            <p:cNvPr id="18" name="TextBox 17">
              <a:extLst>
                <a:ext uri="{FF2B5EF4-FFF2-40B4-BE49-F238E27FC236}">
                  <a16:creationId xmlns:a16="http://schemas.microsoft.com/office/drawing/2014/main" id="{D2CC7354-F368-0BF1-67E2-347DD0403619}"/>
                </a:ext>
              </a:extLst>
            </p:cNvPr>
            <p:cNvSpPr txBox="1"/>
            <p:nvPr/>
          </p:nvSpPr>
          <p:spPr>
            <a:xfrm>
              <a:off x="11187401" y="4232018"/>
              <a:ext cx="569167" cy="215444"/>
            </a:xfrm>
            <a:prstGeom prst="rect">
              <a:avLst/>
            </a:prstGeom>
            <a:noFill/>
          </p:spPr>
          <p:txBody>
            <a:bodyPr wrap="square" rtlCol="0">
              <a:spAutoFit/>
            </a:bodyPr>
            <a:lstStyle/>
            <a:p>
              <a:r>
                <a:rPr lang="en-AU" sz="800" dirty="0"/>
                <a:t>1450</a:t>
              </a:r>
            </a:p>
          </p:txBody>
        </p:sp>
        <p:sp>
          <p:nvSpPr>
            <p:cNvPr id="19" name="TextBox 18">
              <a:extLst>
                <a:ext uri="{FF2B5EF4-FFF2-40B4-BE49-F238E27FC236}">
                  <a16:creationId xmlns:a16="http://schemas.microsoft.com/office/drawing/2014/main" id="{E74B6816-FA1F-50C9-5653-8054277B597A}"/>
                </a:ext>
              </a:extLst>
            </p:cNvPr>
            <p:cNvSpPr txBox="1"/>
            <p:nvPr/>
          </p:nvSpPr>
          <p:spPr>
            <a:xfrm>
              <a:off x="11187402" y="4587150"/>
              <a:ext cx="569167" cy="215444"/>
            </a:xfrm>
            <a:prstGeom prst="rect">
              <a:avLst/>
            </a:prstGeom>
            <a:noFill/>
          </p:spPr>
          <p:txBody>
            <a:bodyPr wrap="square" rtlCol="0">
              <a:spAutoFit/>
            </a:bodyPr>
            <a:lstStyle/>
            <a:p>
              <a:r>
                <a:rPr lang="en-AU" sz="800" dirty="0"/>
                <a:t>1094</a:t>
              </a:r>
            </a:p>
          </p:txBody>
        </p:sp>
        <p:sp>
          <p:nvSpPr>
            <p:cNvPr id="20" name="TextBox 19">
              <a:extLst>
                <a:ext uri="{FF2B5EF4-FFF2-40B4-BE49-F238E27FC236}">
                  <a16:creationId xmlns:a16="http://schemas.microsoft.com/office/drawing/2014/main" id="{9D4D2FC5-F98C-69DD-28A0-E747A438586E}"/>
                </a:ext>
              </a:extLst>
            </p:cNvPr>
            <p:cNvSpPr txBox="1"/>
            <p:nvPr/>
          </p:nvSpPr>
          <p:spPr>
            <a:xfrm>
              <a:off x="11187402" y="4932855"/>
              <a:ext cx="569167" cy="215444"/>
            </a:xfrm>
            <a:prstGeom prst="rect">
              <a:avLst/>
            </a:prstGeom>
            <a:noFill/>
          </p:spPr>
          <p:txBody>
            <a:bodyPr wrap="square" rtlCol="0">
              <a:spAutoFit/>
            </a:bodyPr>
            <a:lstStyle/>
            <a:p>
              <a:r>
                <a:rPr lang="en-AU" sz="800" dirty="0"/>
                <a:t>824</a:t>
              </a:r>
            </a:p>
          </p:txBody>
        </p:sp>
        <p:sp>
          <p:nvSpPr>
            <p:cNvPr id="21" name="TextBox 20">
              <a:extLst>
                <a:ext uri="{FF2B5EF4-FFF2-40B4-BE49-F238E27FC236}">
                  <a16:creationId xmlns:a16="http://schemas.microsoft.com/office/drawing/2014/main" id="{5984BB1E-43ED-2BDA-72AD-EC19C475DF3C}"/>
                </a:ext>
              </a:extLst>
            </p:cNvPr>
            <p:cNvSpPr txBox="1"/>
            <p:nvPr/>
          </p:nvSpPr>
          <p:spPr>
            <a:xfrm>
              <a:off x="11192231" y="5268195"/>
              <a:ext cx="569167" cy="215444"/>
            </a:xfrm>
            <a:prstGeom prst="rect">
              <a:avLst/>
            </a:prstGeom>
            <a:noFill/>
          </p:spPr>
          <p:txBody>
            <a:bodyPr wrap="square" rtlCol="0">
              <a:spAutoFit/>
            </a:bodyPr>
            <a:lstStyle/>
            <a:p>
              <a:r>
                <a:rPr lang="en-AU" sz="800" dirty="0"/>
                <a:t>639</a:t>
              </a:r>
            </a:p>
          </p:txBody>
        </p:sp>
      </p:grpSp>
      <p:sp>
        <p:nvSpPr>
          <p:cNvPr id="4" name="TextBox 3">
            <a:extLst>
              <a:ext uri="{FF2B5EF4-FFF2-40B4-BE49-F238E27FC236}">
                <a16:creationId xmlns:a16="http://schemas.microsoft.com/office/drawing/2014/main" id="{DCE092F3-33E7-69B3-FE69-7995B3A17DB7}"/>
              </a:ext>
            </a:extLst>
          </p:cNvPr>
          <p:cNvSpPr txBox="1"/>
          <p:nvPr/>
        </p:nvSpPr>
        <p:spPr>
          <a:xfrm>
            <a:off x="4687936" y="5199131"/>
            <a:ext cx="3325174" cy="769441"/>
          </a:xfrm>
          <a:prstGeom prst="rect">
            <a:avLst/>
          </a:prstGeom>
          <a:noFill/>
        </p:spPr>
        <p:txBody>
          <a:bodyPr wrap="square" rtlCol="0">
            <a:spAutoFit/>
          </a:bodyPr>
          <a:lstStyle/>
          <a:p>
            <a:r>
              <a:rPr lang="en-AU" sz="1400" b="1" dirty="0">
                <a:solidFill>
                  <a:srgbClr val="68CEF2"/>
                </a:solidFill>
              </a:rPr>
              <a:t>At risk of homelessness</a:t>
            </a:r>
          </a:p>
          <a:p>
            <a:r>
              <a:rPr lang="en-AU" sz="1000" dirty="0"/>
              <a:t>At risk of losing their accommodation or they are experiencing one or more of a range of factors that can contribute to homelessness. </a:t>
            </a:r>
          </a:p>
        </p:txBody>
      </p:sp>
      <p:sp>
        <p:nvSpPr>
          <p:cNvPr id="5" name="TextBox 4">
            <a:extLst>
              <a:ext uri="{FF2B5EF4-FFF2-40B4-BE49-F238E27FC236}">
                <a16:creationId xmlns:a16="http://schemas.microsoft.com/office/drawing/2014/main" id="{7891F92E-749E-CCF3-91DA-D082F53DEF72}"/>
              </a:ext>
            </a:extLst>
          </p:cNvPr>
          <p:cNvSpPr txBox="1"/>
          <p:nvPr/>
        </p:nvSpPr>
        <p:spPr>
          <a:xfrm>
            <a:off x="8389133" y="5198845"/>
            <a:ext cx="3367435" cy="769441"/>
          </a:xfrm>
          <a:prstGeom prst="rect">
            <a:avLst/>
          </a:prstGeom>
          <a:noFill/>
        </p:spPr>
        <p:txBody>
          <a:bodyPr wrap="square" rtlCol="0">
            <a:spAutoFit/>
          </a:bodyPr>
          <a:lstStyle/>
          <a:p>
            <a:r>
              <a:rPr lang="en-AU" sz="1400" b="1" dirty="0">
                <a:solidFill>
                  <a:schemeClr val="accent3"/>
                </a:solidFill>
              </a:rPr>
              <a:t>Homeless</a:t>
            </a:r>
          </a:p>
          <a:p>
            <a:r>
              <a:rPr lang="en-AU" sz="1000" dirty="0"/>
              <a:t>Living in non-conventional accommodation (sleeping rough) or short-term or emergency accommodation due to a lack of other options</a:t>
            </a:r>
          </a:p>
        </p:txBody>
      </p:sp>
      <p:sp>
        <p:nvSpPr>
          <p:cNvPr id="10" name="TextBox 9">
            <a:extLst>
              <a:ext uri="{FF2B5EF4-FFF2-40B4-BE49-F238E27FC236}">
                <a16:creationId xmlns:a16="http://schemas.microsoft.com/office/drawing/2014/main" id="{F54C0263-5079-DF84-8655-D2D240C3D84A}"/>
              </a:ext>
            </a:extLst>
          </p:cNvPr>
          <p:cNvSpPr txBox="1"/>
          <p:nvPr/>
        </p:nvSpPr>
        <p:spPr>
          <a:xfrm>
            <a:off x="4687936" y="1864037"/>
            <a:ext cx="7103686" cy="461665"/>
          </a:xfrm>
          <a:prstGeom prst="rect">
            <a:avLst/>
          </a:prstGeom>
          <a:noFill/>
        </p:spPr>
        <p:txBody>
          <a:bodyPr wrap="square" rtlCol="0">
            <a:spAutoFit/>
          </a:bodyPr>
          <a:lstStyle/>
          <a:p>
            <a:r>
              <a:rPr lang="en-AU" sz="1200" dirty="0"/>
              <a:t>The chart below shows the proportion of individuals who were ‘at risk of homelessness’ versus ‘homeless’ each time when they received SHS support after leaving prison.</a:t>
            </a:r>
          </a:p>
        </p:txBody>
      </p:sp>
      <p:sp>
        <p:nvSpPr>
          <p:cNvPr id="11" name="TextBox 10">
            <a:extLst>
              <a:ext uri="{FF2B5EF4-FFF2-40B4-BE49-F238E27FC236}">
                <a16:creationId xmlns:a16="http://schemas.microsoft.com/office/drawing/2014/main" id="{C4479F2C-9371-D1DB-423D-44650FD06AD6}"/>
              </a:ext>
            </a:extLst>
          </p:cNvPr>
          <p:cNvSpPr txBox="1"/>
          <p:nvPr/>
        </p:nvSpPr>
        <p:spPr>
          <a:xfrm>
            <a:off x="11756571" y="6488668"/>
            <a:ext cx="435429" cy="276999"/>
          </a:xfrm>
          <a:prstGeom prst="rect">
            <a:avLst/>
          </a:prstGeom>
          <a:noFill/>
        </p:spPr>
        <p:txBody>
          <a:bodyPr wrap="square" rtlCol="0">
            <a:spAutoFit/>
          </a:bodyPr>
          <a:lstStyle/>
          <a:p>
            <a:r>
              <a:rPr lang="en-AU" sz="1200" dirty="0">
                <a:solidFill>
                  <a:schemeClr val="bg1"/>
                </a:solidFill>
              </a:rPr>
              <a:t>11</a:t>
            </a:r>
          </a:p>
        </p:txBody>
      </p:sp>
    </p:spTree>
    <p:extLst>
      <p:ext uri="{BB962C8B-B14F-4D97-AF65-F5344CB8AC3E}">
        <p14:creationId xmlns:p14="http://schemas.microsoft.com/office/powerpoint/2010/main" val="102788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A2E2CF-6365-6B40-B27E-1188B2200104}"/>
              </a:ext>
            </a:extLst>
          </p:cNvPr>
          <p:cNvSpPr>
            <a:spLocks noGrp="1"/>
          </p:cNvSpPr>
          <p:nvPr>
            <p:ph type="title"/>
          </p:nvPr>
        </p:nvSpPr>
        <p:spPr/>
        <p:txBody>
          <a:bodyPr/>
          <a:lstStyle/>
          <a:p>
            <a:r>
              <a:rPr lang="en-AU" dirty="0"/>
              <a:t>Appendix</a:t>
            </a:r>
          </a:p>
        </p:txBody>
      </p:sp>
      <p:sp>
        <p:nvSpPr>
          <p:cNvPr id="5" name="Text Placeholder 4">
            <a:extLst>
              <a:ext uri="{FF2B5EF4-FFF2-40B4-BE49-F238E27FC236}">
                <a16:creationId xmlns:a16="http://schemas.microsoft.com/office/drawing/2014/main" id="{B279C928-BD5C-3C6B-1074-293227910E4F}"/>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613967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74A7-8CC5-CC74-5390-E2C6A8AF4E88}"/>
              </a:ext>
            </a:extLst>
          </p:cNvPr>
          <p:cNvSpPr>
            <a:spLocks noGrp="1"/>
          </p:cNvSpPr>
          <p:nvPr>
            <p:ph type="title"/>
          </p:nvPr>
        </p:nvSpPr>
        <p:spPr/>
        <p:txBody>
          <a:bodyPr/>
          <a:lstStyle/>
          <a:p>
            <a:r>
              <a:rPr lang="en-AU" sz="2800" dirty="0"/>
              <a:t>Appendix</a:t>
            </a:r>
          </a:p>
        </p:txBody>
      </p:sp>
      <p:sp>
        <p:nvSpPr>
          <p:cNvPr id="3" name="Content Placeholder 2">
            <a:extLst>
              <a:ext uri="{FF2B5EF4-FFF2-40B4-BE49-F238E27FC236}">
                <a16:creationId xmlns:a16="http://schemas.microsoft.com/office/drawing/2014/main" id="{EB055204-0467-448D-376C-E930B9E5FCF6}"/>
              </a:ext>
            </a:extLst>
          </p:cNvPr>
          <p:cNvSpPr>
            <a:spLocks noGrp="1"/>
          </p:cNvSpPr>
          <p:nvPr>
            <p:ph idx="1"/>
          </p:nvPr>
        </p:nvSpPr>
        <p:spPr>
          <a:xfrm>
            <a:off x="704850" y="2048391"/>
            <a:ext cx="4988719" cy="4296330"/>
          </a:xfrm>
        </p:spPr>
        <p:txBody>
          <a:bodyPr/>
          <a:lstStyle/>
          <a:p>
            <a:r>
              <a:rPr lang="en-AU" sz="900" b="1" dirty="0"/>
              <a:t>Data interpretation notes</a:t>
            </a:r>
            <a:endParaRPr lang="en-AU" sz="900" b="1" dirty="0">
              <a:latin typeface="+mn-lt"/>
            </a:endParaRPr>
          </a:p>
          <a:p>
            <a:r>
              <a:rPr lang="en-AU" sz="800" dirty="0">
                <a:latin typeface="+mn-lt"/>
              </a:rPr>
              <a:t>To identify the target cohort of this analysis:</a:t>
            </a:r>
          </a:p>
          <a:p>
            <a:pPr marL="171450" indent="-171450">
              <a:buFont typeface="Arial" panose="020B0604020202020204" pitchFamily="34" charset="0"/>
              <a:buChar char="•"/>
            </a:pPr>
            <a:r>
              <a:rPr lang="en-AU" sz="800" dirty="0">
                <a:latin typeface="+mn-lt"/>
              </a:rPr>
              <a:t>the individual must be 18 years or older at the time of release</a:t>
            </a:r>
          </a:p>
          <a:p>
            <a:pPr marL="171450" indent="-171450">
              <a:buFont typeface="Arial" panose="020B0604020202020204" pitchFamily="34" charset="0"/>
              <a:buChar char="•"/>
            </a:pPr>
            <a:r>
              <a:rPr lang="en-AU" sz="800" dirty="0">
                <a:latin typeface="+mn-lt"/>
              </a:rPr>
              <a:t>the individual must be leaving a custody episode where they were sentenced</a:t>
            </a:r>
          </a:p>
          <a:p>
            <a:pPr marL="171450" indent="-171450">
              <a:buFont typeface="Arial" panose="020B0604020202020204" pitchFamily="34" charset="0"/>
              <a:buChar char="•"/>
            </a:pPr>
            <a:r>
              <a:rPr lang="en-AU" sz="800" dirty="0">
                <a:latin typeface="+mn-lt"/>
              </a:rPr>
              <a:t>the release must have occurred between 1 July 2015 and 1 July 2017 (this is to allow 3 years of post-release observation period for every individual. If an individual has recorded an initial release date on 1 July 2015, the relevant observation for that individual is up to 30 June 2018, and if an individual’s initial release date is 30 June 2017, then the corresponding observation period is up to 30 June 2020).</a:t>
            </a:r>
          </a:p>
          <a:p>
            <a:r>
              <a:rPr lang="en-AU" sz="800" dirty="0">
                <a:latin typeface="+mn-lt"/>
              </a:rPr>
              <a:t>To identify the ‘initial release date’ for each individual:</a:t>
            </a:r>
          </a:p>
          <a:p>
            <a:pPr marL="171450" indent="-171450">
              <a:buFont typeface="Arial" panose="020B0604020202020204" pitchFamily="34" charset="0"/>
              <a:buChar char="•"/>
            </a:pPr>
            <a:r>
              <a:rPr lang="en-AU" sz="800" dirty="0">
                <a:latin typeface="+mn-lt"/>
              </a:rPr>
              <a:t>The earliest release date that met the above criteria is flagged as the initial release date for the purpose of this analysis. However, it is noted that this may not be the first time an individual is released from custody over their lifetime.</a:t>
            </a:r>
          </a:p>
          <a:p>
            <a:r>
              <a:rPr lang="en-AU" sz="800" dirty="0">
                <a:latin typeface="+mn-lt"/>
              </a:rPr>
              <a:t>Identifying returns to custody and Specialist Homelessness Services (SHS) episodes:</a:t>
            </a:r>
          </a:p>
          <a:p>
            <a:pPr marL="171450" indent="-171450">
              <a:buFont typeface="Arial" panose="020B0604020202020204" pitchFamily="34" charset="0"/>
              <a:buChar char="•"/>
            </a:pPr>
            <a:r>
              <a:rPr lang="en-AU" sz="800" dirty="0">
                <a:latin typeface="+mn-lt"/>
              </a:rPr>
              <a:t>Each custody start date that occurred within 36 months from the initial release date is treated as a return to custody episode. No requirement is placed on sentencing outcomes or duration of the sentence</a:t>
            </a:r>
          </a:p>
          <a:p>
            <a:pPr marL="171450" indent="-171450">
              <a:buFont typeface="Arial" panose="020B0604020202020204" pitchFamily="34" charset="0"/>
              <a:buChar char="•"/>
            </a:pPr>
            <a:r>
              <a:rPr lang="en-AU" sz="800" dirty="0">
                <a:latin typeface="+mn-lt"/>
              </a:rPr>
              <a:t>Each SHS episode start date that occurred within 36 months from the initial release date is treated as a relevant SHS episode.</a:t>
            </a:r>
          </a:p>
          <a:p>
            <a:r>
              <a:rPr lang="en-AU" sz="800" dirty="0">
                <a:latin typeface="+mn-lt"/>
              </a:rPr>
              <a:t>Identifying those who did not return to custody</a:t>
            </a:r>
          </a:p>
          <a:p>
            <a:pPr marL="171450" indent="-171450">
              <a:buFont typeface="Arial" panose="020B0604020202020204" pitchFamily="34" charset="0"/>
              <a:buChar char="•"/>
            </a:pPr>
            <a:r>
              <a:rPr lang="en-AU" sz="800" dirty="0">
                <a:latin typeface="+mn-lt"/>
              </a:rPr>
              <a:t>Individuals who have not recorded another custody start date within 36 months from the initial release date.</a:t>
            </a:r>
          </a:p>
        </p:txBody>
      </p:sp>
      <p:sp>
        <p:nvSpPr>
          <p:cNvPr id="5" name="Content Placeholder 2">
            <a:extLst>
              <a:ext uri="{FF2B5EF4-FFF2-40B4-BE49-F238E27FC236}">
                <a16:creationId xmlns:a16="http://schemas.microsoft.com/office/drawing/2014/main" id="{89DA72F2-82E8-7FDE-5FA6-D85E9F9E35F7}"/>
              </a:ext>
            </a:extLst>
          </p:cNvPr>
          <p:cNvSpPr txBox="1">
            <a:spLocks/>
          </p:cNvSpPr>
          <p:nvPr/>
        </p:nvSpPr>
        <p:spPr>
          <a:xfrm>
            <a:off x="6231731" y="2048391"/>
            <a:ext cx="4988719" cy="4008437"/>
          </a:xfrm>
          <a:prstGeom prst="rect">
            <a:avLst/>
          </a:prstGeom>
        </p:spPr>
        <p:txBody>
          <a:bodyPr vert="horz" lIns="36000" tIns="45720" rIns="36000" bIns="4572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1" dirty="0"/>
              <a:t>Data limitations</a:t>
            </a:r>
            <a:endParaRPr lang="en-AU" sz="900" b="1" dirty="0">
              <a:latin typeface="+mn-lt"/>
            </a:endParaRPr>
          </a:p>
          <a:p>
            <a:pPr marL="457200" indent="-457200">
              <a:buChar char="•"/>
            </a:pPr>
            <a:r>
              <a:rPr lang="en-US" sz="800" dirty="0">
                <a:latin typeface="+mn-lt"/>
              </a:rPr>
              <a:t>Observation period is between 1 July 2015 and 1 July 2020, and for the most part does not capture COVID-19 impacts. Data from 1 January to 30 June 2020 may be impacted by COVID-19 resulting in disrupted sentencing and housing outcomes.</a:t>
            </a:r>
          </a:p>
          <a:p>
            <a:pPr marL="457200" indent="-457200">
              <a:buChar char="•"/>
            </a:pPr>
            <a:r>
              <a:rPr lang="en-US" sz="800" dirty="0">
                <a:latin typeface="+mn-lt"/>
              </a:rPr>
              <a:t>There has been updates to the data since this analysis was undertaken, and there might be changes to results if the analysis is to be repeated today.</a:t>
            </a:r>
          </a:p>
          <a:p>
            <a:pPr marL="457200" indent="-457200">
              <a:buChar char="•"/>
            </a:pPr>
            <a:r>
              <a:rPr lang="en-US" sz="800" dirty="0">
                <a:latin typeface="+mn-lt"/>
              </a:rPr>
              <a:t>The correlation between justice and housing outcomes does not necessarily imply causation</a:t>
            </a:r>
            <a:r>
              <a:rPr lang="en-AU" sz="800" dirty="0">
                <a:latin typeface="+mn-lt"/>
              </a:rPr>
              <a:t>, nor does it take into account a range of other individual circumstances (e.g. mental health/drug use), or legislative, policy and program responses that are associated with custody trends</a:t>
            </a:r>
          </a:p>
          <a:p>
            <a:pPr marL="457200" indent="-457200">
              <a:buChar char="•"/>
            </a:pPr>
            <a:r>
              <a:rPr lang="en-US" sz="800" dirty="0">
                <a:latin typeface="+mn-lt"/>
              </a:rPr>
              <a:t>The target cohort of this analysis is not a perfect representation of the actual Arc program eligibility. Arc eligibility is also informed by other operational assessments.</a:t>
            </a:r>
          </a:p>
          <a:p>
            <a:pPr marL="457200" indent="-457200">
              <a:buChar char="•"/>
            </a:pPr>
            <a:r>
              <a:rPr lang="en-US" sz="800" dirty="0">
                <a:latin typeface="+mn-lt"/>
              </a:rPr>
              <a:t>A small degree of matching error in the linking of individuals between the custody and SHS datasets is unavoidable, but is unlikely to impact on the overall patterns and relationships observed.</a:t>
            </a:r>
          </a:p>
          <a:p>
            <a:pPr marL="457200" indent="-457200">
              <a:buChar char="•"/>
            </a:pPr>
            <a:r>
              <a:rPr lang="en-US" sz="800" dirty="0">
                <a:latin typeface="+mn-lt"/>
              </a:rPr>
              <a:t>Due to the different circumstances of sentencing outcomes and data entry errors, it is unclear why there is a small sample of cases observed where individuals have multiple custody start dates on the same day or have a custody start date on the same day as their initial release date. The treatments applied to these scenarios are:</a:t>
            </a:r>
          </a:p>
          <a:p>
            <a:pPr marL="815975" lvl="2" indent="-457200">
              <a:buFont typeface="Courier New" panose="02070309020205020404" pitchFamily="49" charset="0"/>
              <a:buChar char="o"/>
            </a:pPr>
            <a:r>
              <a:rPr lang="en-US" sz="800" dirty="0">
                <a:latin typeface="+mn-lt"/>
              </a:rPr>
              <a:t>Where a custody start date coincides with an individual’s initial release date, the episode is considered as a return to custody</a:t>
            </a:r>
          </a:p>
          <a:p>
            <a:pPr marL="815975" lvl="2" indent="-457200">
              <a:buFont typeface="Courier New" panose="02070309020205020404" pitchFamily="49" charset="0"/>
              <a:buChar char="o"/>
            </a:pPr>
            <a:r>
              <a:rPr lang="en-US" sz="800" dirty="0"/>
              <a:t>Where multiple custody episodes share the same custody start date, they are treated as separate episodes for the purpose of analyzing the frequency of return to custody.</a:t>
            </a:r>
            <a:endParaRPr lang="en-US" sz="800" dirty="0">
              <a:latin typeface="+mn-lt"/>
            </a:endParaRPr>
          </a:p>
          <a:p>
            <a:pPr marL="457200" indent="-457200">
              <a:buFont typeface="Arial" panose="020B0604020202020204" pitchFamily="34" charset="0"/>
              <a:buChar char="•"/>
            </a:pPr>
            <a:endParaRPr lang="en-AU" sz="800" dirty="0">
              <a:latin typeface="+mn-lt"/>
            </a:endParaRPr>
          </a:p>
          <a:p>
            <a:pPr marL="457200" indent="-457200">
              <a:buFont typeface="Arial" panose="020B0604020202020204" pitchFamily="34" charset="0"/>
              <a:buChar char="•"/>
            </a:pPr>
            <a:endParaRPr lang="en-AU" sz="800" dirty="0">
              <a:latin typeface="+mn-lt"/>
            </a:endParaRPr>
          </a:p>
        </p:txBody>
      </p:sp>
      <p:sp>
        <p:nvSpPr>
          <p:cNvPr id="6" name="TextBox 5">
            <a:extLst>
              <a:ext uri="{FF2B5EF4-FFF2-40B4-BE49-F238E27FC236}">
                <a16:creationId xmlns:a16="http://schemas.microsoft.com/office/drawing/2014/main" id="{5F5CF835-230C-5A87-8C95-014792D2220C}"/>
              </a:ext>
            </a:extLst>
          </p:cNvPr>
          <p:cNvSpPr txBox="1"/>
          <p:nvPr/>
        </p:nvSpPr>
        <p:spPr>
          <a:xfrm>
            <a:off x="11756571" y="6488668"/>
            <a:ext cx="435429" cy="276999"/>
          </a:xfrm>
          <a:prstGeom prst="rect">
            <a:avLst/>
          </a:prstGeom>
          <a:noFill/>
        </p:spPr>
        <p:txBody>
          <a:bodyPr wrap="square" rtlCol="0">
            <a:spAutoFit/>
          </a:bodyPr>
          <a:lstStyle/>
          <a:p>
            <a:r>
              <a:rPr lang="en-AU" sz="1200">
                <a:solidFill>
                  <a:schemeClr val="bg1"/>
                </a:solidFill>
              </a:rPr>
              <a:t>1</a:t>
            </a:r>
            <a:r>
              <a:rPr lang="en-AU" sz="1200" dirty="0">
                <a:solidFill>
                  <a:schemeClr val="bg1"/>
                </a:solidFill>
              </a:rPr>
              <a:t>2</a:t>
            </a:r>
          </a:p>
        </p:txBody>
      </p:sp>
    </p:spTree>
    <p:extLst>
      <p:ext uri="{BB962C8B-B14F-4D97-AF65-F5344CB8AC3E}">
        <p14:creationId xmlns:p14="http://schemas.microsoft.com/office/powerpoint/2010/main" val="302952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45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AE8B80-7B24-CB6B-049E-294E8D4AA078}"/>
              </a:ext>
            </a:extLst>
          </p:cNvPr>
          <p:cNvSpPr>
            <a:spLocks noGrp="1"/>
          </p:cNvSpPr>
          <p:nvPr>
            <p:ph type="title"/>
          </p:nvPr>
        </p:nvSpPr>
        <p:spPr/>
        <p:txBody>
          <a:bodyPr/>
          <a:lstStyle/>
          <a:p>
            <a:r>
              <a:rPr lang="en-AU" dirty="0"/>
              <a:t>Context</a:t>
            </a:r>
          </a:p>
        </p:txBody>
      </p:sp>
    </p:spTree>
    <p:extLst>
      <p:ext uri="{BB962C8B-B14F-4D97-AF65-F5344CB8AC3E}">
        <p14:creationId xmlns:p14="http://schemas.microsoft.com/office/powerpoint/2010/main" val="63560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E1C00-47F6-84F5-5388-8D142E0AA5D6}"/>
              </a:ext>
            </a:extLst>
          </p:cNvPr>
          <p:cNvSpPr>
            <a:spLocks noGrp="1"/>
          </p:cNvSpPr>
          <p:nvPr>
            <p:ph type="title"/>
          </p:nvPr>
        </p:nvSpPr>
        <p:spPr/>
        <p:txBody>
          <a:bodyPr/>
          <a:lstStyle/>
          <a:p>
            <a:r>
              <a:rPr lang="en-AU" sz="2800" dirty="0"/>
              <a:t>The Client Pathways project</a:t>
            </a:r>
          </a:p>
        </p:txBody>
      </p:sp>
      <p:sp>
        <p:nvSpPr>
          <p:cNvPr id="5" name="Content Placeholder 4">
            <a:extLst>
              <a:ext uri="{FF2B5EF4-FFF2-40B4-BE49-F238E27FC236}">
                <a16:creationId xmlns:a16="http://schemas.microsoft.com/office/drawing/2014/main" id="{A312D7F6-EDB6-86A5-90DF-9F81A957F6F6}"/>
              </a:ext>
            </a:extLst>
          </p:cNvPr>
          <p:cNvSpPr>
            <a:spLocks noGrp="1"/>
          </p:cNvSpPr>
          <p:nvPr>
            <p:ph idx="1"/>
          </p:nvPr>
        </p:nvSpPr>
        <p:spPr>
          <a:xfrm>
            <a:off x="704850" y="2168525"/>
            <a:ext cx="10515600" cy="2319499"/>
          </a:xfrm>
        </p:spPr>
        <p:txBody>
          <a:bodyPr/>
          <a:lstStyle/>
          <a:p>
            <a:r>
              <a:rPr lang="en-AU" sz="1200" dirty="0">
                <a:latin typeface="+mn-lt"/>
              </a:rPr>
              <a:t>The </a:t>
            </a:r>
            <a:r>
              <a:rPr lang="en-AU" sz="1200" i="1" dirty="0">
                <a:latin typeface="+mn-lt"/>
              </a:rPr>
              <a:t>2023-24 Budget </a:t>
            </a:r>
            <a:r>
              <a:rPr lang="en-AU" sz="1200" dirty="0">
                <a:latin typeface="+mn-lt"/>
              </a:rPr>
              <a:t>announced the public reporting of client pathways data and insights.</a:t>
            </a:r>
            <a:r>
              <a:rPr lang="en-AU" sz="1200" i="1" dirty="0">
                <a:latin typeface="+mn-lt"/>
              </a:rPr>
              <a:t> </a:t>
            </a:r>
            <a:r>
              <a:rPr lang="en-AU" sz="1200" dirty="0">
                <a:latin typeface="+mn-lt"/>
              </a:rPr>
              <a:t>The Client Pathways project aims to:</a:t>
            </a:r>
          </a:p>
          <a:p>
            <a:pPr marL="285750" indent="-285750">
              <a:spcBef>
                <a:spcPts val="600"/>
              </a:spcBef>
              <a:spcAft>
                <a:spcPts val="600"/>
              </a:spcAft>
              <a:buFont typeface="Arial" panose="020B0604020202020204" pitchFamily="34" charset="0"/>
              <a:buChar char="•"/>
            </a:pPr>
            <a:r>
              <a:rPr lang="en-AU" sz="1200" dirty="0">
                <a:latin typeface="+mn-lt"/>
                <a:cs typeface="Times New Roman" panose="02020603050405020304" pitchFamily="18" charset="0"/>
              </a:rPr>
              <a:t>Improve social services sector understanding of service pathways </a:t>
            </a:r>
            <a:r>
              <a:rPr lang="en-AU" sz="1200" dirty="0">
                <a:effectLst/>
                <a:latin typeface="+mn-lt"/>
                <a:ea typeface="Times New Roman" panose="02020603050405020304" pitchFamily="18" charset="0"/>
                <a:cs typeface="Times New Roman" panose="02020603050405020304" pitchFamily="18" charset="0"/>
              </a:rPr>
              <a:t>and touchpoints. </a:t>
            </a:r>
          </a:p>
          <a:p>
            <a:pPr marL="285750" indent="-285750">
              <a:spcBef>
                <a:spcPts val="600"/>
              </a:spcBef>
              <a:spcAft>
                <a:spcPts val="600"/>
              </a:spcAft>
              <a:buFont typeface="Arial" panose="020B0604020202020204" pitchFamily="34" charset="0"/>
              <a:buChar char="•"/>
            </a:pPr>
            <a:r>
              <a:rPr lang="en-AU" sz="1200" dirty="0">
                <a:effectLst/>
                <a:latin typeface="+mn-lt"/>
                <a:ea typeface="Times New Roman" panose="02020603050405020304" pitchFamily="18" charset="0"/>
                <a:cs typeface="Times New Roman" panose="02020603050405020304" pitchFamily="18" charset="0"/>
              </a:rPr>
              <a:t>Allow the social services sector</a:t>
            </a:r>
            <a:r>
              <a:rPr lang="en-AU" sz="1200" dirty="0">
                <a:latin typeface="+mn-lt"/>
                <a:ea typeface="Times New Roman" panose="02020603050405020304" pitchFamily="18" charset="0"/>
                <a:cs typeface="Times New Roman" panose="02020603050405020304" pitchFamily="18" charset="0"/>
              </a:rPr>
              <a:t> </a:t>
            </a:r>
            <a:r>
              <a:rPr lang="en-AU" sz="1200" dirty="0">
                <a:effectLst/>
                <a:latin typeface="+mn-lt"/>
                <a:ea typeface="Times New Roman" panose="02020603050405020304" pitchFamily="18" charset="0"/>
                <a:cs typeface="Times New Roman" panose="02020603050405020304" pitchFamily="18" charset="0"/>
              </a:rPr>
              <a:t>to draw linkages between their own work and specific service systems to identify needs and gaps. </a:t>
            </a:r>
          </a:p>
          <a:p>
            <a:pPr marL="285750" indent="-285750">
              <a:spcBef>
                <a:spcPts val="600"/>
              </a:spcBef>
              <a:spcAft>
                <a:spcPts val="600"/>
              </a:spcAft>
              <a:buFont typeface="Arial" panose="020B0604020202020204" pitchFamily="34" charset="0"/>
              <a:buChar char="•"/>
            </a:pPr>
            <a:r>
              <a:rPr lang="en-AU" sz="1200" dirty="0">
                <a:latin typeface="+mn-lt"/>
                <a:ea typeface="Times New Roman" panose="02020603050405020304" pitchFamily="18" charset="0"/>
                <a:cs typeface="Times New Roman" panose="02020603050405020304" pitchFamily="18" charset="0"/>
              </a:rPr>
              <a:t>Improve the broader </a:t>
            </a:r>
            <a:r>
              <a:rPr lang="en-AU" sz="1200" dirty="0">
                <a:effectLst/>
                <a:latin typeface="+mn-lt"/>
                <a:ea typeface="Times New Roman" panose="02020603050405020304" pitchFamily="18" charset="0"/>
                <a:cs typeface="Times New Roman" panose="02020603050405020304" pitchFamily="18" charset="0"/>
              </a:rPr>
              <a:t>quantification of avoided costs in demonstrating the effectiveness of early intervention.</a:t>
            </a:r>
          </a:p>
          <a:p>
            <a:r>
              <a:rPr lang="en-AU" sz="1200" dirty="0">
                <a:latin typeface="+mn-lt"/>
              </a:rPr>
              <a:t>This is the first report published under the Client Pathways project. Future reports will be published as further analysis is undertaken on selected cohorts to help inform future early interventions and social investment.</a:t>
            </a:r>
          </a:p>
          <a:p>
            <a:r>
              <a:rPr lang="en-AU" sz="1200" dirty="0">
                <a:latin typeface="+mn-lt"/>
              </a:rPr>
              <a:t>If you would like to get in touch regarding this report or the Client Pathways project, please contact </a:t>
            </a:r>
            <a:r>
              <a:rPr lang="en-AU" sz="1200" b="0" i="0" dirty="0">
                <a:solidFill>
                  <a:srgbClr val="000000"/>
                </a:solidFill>
                <a:effectLst/>
                <a:latin typeface="VIC-regular" panose="00000500000000000000" pitchFamily="50" charset="0"/>
              </a:rPr>
              <a:t> </a:t>
            </a:r>
            <a:r>
              <a:rPr lang="en-AU" sz="1200" dirty="0">
                <a:solidFill>
                  <a:schemeClr val="accent1"/>
                </a:solidFill>
                <a:latin typeface="+mn-lt"/>
                <a:hlinkClick r:id="rId2">
                  <a:extLst>
                    <a:ext uri="{A12FA001-AC4F-418D-AE19-62706E023703}">
                      <ahyp:hlinkClr xmlns:ahyp="http://schemas.microsoft.com/office/drawing/2018/hyperlinkcolor" val="tx"/>
                    </a:ext>
                  </a:extLst>
                </a:hlinkClick>
              </a:rPr>
              <a:t>earlyintervention@dtf.vic.gov.au</a:t>
            </a:r>
            <a:r>
              <a:rPr lang="en-AU" sz="1200" dirty="0">
                <a:latin typeface="+mn-lt"/>
              </a:rPr>
              <a:t>.</a:t>
            </a:r>
          </a:p>
        </p:txBody>
      </p:sp>
      <p:sp>
        <p:nvSpPr>
          <p:cNvPr id="6" name="TextBox 5">
            <a:extLst>
              <a:ext uri="{FF2B5EF4-FFF2-40B4-BE49-F238E27FC236}">
                <a16:creationId xmlns:a16="http://schemas.microsoft.com/office/drawing/2014/main" id="{58F6CA2C-271C-81E9-96FA-1C0CD367BED2}"/>
              </a:ext>
            </a:extLst>
          </p:cNvPr>
          <p:cNvSpPr txBox="1"/>
          <p:nvPr/>
        </p:nvSpPr>
        <p:spPr>
          <a:xfrm>
            <a:off x="11756571" y="6488668"/>
            <a:ext cx="435429" cy="276999"/>
          </a:xfrm>
          <a:prstGeom prst="rect">
            <a:avLst/>
          </a:prstGeom>
          <a:noFill/>
        </p:spPr>
        <p:txBody>
          <a:bodyPr wrap="square" rtlCol="0">
            <a:spAutoFit/>
          </a:bodyPr>
          <a:lstStyle/>
          <a:p>
            <a:r>
              <a:rPr lang="en-AU" sz="1200" dirty="0">
                <a:solidFill>
                  <a:schemeClr val="bg1"/>
                </a:solidFill>
              </a:rPr>
              <a:t>1</a:t>
            </a:r>
          </a:p>
        </p:txBody>
      </p:sp>
    </p:spTree>
    <p:extLst>
      <p:ext uri="{BB962C8B-B14F-4D97-AF65-F5344CB8AC3E}">
        <p14:creationId xmlns:p14="http://schemas.microsoft.com/office/powerpoint/2010/main" val="241516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93E5-04A7-EA70-B964-E8AB773904E5}"/>
              </a:ext>
            </a:extLst>
          </p:cNvPr>
          <p:cNvSpPr>
            <a:spLocks noGrp="1"/>
          </p:cNvSpPr>
          <p:nvPr>
            <p:ph type="title"/>
          </p:nvPr>
        </p:nvSpPr>
        <p:spPr/>
        <p:txBody>
          <a:bodyPr/>
          <a:lstStyle/>
          <a:p>
            <a:r>
              <a:rPr lang="en-AU" sz="2800" dirty="0"/>
              <a:t>Key data definitions</a:t>
            </a:r>
          </a:p>
        </p:txBody>
      </p:sp>
      <p:sp>
        <p:nvSpPr>
          <p:cNvPr id="3" name="Content Placeholder 2">
            <a:extLst>
              <a:ext uri="{FF2B5EF4-FFF2-40B4-BE49-F238E27FC236}">
                <a16:creationId xmlns:a16="http://schemas.microsoft.com/office/drawing/2014/main" id="{AECDF5E4-2ED8-8F6B-1448-C3CE682D8DFF}"/>
              </a:ext>
            </a:extLst>
          </p:cNvPr>
          <p:cNvSpPr>
            <a:spLocks noGrp="1"/>
          </p:cNvSpPr>
          <p:nvPr>
            <p:ph idx="1"/>
          </p:nvPr>
        </p:nvSpPr>
        <p:spPr>
          <a:xfrm>
            <a:off x="704850" y="2032794"/>
            <a:ext cx="10515600" cy="4377337"/>
          </a:xfrm>
        </p:spPr>
        <p:txBody>
          <a:bodyPr/>
          <a:lstStyle/>
          <a:p>
            <a:r>
              <a:rPr lang="en-AU" sz="1200" dirty="0">
                <a:latin typeface="+mn-lt"/>
              </a:rPr>
              <a:t>This report is informed by descriptive analysis undertaken using the Victorian Linkage Map (VLM) and Integrated Data Resource (IDR) which includes data from Specialist Homelessness Services and corrections.</a:t>
            </a:r>
          </a:p>
          <a:p>
            <a:pPr algn="l"/>
            <a:r>
              <a:rPr lang="en-AU" sz="1200" b="0" i="0" dirty="0">
                <a:effectLst/>
                <a:latin typeface="VIC-SemiBold" panose="00000700000000000000" pitchFamily="50" charset="0"/>
              </a:rPr>
              <a:t>Victorian Linkage Map and the Integrated </a:t>
            </a:r>
            <a:r>
              <a:rPr lang="en-AU" sz="1200" dirty="0">
                <a:latin typeface="VIC-SemiBold" panose="00000700000000000000" pitchFamily="50" charset="0"/>
              </a:rPr>
              <a:t>D</a:t>
            </a:r>
            <a:r>
              <a:rPr lang="en-AU" sz="1200" b="0" i="0" dirty="0">
                <a:effectLst/>
                <a:latin typeface="VIC-SemiBold" panose="00000700000000000000" pitchFamily="50" charset="0"/>
              </a:rPr>
              <a:t>ata Resource</a:t>
            </a:r>
          </a:p>
          <a:p>
            <a:pPr algn="l"/>
            <a:r>
              <a:rPr lang="en-AU" sz="1200" b="0" i="0" dirty="0">
                <a:effectLst/>
                <a:latin typeface="VIC-Regular" panose="00000500000000000000" pitchFamily="50" charset="0"/>
              </a:rPr>
              <a:t>The VLM is a collection of personal identifiers of all people that have had an interaction with a Victorian Government service (for example, a patient that has been admitted to a Victorian hospital or utilised a Victorian social care service). The IDR is a de-identified linked data asset of health, human services and other administrative and clinical data relating to people in the VLM. </a:t>
            </a:r>
          </a:p>
          <a:p>
            <a:pPr algn="l"/>
            <a:r>
              <a:rPr lang="en-AU" sz="1200" b="1" dirty="0">
                <a:latin typeface="+mn-lt"/>
              </a:rPr>
              <a:t>Corrections data</a:t>
            </a:r>
          </a:p>
          <a:p>
            <a:r>
              <a:rPr lang="en-AU" sz="1200" dirty="0">
                <a:latin typeface="+mn-lt"/>
              </a:rPr>
              <a:t>Corrections data includes people that have left prison in Victoria after they have served a sentence of 3 months or longer, and excludes those on remand, not sentenced or released after serving a shorter sentence length. Information is collected on whether a person has returned to custody within three years following a release from prison.</a:t>
            </a:r>
          </a:p>
          <a:p>
            <a:r>
              <a:rPr lang="en-AU" sz="1200" b="1" dirty="0">
                <a:latin typeface="+mn-lt"/>
              </a:rPr>
              <a:t>Specialist Homelessness Services (SHS) data</a:t>
            </a:r>
          </a:p>
          <a:p>
            <a:r>
              <a:rPr lang="en-AU" sz="1200" dirty="0">
                <a:latin typeface="+mn-lt"/>
              </a:rPr>
              <a:t>The SHS data includes information on clients who have received a service from a SHS agency. A SHS agency provides preventative, early intervention, crisis and post-crisis responses to those experiencing or are at risk of homelessness.</a:t>
            </a:r>
          </a:p>
          <a:p>
            <a:r>
              <a:rPr lang="en-AU" sz="1200" dirty="0">
                <a:latin typeface="+mn-lt"/>
              </a:rPr>
              <a:t>The measure of frequency of SHS usage is support period. A support period is the length of time from the day a client received direct service from a SHS agency and ends on the last day on which services are provided, which can include multiple instances where services are provided over several months.</a:t>
            </a:r>
          </a:p>
          <a:p>
            <a:r>
              <a:rPr lang="en-AU" sz="1200" dirty="0">
                <a:latin typeface="+mn-lt"/>
              </a:rPr>
              <a:t>The analysis is focused on homelessness supports that occurred after an individual has exited prison and so does not capture homelessness risk or status prior to their initial prison sentence. </a:t>
            </a:r>
          </a:p>
        </p:txBody>
      </p:sp>
      <p:sp>
        <p:nvSpPr>
          <p:cNvPr id="4" name="TextBox 3">
            <a:extLst>
              <a:ext uri="{FF2B5EF4-FFF2-40B4-BE49-F238E27FC236}">
                <a16:creationId xmlns:a16="http://schemas.microsoft.com/office/drawing/2014/main" id="{2530F35C-0981-7713-4842-D48B6DE273F3}"/>
              </a:ext>
            </a:extLst>
          </p:cNvPr>
          <p:cNvSpPr txBox="1"/>
          <p:nvPr/>
        </p:nvSpPr>
        <p:spPr>
          <a:xfrm>
            <a:off x="11756571" y="6488668"/>
            <a:ext cx="435429" cy="276999"/>
          </a:xfrm>
          <a:prstGeom prst="rect">
            <a:avLst/>
          </a:prstGeom>
          <a:noFill/>
        </p:spPr>
        <p:txBody>
          <a:bodyPr wrap="square" rtlCol="0">
            <a:spAutoFit/>
          </a:bodyPr>
          <a:lstStyle/>
          <a:p>
            <a:r>
              <a:rPr lang="en-AU" sz="1200" dirty="0">
                <a:solidFill>
                  <a:schemeClr val="bg1"/>
                </a:solidFill>
              </a:rPr>
              <a:t>2</a:t>
            </a:r>
          </a:p>
        </p:txBody>
      </p:sp>
    </p:spTree>
    <p:extLst>
      <p:ext uri="{BB962C8B-B14F-4D97-AF65-F5344CB8AC3E}">
        <p14:creationId xmlns:p14="http://schemas.microsoft.com/office/powerpoint/2010/main" val="250473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99461E09-EEA0-3E92-2B97-90F94F57E099}"/>
              </a:ext>
            </a:extLst>
          </p:cNvPr>
          <p:cNvSpPr>
            <a:spLocks noGrp="1"/>
          </p:cNvSpPr>
          <p:nvPr>
            <p:ph type="title"/>
          </p:nvPr>
        </p:nvSpPr>
        <p:spPr/>
        <p:txBody>
          <a:bodyPr/>
          <a:lstStyle/>
          <a:p>
            <a:r>
              <a:rPr lang="en-AU" sz="2800" dirty="0"/>
              <a:t>Illustrative corrections and SHS service usage pathway</a:t>
            </a:r>
          </a:p>
        </p:txBody>
      </p:sp>
      <p:sp>
        <p:nvSpPr>
          <p:cNvPr id="36" name="TextBox 35">
            <a:extLst>
              <a:ext uri="{FF2B5EF4-FFF2-40B4-BE49-F238E27FC236}">
                <a16:creationId xmlns:a16="http://schemas.microsoft.com/office/drawing/2014/main" id="{288C2DF3-3BEA-A466-01B5-10C5099D8E16}"/>
              </a:ext>
            </a:extLst>
          </p:cNvPr>
          <p:cNvSpPr txBox="1"/>
          <p:nvPr/>
        </p:nvSpPr>
        <p:spPr>
          <a:xfrm>
            <a:off x="703235" y="1942145"/>
            <a:ext cx="10758186" cy="2436564"/>
          </a:xfrm>
          <a:prstGeom prst="rect">
            <a:avLst/>
          </a:prstGeom>
          <a:noFill/>
        </p:spPr>
        <p:txBody>
          <a:bodyPr wrap="square" rtlCol="0">
            <a:spAutoFit/>
          </a:bodyPr>
          <a:lstStyle/>
          <a:p>
            <a:r>
              <a:rPr lang="en-AU" sz="1200" b="1" dirty="0">
                <a:solidFill>
                  <a:schemeClr val="accent1"/>
                </a:solidFill>
              </a:rPr>
              <a:t>The report analyses how people who were released from prison between 1 July 2015 and 30 June 2017 and discharged from a sentence of three months or longer use corrections and specialist homelessness services (SHS) in the three-year period following a release from prison.</a:t>
            </a:r>
            <a:endParaRPr lang="en-AU" sz="1200" dirty="0">
              <a:solidFill>
                <a:schemeClr val="accent1"/>
              </a:solidFill>
            </a:endParaRPr>
          </a:p>
          <a:p>
            <a:pPr>
              <a:spcBef>
                <a:spcPts val="1000"/>
              </a:spcBef>
            </a:pPr>
            <a:r>
              <a:rPr lang="en-AU" sz="1200" dirty="0">
                <a:latin typeface="+mn-lt"/>
              </a:rPr>
              <a:t>In analysing an individual’s</a:t>
            </a:r>
            <a:r>
              <a:rPr lang="en-AU" sz="1200" dirty="0"/>
              <a:t> use of corrections services</a:t>
            </a:r>
            <a:r>
              <a:rPr lang="en-AU" sz="1200" dirty="0">
                <a:latin typeface="+mn-lt"/>
              </a:rPr>
              <a:t>, all custody episodes after </a:t>
            </a:r>
            <a:r>
              <a:rPr lang="en-AU" sz="1200" dirty="0"/>
              <a:t>the initial release date are included </a:t>
            </a:r>
            <a:r>
              <a:rPr lang="en-AU" sz="1200" dirty="0">
                <a:latin typeface="+mn-lt"/>
              </a:rPr>
              <a:t>regardless of their sentence outcomes or duration. In analysing an individual’s</a:t>
            </a:r>
            <a:r>
              <a:rPr lang="en-AU" sz="1200" dirty="0"/>
              <a:t> use of</a:t>
            </a:r>
            <a:r>
              <a:rPr lang="en-AU" sz="1200" dirty="0">
                <a:latin typeface="+mn-lt"/>
              </a:rPr>
              <a:t> </a:t>
            </a:r>
            <a:r>
              <a:rPr lang="en-AU" sz="1200" dirty="0"/>
              <a:t>SHS, all SHS support periods after the initial release are included regardless of the type of services provided.</a:t>
            </a:r>
          </a:p>
          <a:p>
            <a:endParaRPr lang="en-AU" sz="1200" dirty="0"/>
          </a:p>
          <a:p>
            <a:r>
              <a:rPr lang="en-AU" sz="1200" dirty="0"/>
              <a:t>Below is an example of how an individual could interact with SHS and custodial services following a release from prison, and how this type of information could provide insights as part of this report. </a:t>
            </a:r>
          </a:p>
          <a:p>
            <a:endParaRPr lang="en-AU" sz="1200" dirty="0"/>
          </a:p>
          <a:p>
            <a:endParaRPr lang="en-AU" sz="1200" dirty="0"/>
          </a:p>
          <a:p>
            <a:pPr marL="285750" indent="-285750">
              <a:buFont typeface="Arial" panose="020B0604020202020204" pitchFamily="34" charset="0"/>
              <a:buChar char="•"/>
            </a:pPr>
            <a:endParaRPr lang="en-AU" sz="1200" dirty="0"/>
          </a:p>
          <a:p>
            <a:pPr marL="285750" indent="-285750">
              <a:buFont typeface="Arial" panose="020B0604020202020204" pitchFamily="34" charset="0"/>
              <a:buChar char="•"/>
            </a:pPr>
            <a:endParaRPr lang="en-AU" sz="1200" dirty="0"/>
          </a:p>
        </p:txBody>
      </p:sp>
      <p:grpSp>
        <p:nvGrpSpPr>
          <p:cNvPr id="3" name="Group 2">
            <a:extLst>
              <a:ext uri="{FF2B5EF4-FFF2-40B4-BE49-F238E27FC236}">
                <a16:creationId xmlns:a16="http://schemas.microsoft.com/office/drawing/2014/main" id="{1ACD072B-787D-83BD-EF4A-9EF0B4F0773E}"/>
              </a:ext>
            </a:extLst>
          </p:cNvPr>
          <p:cNvGrpSpPr/>
          <p:nvPr/>
        </p:nvGrpSpPr>
        <p:grpSpPr>
          <a:xfrm>
            <a:off x="808068" y="3764360"/>
            <a:ext cx="9927379" cy="1388826"/>
            <a:chOff x="1308118" y="4351063"/>
            <a:chExt cx="9927379" cy="1578885"/>
          </a:xfrm>
        </p:grpSpPr>
        <p:grpSp>
          <p:nvGrpSpPr>
            <p:cNvPr id="39" name="Group 38">
              <a:extLst>
                <a:ext uri="{FF2B5EF4-FFF2-40B4-BE49-F238E27FC236}">
                  <a16:creationId xmlns:a16="http://schemas.microsoft.com/office/drawing/2014/main" id="{40D7DAAD-FE9F-3B1E-6635-B82ECCE7368C}"/>
                </a:ext>
              </a:extLst>
            </p:cNvPr>
            <p:cNvGrpSpPr/>
            <p:nvPr/>
          </p:nvGrpSpPr>
          <p:grpSpPr>
            <a:xfrm>
              <a:off x="1308118" y="4351063"/>
              <a:ext cx="9927379" cy="1578885"/>
              <a:chOff x="1308118" y="3304687"/>
              <a:chExt cx="9927379" cy="1578885"/>
            </a:xfrm>
          </p:grpSpPr>
          <p:sp>
            <p:nvSpPr>
              <p:cNvPr id="29" name="Rectangle 28">
                <a:extLst>
                  <a:ext uri="{FF2B5EF4-FFF2-40B4-BE49-F238E27FC236}">
                    <a16:creationId xmlns:a16="http://schemas.microsoft.com/office/drawing/2014/main" id="{86C3D058-31B4-8B05-32CD-0DDDF3C6E859}"/>
                  </a:ext>
                </a:extLst>
              </p:cNvPr>
              <p:cNvSpPr/>
              <p:nvPr/>
            </p:nvSpPr>
            <p:spPr>
              <a:xfrm>
                <a:off x="1308118" y="3996020"/>
                <a:ext cx="9927377" cy="853310"/>
              </a:xfrm>
              <a:prstGeom prst="rect">
                <a:avLst/>
              </a:prstGeom>
              <a:solidFill>
                <a:schemeClr val="accent5">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id="{72E03795-0ED7-F35C-FFA8-555436728EF5}"/>
                  </a:ext>
                </a:extLst>
              </p:cNvPr>
              <p:cNvSpPr/>
              <p:nvPr/>
            </p:nvSpPr>
            <p:spPr>
              <a:xfrm>
                <a:off x="1308133" y="3304687"/>
                <a:ext cx="9927364" cy="691625"/>
              </a:xfrm>
              <a:prstGeom prst="rect">
                <a:avLst/>
              </a:prstGeom>
              <a:solidFill>
                <a:schemeClr val="accent1">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 name="Straight Arrow Connector 4">
                <a:extLst>
                  <a:ext uri="{FF2B5EF4-FFF2-40B4-BE49-F238E27FC236}">
                    <a16:creationId xmlns:a16="http://schemas.microsoft.com/office/drawing/2014/main" id="{F4E2275B-8586-1388-583B-F4C2121C5DF2}"/>
                  </a:ext>
                </a:extLst>
              </p:cNvPr>
              <p:cNvCxnSpPr/>
              <p:nvPr/>
            </p:nvCxnSpPr>
            <p:spPr>
              <a:xfrm>
                <a:off x="2651599" y="4004346"/>
                <a:ext cx="7203233" cy="0"/>
              </a:xfrm>
              <a:prstGeom prst="straightConnector1">
                <a:avLst/>
              </a:prstGeom>
              <a:ln w="38100">
                <a:tailEnd type="none" w="lg" len="lg"/>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E0F15C2-D66D-2642-B51F-F2536F553A44}"/>
                  </a:ext>
                </a:extLst>
              </p:cNvPr>
              <p:cNvSpPr/>
              <p:nvPr/>
            </p:nvSpPr>
            <p:spPr>
              <a:xfrm>
                <a:off x="2343688" y="3850390"/>
                <a:ext cx="307911" cy="307911"/>
              </a:xfrm>
              <a:prstGeom prst="ellipse">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E4A34F16-3DAA-26AF-80B7-399C316BC375}"/>
                  </a:ext>
                </a:extLst>
              </p:cNvPr>
              <p:cNvSpPr txBox="1"/>
              <p:nvPr/>
            </p:nvSpPr>
            <p:spPr>
              <a:xfrm>
                <a:off x="1308133" y="3765187"/>
                <a:ext cx="1089136" cy="461665"/>
              </a:xfrm>
              <a:prstGeom prst="rect">
                <a:avLst/>
              </a:prstGeom>
              <a:noFill/>
            </p:spPr>
            <p:txBody>
              <a:bodyPr wrap="square" rtlCol="0">
                <a:spAutoFit/>
              </a:bodyPr>
              <a:lstStyle/>
              <a:p>
                <a:r>
                  <a:rPr lang="en-AU" sz="800" b="1" dirty="0"/>
                  <a:t>Initial release date from prison</a:t>
                </a:r>
              </a:p>
              <a:p>
                <a:r>
                  <a:rPr lang="en-AU" sz="800" b="1" dirty="0"/>
                  <a:t>(1 August 2016)</a:t>
                </a:r>
              </a:p>
            </p:txBody>
          </p:sp>
          <p:sp>
            <p:nvSpPr>
              <p:cNvPr id="8" name="TextBox 7">
                <a:extLst>
                  <a:ext uri="{FF2B5EF4-FFF2-40B4-BE49-F238E27FC236}">
                    <a16:creationId xmlns:a16="http://schemas.microsoft.com/office/drawing/2014/main" id="{41BF8A2F-D451-3389-0792-AD1662A1DB8B}"/>
                  </a:ext>
                </a:extLst>
              </p:cNvPr>
              <p:cNvSpPr txBox="1"/>
              <p:nvPr/>
            </p:nvSpPr>
            <p:spPr>
              <a:xfrm>
                <a:off x="10094851" y="3773512"/>
                <a:ext cx="1140645" cy="461665"/>
              </a:xfrm>
              <a:prstGeom prst="rect">
                <a:avLst/>
              </a:prstGeom>
              <a:noFill/>
            </p:spPr>
            <p:txBody>
              <a:bodyPr wrap="square" rtlCol="0">
                <a:spAutoFit/>
              </a:bodyPr>
              <a:lstStyle/>
              <a:p>
                <a:r>
                  <a:rPr lang="en-AU" sz="800" b="1" dirty="0"/>
                  <a:t>3 years from initial release date</a:t>
                </a:r>
              </a:p>
              <a:p>
                <a:r>
                  <a:rPr lang="en-AU" sz="800" b="1" dirty="0"/>
                  <a:t>(1 August 2019)</a:t>
                </a:r>
              </a:p>
            </p:txBody>
          </p:sp>
          <p:sp>
            <p:nvSpPr>
              <p:cNvPr id="9" name="TextBox 8">
                <a:extLst>
                  <a:ext uri="{FF2B5EF4-FFF2-40B4-BE49-F238E27FC236}">
                    <a16:creationId xmlns:a16="http://schemas.microsoft.com/office/drawing/2014/main" id="{916BA922-2B67-9527-9F18-11D73191898B}"/>
                  </a:ext>
                </a:extLst>
              </p:cNvPr>
              <p:cNvSpPr txBox="1"/>
              <p:nvPr/>
            </p:nvSpPr>
            <p:spPr>
              <a:xfrm>
                <a:off x="4710554" y="3386011"/>
                <a:ext cx="1872343" cy="338554"/>
              </a:xfrm>
              <a:prstGeom prst="rect">
                <a:avLst/>
              </a:prstGeom>
              <a:noFill/>
            </p:spPr>
            <p:txBody>
              <a:bodyPr wrap="square" rtlCol="0">
                <a:spAutoFit/>
              </a:bodyPr>
              <a:lstStyle/>
              <a:p>
                <a:r>
                  <a:rPr lang="en-AU" sz="800" dirty="0"/>
                  <a:t>Recorded custody start date</a:t>
                </a:r>
              </a:p>
              <a:p>
                <a:r>
                  <a:rPr lang="en-AU" sz="800" dirty="0"/>
                  <a:t>(1 February 2017)</a:t>
                </a:r>
              </a:p>
            </p:txBody>
          </p:sp>
          <p:sp>
            <p:nvSpPr>
              <p:cNvPr id="10" name="TextBox 9">
                <a:extLst>
                  <a:ext uri="{FF2B5EF4-FFF2-40B4-BE49-F238E27FC236}">
                    <a16:creationId xmlns:a16="http://schemas.microsoft.com/office/drawing/2014/main" id="{17C25E6F-8EF1-B613-BFEB-1442028231E2}"/>
                  </a:ext>
                </a:extLst>
              </p:cNvPr>
              <p:cNvSpPr txBox="1"/>
              <p:nvPr/>
            </p:nvSpPr>
            <p:spPr>
              <a:xfrm>
                <a:off x="7046317" y="3386011"/>
                <a:ext cx="1872343" cy="338554"/>
              </a:xfrm>
              <a:prstGeom prst="rect">
                <a:avLst/>
              </a:prstGeom>
              <a:noFill/>
            </p:spPr>
            <p:txBody>
              <a:bodyPr wrap="square" rtlCol="0">
                <a:spAutoFit/>
              </a:bodyPr>
              <a:lstStyle/>
              <a:p>
                <a:r>
                  <a:rPr lang="en-AU" sz="800" dirty="0"/>
                  <a:t>Recorded custody start date</a:t>
                </a:r>
              </a:p>
              <a:p>
                <a:r>
                  <a:rPr lang="en-AU" sz="800" dirty="0"/>
                  <a:t>(1  July 2018)</a:t>
                </a:r>
              </a:p>
            </p:txBody>
          </p:sp>
          <p:sp>
            <p:nvSpPr>
              <p:cNvPr id="11" name="TextBox 10">
                <a:extLst>
                  <a:ext uri="{FF2B5EF4-FFF2-40B4-BE49-F238E27FC236}">
                    <a16:creationId xmlns:a16="http://schemas.microsoft.com/office/drawing/2014/main" id="{4616C1F9-6542-DBC3-E5B0-B0137BCDB968}"/>
                  </a:ext>
                </a:extLst>
              </p:cNvPr>
              <p:cNvSpPr txBox="1"/>
              <p:nvPr/>
            </p:nvSpPr>
            <p:spPr>
              <a:xfrm>
                <a:off x="3774383" y="4175686"/>
                <a:ext cx="3039271" cy="584773"/>
              </a:xfrm>
              <a:prstGeom prst="rect">
                <a:avLst/>
              </a:prstGeom>
              <a:noFill/>
            </p:spPr>
            <p:txBody>
              <a:bodyPr wrap="square" rtlCol="0">
                <a:spAutoFit/>
              </a:bodyPr>
              <a:lstStyle/>
              <a:p>
                <a:r>
                  <a:rPr lang="en-AU" sz="800" dirty="0"/>
                  <a:t>Recorded SHS start date</a:t>
                </a:r>
              </a:p>
              <a:p>
                <a:r>
                  <a:rPr lang="en-AU" sz="800" dirty="0"/>
                  <a:t>(1 December 2016)</a:t>
                </a:r>
              </a:p>
              <a:p>
                <a:r>
                  <a:rPr lang="en-AU" sz="800" dirty="0"/>
                  <a:t>Housing situation immediately before receiving support: At risk of homelessness</a:t>
                </a:r>
              </a:p>
            </p:txBody>
          </p:sp>
          <p:sp>
            <p:nvSpPr>
              <p:cNvPr id="12" name="TextBox 11">
                <a:extLst>
                  <a:ext uri="{FF2B5EF4-FFF2-40B4-BE49-F238E27FC236}">
                    <a16:creationId xmlns:a16="http://schemas.microsoft.com/office/drawing/2014/main" id="{6BE80272-381F-9EC4-D85F-1784B9E0187F}"/>
                  </a:ext>
                </a:extLst>
              </p:cNvPr>
              <p:cNvSpPr txBox="1"/>
              <p:nvPr/>
            </p:nvSpPr>
            <p:spPr>
              <a:xfrm>
                <a:off x="7982488" y="4175686"/>
                <a:ext cx="3039267" cy="707886"/>
              </a:xfrm>
              <a:prstGeom prst="rect">
                <a:avLst/>
              </a:prstGeom>
              <a:noFill/>
            </p:spPr>
            <p:txBody>
              <a:bodyPr wrap="square" rtlCol="0">
                <a:spAutoFit/>
              </a:bodyPr>
              <a:lstStyle/>
              <a:p>
                <a:r>
                  <a:rPr lang="en-AU" sz="800" dirty="0"/>
                  <a:t>Recorded SHS start date</a:t>
                </a:r>
              </a:p>
              <a:p>
                <a:r>
                  <a:rPr lang="en-AU" sz="800" dirty="0"/>
                  <a:t>(1 November 2018)</a:t>
                </a:r>
              </a:p>
              <a:p>
                <a:r>
                  <a:rPr lang="en-AU" sz="800" dirty="0"/>
                  <a:t>Housing situation immediately before receiving support: At risk of homelessness</a:t>
                </a:r>
              </a:p>
              <a:p>
                <a:endParaRPr lang="en-AU" sz="800" dirty="0"/>
              </a:p>
            </p:txBody>
          </p:sp>
          <p:cxnSp>
            <p:nvCxnSpPr>
              <p:cNvPr id="14" name="Straight Connector 13">
                <a:extLst>
                  <a:ext uri="{FF2B5EF4-FFF2-40B4-BE49-F238E27FC236}">
                    <a16:creationId xmlns:a16="http://schemas.microsoft.com/office/drawing/2014/main" id="{E1510710-8EC3-AF00-8DDB-3A0613885AE8}"/>
                  </a:ext>
                </a:extLst>
              </p:cNvPr>
              <p:cNvCxnSpPr>
                <a:cxnSpLocks/>
              </p:cNvCxnSpPr>
              <p:nvPr/>
            </p:nvCxnSpPr>
            <p:spPr>
              <a:xfrm>
                <a:off x="4710554" y="3450314"/>
                <a:ext cx="0" cy="55403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B8264F-B825-B013-28E7-70082606578C}"/>
                  </a:ext>
                </a:extLst>
              </p:cNvPr>
              <p:cNvCxnSpPr>
                <a:cxnSpLocks/>
              </p:cNvCxnSpPr>
              <p:nvPr/>
            </p:nvCxnSpPr>
            <p:spPr>
              <a:xfrm flipV="1">
                <a:off x="3774383" y="4004345"/>
                <a:ext cx="0" cy="541852"/>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B14B60-2F0D-E519-5920-669F2B66764E}"/>
                  </a:ext>
                </a:extLst>
              </p:cNvPr>
              <p:cNvCxnSpPr>
                <a:cxnSpLocks/>
              </p:cNvCxnSpPr>
              <p:nvPr/>
            </p:nvCxnSpPr>
            <p:spPr>
              <a:xfrm>
                <a:off x="7046317" y="3450314"/>
                <a:ext cx="0" cy="55403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891F03-2B66-AB8E-5273-CB4DFEB0E20A}"/>
                  </a:ext>
                </a:extLst>
              </p:cNvPr>
              <p:cNvCxnSpPr>
                <a:cxnSpLocks/>
              </p:cNvCxnSpPr>
              <p:nvPr/>
            </p:nvCxnSpPr>
            <p:spPr>
              <a:xfrm flipV="1">
                <a:off x="7982489" y="4004345"/>
                <a:ext cx="0" cy="541852"/>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084B4E38-5D6E-39EC-D4A6-785671B0197B}"/>
                  </a:ext>
                </a:extLst>
              </p:cNvPr>
              <p:cNvSpPr/>
              <p:nvPr/>
            </p:nvSpPr>
            <p:spPr>
              <a:xfrm rot="16200000">
                <a:off x="3589623" y="2830369"/>
                <a:ext cx="177456" cy="2002187"/>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2" name="Right Brace 21">
                <a:extLst>
                  <a:ext uri="{FF2B5EF4-FFF2-40B4-BE49-F238E27FC236}">
                    <a16:creationId xmlns:a16="http://schemas.microsoft.com/office/drawing/2014/main" id="{1612FD91-6D83-F1FF-8E42-8820206E7291}"/>
                  </a:ext>
                </a:extLst>
              </p:cNvPr>
              <p:cNvSpPr/>
              <p:nvPr/>
            </p:nvSpPr>
            <p:spPr>
              <a:xfrm rot="5400000">
                <a:off x="3116145" y="3606767"/>
                <a:ext cx="166476" cy="1044250"/>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3" name="TextBox 22">
                <a:extLst>
                  <a:ext uri="{FF2B5EF4-FFF2-40B4-BE49-F238E27FC236}">
                    <a16:creationId xmlns:a16="http://schemas.microsoft.com/office/drawing/2014/main" id="{7843D535-E70D-87E5-AFA4-91057564A6BD}"/>
                  </a:ext>
                </a:extLst>
              </p:cNvPr>
              <p:cNvSpPr txBox="1"/>
              <p:nvPr/>
            </p:nvSpPr>
            <p:spPr>
              <a:xfrm>
                <a:off x="2742180" y="3385410"/>
                <a:ext cx="1872342" cy="338554"/>
              </a:xfrm>
              <a:prstGeom prst="rect">
                <a:avLst/>
              </a:prstGeom>
              <a:noFill/>
            </p:spPr>
            <p:txBody>
              <a:bodyPr wrap="square" rtlCol="0">
                <a:spAutoFit/>
              </a:bodyPr>
              <a:lstStyle/>
              <a:p>
                <a:pPr algn="ctr"/>
                <a:r>
                  <a:rPr lang="en-AU" sz="800" dirty="0"/>
                  <a:t>Time to earliest return to custody</a:t>
                </a:r>
              </a:p>
              <a:p>
                <a:pPr algn="ctr"/>
                <a:r>
                  <a:rPr lang="en-AU" sz="800" dirty="0"/>
                  <a:t>(6 months)</a:t>
                </a:r>
              </a:p>
            </p:txBody>
          </p:sp>
          <p:sp>
            <p:nvSpPr>
              <p:cNvPr id="24" name="TextBox 23">
                <a:extLst>
                  <a:ext uri="{FF2B5EF4-FFF2-40B4-BE49-F238E27FC236}">
                    <a16:creationId xmlns:a16="http://schemas.microsoft.com/office/drawing/2014/main" id="{1CFDF7F0-62A9-BACA-8554-FDC170B3C9D2}"/>
                  </a:ext>
                </a:extLst>
              </p:cNvPr>
              <p:cNvSpPr txBox="1"/>
              <p:nvPr/>
            </p:nvSpPr>
            <p:spPr>
              <a:xfrm>
                <a:off x="2507557" y="4207643"/>
                <a:ext cx="1383652" cy="461665"/>
              </a:xfrm>
              <a:prstGeom prst="rect">
                <a:avLst/>
              </a:prstGeom>
              <a:noFill/>
            </p:spPr>
            <p:txBody>
              <a:bodyPr wrap="square" rtlCol="0">
                <a:spAutoFit/>
              </a:bodyPr>
              <a:lstStyle/>
              <a:p>
                <a:pPr algn="ctr"/>
                <a:r>
                  <a:rPr lang="en-AU" sz="800" dirty="0"/>
                  <a:t>Time to earliest SHS episode</a:t>
                </a:r>
              </a:p>
              <a:p>
                <a:pPr algn="ctr"/>
                <a:r>
                  <a:rPr lang="en-AU" sz="800" dirty="0"/>
                  <a:t>(4 months)</a:t>
                </a:r>
              </a:p>
            </p:txBody>
          </p:sp>
        </p:grpSp>
        <p:sp>
          <p:nvSpPr>
            <p:cNvPr id="2" name="Oval 1">
              <a:extLst>
                <a:ext uri="{FF2B5EF4-FFF2-40B4-BE49-F238E27FC236}">
                  <a16:creationId xmlns:a16="http://schemas.microsoft.com/office/drawing/2014/main" id="{EB933A7A-FCA7-42B9-36C5-C5EC6573D412}"/>
                </a:ext>
              </a:extLst>
            </p:cNvPr>
            <p:cNvSpPr/>
            <p:nvPr/>
          </p:nvSpPr>
          <p:spPr>
            <a:xfrm>
              <a:off x="9763020" y="4888439"/>
              <a:ext cx="307911" cy="307911"/>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7" name="TextBox 16">
            <a:extLst>
              <a:ext uri="{FF2B5EF4-FFF2-40B4-BE49-F238E27FC236}">
                <a16:creationId xmlns:a16="http://schemas.microsoft.com/office/drawing/2014/main" id="{9A73363F-FA43-6215-011B-C5C3342F0D04}"/>
              </a:ext>
            </a:extLst>
          </p:cNvPr>
          <p:cNvSpPr txBox="1"/>
          <p:nvPr/>
        </p:nvSpPr>
        <p:spPr>
          <a:xfrm>
            <a:off x="730579" y="5308557"/>
            <a:ext cx="10489871" cy="1384995"/>
          </a:xfrm>
          <a:prstGeom prst="rect">
            <a:avLst/>
          </a:prstGeom>
          <a:noFill/>
        </p:spPr>
        <p:txBody>
          <a:bodyPr wrap="square">
            <a:spAutoFit/>
          </a:bodyPr>
          <a:lstStyle/>
          <a:p>
            <a:r>
              <a:rPr lang="en-AU" sz="1200" dirty="0"/>
              <a:t>In this example:</a:t>
            </a:r>
          </a:p>
          <a:p>
            <a:pPr marL="285750" lvl="1" indent="-252000">
              <a:buClr>
                <a:schemeClr val="accent1"/>
              </a:buClr>
              <a:buFont typeface="Arial" panose="020B0604020202020204" pitchFamily="34" charset="0"/>
              <a:buChar char="•"/>
            </a:pPr>
            <a:r>
              <a:rPr lang="en-AU" sz="1200" dirty="0"/>
              <a:t>The individual was released from prison on 1 August 2016 and the analysis captures their corrections and SHS use until 1 August 2019.</a:t>
            </a:r>
          </a:p>
          <a:p>
            <a:pPr marL="285750" lvl="1" indent="-252000">
              <a:buClr>
                <a:schemeClr val="accent1"/>
              </a:buClr>
              <a:buFont typeface="Arial" panose="020B0604020202020204" pitchFamily="34" charset="0"/>
              <a:buChar char="•"/>
            </a:pPr>
            <a:r>
              <a:rPr lang="en-AU" sz="1200" dirty="0"/>
              <a:t>The individual has had 2 custody episodes and 2 SHS support periods since their release from prison.</a:t>
            </a:r>
          </a:p>
          <a:p>
            <a:pPr marL="285750" lvl="1" indent="-252000">
              <a:buClr>
                <a:schemeClr val="accent1"/>
              </a:buClr>
              <a:buFont typeface="Arial" panose="020B0604020202020204" pitchFamily="34" charset="0"/>
              <a:buChar char="•"/>
            </a:pPr>
            <a:r>
              <a:rPr lang="en-AU" sz="1200" dirty="0"/>
              <a:t>The time between their initial release from prison and the first time they return to custody is 6 months.</a:t>
            </a:r>
          </a:p>
          <a:p>
            <a:pPr marL="285750" lvl="1" indent="-252000">
              <a:buClr>
                <a:schemeClr val="accent1"/>
              </a:buClr>
              <a:buFont typeface="Arial" panose="020B0604020202020204" pitchFamily="34" charset="0"/>
              <a:buChar char="•"/>
            </a:pPr>
            <a:r>
              <a:rPr lang="en-AU" sz="1200" dirty="0"/>
              <a:t>The time between their initial release from prison and the first time they received SHS support is 4 months.</a:t>
            </a:r>
          </a:p>
          <a:p>
            <a:pPr marL="285750" lvl="1" indent="-252000">
              <a:buClr>
                <a:schemeClr val="accent1"/>
              </a:buClr>
              <a:buFont typeface="Arial" panose="020B0604020202020204" pitchFamily="34" charset="0"/>
              <a:buChar char="•"/>
            </a:pPr>
            <a:r>
              <a:rPr lang="en-AU" sz="1200" dirty="0"/>
              <a:t>The housing situation immediately before they received SHS support were assessed as ‘at risk of homelessness’ both times.</a:t>
            </a:r>
          </a:p>
          <a:p>
            <a:endParaRPr lang="en-AU" sz="1200" dirty="0"/>
          </a:p>
        </p:txBody>
      </p:sp>
      <p:sp>
        <p:nvSpPr>
          <p:cNvPr id="4" name="TextBox 3">
            <a:extLst>
              <a:ext uri="{FF2B5EF4-FFF2-40B4-BE49-F238E27FC236}">
                <a16:creationId xmlns:a16="http://schemas.microsoft.com/office/drawing/2014/main" id="{2856F827-2BAF-8FBF-8844-DABDBA4573A7}"/>
              </a:ext>
            </a:extLst>
          </p:cNvPr>
          <p:cNvSpPr txBox="1"/>
          <p:nvPr/>
        </p:nvSpPr>
        <p:spPr>
          <a:xfrm>
            <a:off x="11756571" y="6488668"/>
            <a:ext cx="435429" cy="276999"/>
          </a:xfrm>
          <a:prstGeom prst="rect">
            <a:avLst/>
          </a:prstGeom>
          <a:noFill/>
        </p:spPr>
        <p:txBody>
          <a:bodyPr wrap="square" rtlCol="0">
            <a:spAutoFit/>
          </a:bodyPr>
          <a:lstStyle/>
          <a:p>
            <a:r>
              <a:rPr lang="en-AU" sz="1200" dirty="0">
                <a:solidFill>
                  <a:schemeClr val="bg1"/>
                </a:solidFill>
              </a:rPr>
              <a:t>3</a:t>
            </a:r>
          </a:p>
        </p:txBody>
      </p:sp>
    </p:spTree>
    <p:extLst>
      <p:ext uri="{BB962C8B-B14F-4D97-AF65-F5344CB8AC3E}">
        <p14:creationId xmlns:p14="http://schemas.microsoft.com/office/powerpoint/2010/main" val="303155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44B0-1EBF-AF7B-4A16-A86FF8A13C68}"/>
              </a:ext>
            </a:extLst>
          </p:cNvPr>
          <p:cNvSpPr>
            <a:spLocks noGrp="1"/>
          </p:cNvSpPr>
          <p:nvPr>
            <p:ph type="title"/>
          </p:nvPr>
        </p:nvSpPr>
        <p:spPr/>
        <p:txBody>
          <a:bodyPr/>
          <a:lstStyle/>
          <a:p>
            <a:r>
              <a:rPr lang="en-AU" sz="2800" dirty="0"/>
              <a:t>Importance of understanding the client pathways and baselines for those released from custody into homelessness</a:t>
            </a:r>
          </a:p>
        </p:txBody>
      </p:sp>
      <p:graphicFrame>
        <p:nvGraphicFramePr>
          <p:cNvPr id="8" name="Diagram 7">
            <a:extLst>
              <a:ext uri="{FF2B5EF4-FFF2-40B4-BE49-F238E27FC236}">
                <a16:creationId xmlns:a16="http://schemas.microsoft.com/office/drawing/2014/main" id="{DC80E572-12A5-13F4-61CF-004428D1A8BE}"/>
              </a:ext>
            </a:extLst>
          </p:cNvPr>
          <p:cNvGraphicFramePr/>
          <p:nvPr>
            <p:extLst>
              <p:ext uri="{D42A27DB-BD31-4B8C-83A1-F6EECF244321}">
                <p14:modId xmlns:p14="http://schemas.microsoft.com/office/powerpoint/2010/main" val="2071183920"/>
              </p:ext>
            </p:extLst>
          </p:nvPr>
        </p:nvGraphicFramePr>
        <p:xfrm>
          <a:off x="389587" y="2538644"/>
          <a:ext cx="5495979" cy="3663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7606B90-97F0-6ECA-6716-07E7D6659EA6}"/>
              </a:ext>
            </a:extLst>
          </p:cNvPr>
          <p:cNvSpPr txBox="1"/>
          <p:nvPr/>
        </p:nvSpPr>
        <p:spPr>
          <a:xfrm>
            <a:off x="312504" y="6055661"/>
            <a:ext cx="5650146" cy="461665"/>
          </a:xfrm>
          <a:prstGeom prst="rect">
            <a:avLst/>
          </a:prstGeom>
          <a:noFill/>
        </p:spPr>
        <p:txBody>
          <a:bodyPr wrap="square">
            <a:spAutoFit/>
          </a:bodyPr>
          <a:lstStyle/>
          <a:p>
            <a:r>
              <a:rPr lang="en-AU" sz="800" dirty="0">
                <a:solidFill>
                  <a:srgbClr val="232B39"/>
                </a:solidFill>
                <a:effectLst/>
                <a:latin typeface="VIC" panose="00000500000000000000" pitchFamily="2" charset="0"/>
                <a:ea typeface="Times New Roman" panose="02020603050405020304" pitchFamily="18" charset="0"/>
                <a:cs typeface="Times New Roman" panose="02020603050405020304" pitchFamily="18" charset="0"/>
              </a:rPr>
              <a:t>Source: </a:t>
            </a:r>
          </a:p>
          <a:p>
            <a:r>
              <a:rPr lang="en-AU" sz="800" dirty="0">
                <a:solidFill>
                  <a:srgbClr val="232B39"/>
                </a:solidFill>
                <a:effectLst/>
                <a:latin typeface="VIC" panose="00000500000000000000" pitchFamily="2" charset="0"/>
                <a:ea typeface="Times New Roman" panose="02020603050405020304" pitchFamily="18" charset="0"/>
                <a:cs typeface="Times New Roman" panose="02020603050405020304" pitchFamily="18" charset="0"/>
              </a:rPr>
              <a:t>AIHW, 2019, </a:t>
            </a:r>
            <a:r>
              <a:rPr lang="en-AU" sz="800" i="1" dirty="0">
                <a:solidFill>
                  <a:srgbClr val="232B39"/>
                </a:solidFill>
                <a:effectLst/>
                <a:latin typeface="VIC" panose="00000500000000000000" pitchFamily="2" charset="0"/>
                <a:ea typeface="Times New Roman" panose="02020603050405020304" pitchFamily="18" charset="0"/>
                <a:cs typeface="Times New Roman" panose="02020603050405020304" pitchFamily="18" charset="0"/>
              </a:rPr>
              <a:t>The health of Australia’s prisoners</a:t>
            </a:r>
            <a:r>
              <a:rPr lang="en-AU" sz="800" dirty="0">
                <a:solidFill>
                  <a:srgbClr val="232B39"/>
                </a:solidFill>
                <a:effectLst/>
                <a:latin typeface="VIC" panose="00000500000000000000" pitchFamily="2" charset="0"/>
                <a:ea typeface="Times New Roman" panose="02020603050405020304" pitchFamily="18" charset="0"/>
                <a:cs typeface="Times New Roman" panose="02020603050405020304" pitchFamily="18" charset="0"/>
              </a:rPr>
              <a:t>: cat. no. PHE 246</a:t>
            </a:r>
            <a:endParaRPr lang="en-AU" sz="800" i="1" dirty="0">
              <a:solidFill>
                <a:srgbClr val="232B39"/>
              </a:solidFill>
              <a:effectLst/>
              <a:latin typeface="VIC" panose="00000500000000000000" pitchFamily="2" charset="0"/>
              <a:ea typeface="Times New Roman" panose="02020603050405020304" pitchFamily="18" charset="0"/>
              <a:cs typeface="Times New Roman" panose="02020603050405020304" pitchFamily="18" charset="0"/>
            </a:endParaRPr>
          </a:p>
          <a:p>
            <a:r>
              <a:rPr lang="en-AU" sz="800" i="1" dirty="0"/>
              <a:t>Journeys Home Research Report No.6. Melbourne: Melbourne Institute of Economic and Social Research</a:t>
            </a:r>
          </a:p>
        </p:txBody>
      </p:sp>
      <p:sp>
        <p:nvSpPr>
          <p:cNvPr id="10" name="Rectangle 3">
            <a:extLst>
              <a:ext uri="{FF2B5EF4-FFF2-40B4-BE49-F238E27FC236}">
                <a16:creationId xmlns:a16="http://schemas.microsoft.com/office/drawing/2014/main" id="{659C24A8-33A4-9D43-7EE5-94603291651C}"/>
              </a:ext>
            </a:extLst>
          </p:cNvPr>
          <p:cNvSpPr>
            <a:spLocks noChangeArrowheads="1"/>
          </p:cNvSpPr>
          <p:nvPr/>
        </p:nvSpPr>
        <p:spPr bwMode="auto">
          <a:xfrm>
            <a:off x="5885566" y="2920647"/>
            <a:ext cx="438479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AU" sz="1200" dirty="0"/>
              <a:t>Homelessness increased in Victoria by </a:t>
            </a:r>
            <a:r>
              <a:rPr lang="en-AU" sz="1200" b="1" dirty="0">
                <a:solidFill>
                  <a:schemeClr val="accent1"/>
                </a:solidFill>
              </a:rPr>
              <a:t>36.7% </a:t>
            </a:r>
            <a:r>
              <a:rPr lang="en-AU" sz="1200" dirty="0"/>
              <a:t>between 2001 and 2016. This outstripped population growth over the period which increased by </a:t>
            </a:r>
            <a:r>
              <a:rPr lang="en-AU" sz="1200" b="1" dirty="0">
                <a:solidFill>
                  <a:schemeClr val="accent1"/>
                </a:solidFill>
              </a:rPr>
              <a:t>28.5%.</a:t>
            </a:r>
            <a:endParaRPr lang="en-AU" sz="1200" dirty="0"/>
          </a:p>
          <a:p>
            <a:endParaRPr lang="en-AU" sz="800" i="1" dirty="0"/>
          </a:p>
          <a:p>
            <a:r>
              <a:rPr lang="en-AU" sz="800" i="1" dirty="0"/>
              <a:t>Source: ABS, Census, 2001 to 2016.</a:t>
            </a:r>
          </a:p>
        </p:txBody>
      </p:sp>
      <p:sp>
        <p:nvSpPr>
          <p:cNvPr id="12" name="TextBox 11">
            <a:extLst>
              <a:ext uri="{FF2B5EF4-FFF2-40B4-BE49-F238E27FC236}">
                <a16:creationId xmlns:a16="http://schemas.microsoft.com/office/drawing/2014/main" id="{776CF906-8C5D-2598-8235-2913FA3D5B0F}"/>
              </a:ext>
            </a:extLst>
          </p:cNvPr>
          <p:cNvSpPr txBox="1"/>
          <p:nvPr/>
        </p:nvSpPr>
        <p:spPr>
          <a:xfrm>
            <a:off x="5886740" y="4231304"/>
            <a:ext cx="5070020" cy="1261884"/>
          </a:xfrm>
          <a:prstGeom prst="rect">
            <a:avLst/>
          </a:prstGeom>
          <a:noFill/>
        </p:spPr>
        <p:txBody>
          <a:bodyPr wrap="square">
            <a:spAutoFit/>
          </a:bodyPr>
          <a:lstStyle/>
          <a:p>
            <a:r>
              <a:rPr lang="en-AU" sz="1200" dirty="0">
                <a:solidFill>
                  <a:srgbClr val="232B39"/>
                </a:solidFill>
                <a:effectLst/>
                <a:latin typeface="VIC" panose="00000500000000000000" pitchFamily="2" charset="0"/>
                <a:ea typeface="Times New Roman" panose="02020603050405020304" pitchFamily="18" charset="0"/>
                <a:cs typeface="Times New Roman" panose="02020603050405020304" pitchFamily="18" charset="0"/>
              </a:rPr>
              <a:t>The proportion of SHS clients exiting from custodial arrangements relative to </a:t>
            </a:r>
            <a:r>
              <a:rPr lang="en-AU" sz="1200" dirty="0">
                <a:solidFill>
                  <a:srgbClr val="232B39"/>
                </a:solidFill>
                <a:latin typeface="VIC" panose="00000500000000000000" pitchFamily="2" charset="0"/>
                <a:ea typeface="Times New Roman" panose="02020603050405020304" pitchFamily="18" charset="0"/>
                <a:cs typeface="Times New Roman" panose="02020603050405020304" pitchFamily="18" charset="0"/>
              </a:rPr>
              <a:t>total prison discharges </a:t>
            </a:r>
            <a:r>
              <a:rPr lang="en-AU" sz="1200" dirty="0">
                <a:solidFill>
                  <a:srgbClr val="232B39"/>
                </a:solidFill>
                <a:effectLst/>
                <a:latin typeface="VIC" panose="00000500000000000000" pitchFamily="2" charset="0"/>
                <a:ea typeface="Times New Roman" panose="02020603050405020304" pitchFamily="18" charset="0"/>
                <a:cs typeface="Times New Roman" panose="02020603050405020304" pitchFamily="18" charset="0"/>
              </a:rPr>
              <a:t>increased from </a:t>
            </a:r>
            <a:r>
              <a:rPr lang="en-AU" sz="1200" b="1" dirty="0">
                <a:solidFill>
                  <a:schemeClr val="accent1"/>
                </a:solidFill>
                <a:latin typeface="VIC" panose="00000500000000000000" pitchFamily="2" charset="0"/>
                <a:ea typeface="Times New Roman" panose="02020603050405020304" pitchFamily="18" charset="0"/>
                <a:cs typeface="Times New Roman" panose="02020603050405020304" pitchFamily="18" charset="0"/>
              </a:rPr>
              <a:t>41% to 48%</a:t>
            </a:r>
            <a:r>
              <a:rPr lang="en-AU" sz="1200" b="1" dirty="0">
                <a:solidFill>
                  <a:schemeClr val="accent1"/>
                </a:solidFill>
                <a:effectLst/>
                <a:latin typeface="VIC" panose="00000500000000000000" pitchFamily="2" charset="0"/>
                <a:ea typeface="Times New Roman" panose="02020603050405020304" pitchFamily="18" charset="0"/>
                <a:cs typeface="Times New Roman" panose="02020603050405020304" pitchFamily="18" charset="0"/>
              </a:rPr>
              <a:t> </a:t>
            </a:r>
            <a:r>
              <a:rPr lang="en-AU" sz="1200" dirty="0">
                <a:solidFill>
                  <a:srgbClr val="232B39"/>
                </a:solidFill>
                <a:effectLst/>
                <a:latin typeface="VIC" panose="00000500000000000000" pitchFamily="2" charset="0"/>
                <a:ea typeface="Times New Roman" panose="02020603050405020304" pitchFamily="18" charset="0"/>
                <a:cs typeface="Times New Roman" panose="02020603050405020304" pitchFamily="18" charset="0"/>
              </a:rPr>
              <a:t>over 10 years in Victoria (2013–14 to 2022–23). </a:t>
            </a:r>
          </a:p>
          <a:p>
            <a:endParaRPr lang="en-AU" sz="800" i="1" dirty="0"/>
          </a:p>
          <a:p>
            <a:r>
              <a:rPr lang="en-AU" sz="800" i="1" dirty="0"/>
              <a:t>Source: AIHW, Specialist homelessness services historical tables 2011–12 to 2022–23; Corrections Victoria, Monthly time series prison and community corrections data.</a:t>
            </a:r>
          </a:p>
          <a:p>
            <a:endParaRPr lang="en-AU" sz="800" i="1" dirty="0"/>
          </a:p>
          <a:p>
            <a:r>
              <a:rPr lang="en-AU" sz="800" dirty="0"/>
              <a:t>Note that the number of annual prison discharges increased by 64% </a:t>
            </a:r>
            <a:r>
              <a:rPr lang="en-AU" sz="800" dirty="0">
                <a:highlight>
                  <a:srgbClr val="FFFFFF"/>
                </a:highlight>
              </a:rPr>
              <a:t>over this </a:t>
            </a:r>
            <a:r>
              <a:rPr lang="en-AU" sz="800" dirty="0"/>
              <a:t>period.</a:t>
            </a:r>
            <a:endParaRPr lang="en-AU" sz="800" strike="sngStrike" dirty="0">
              <a:highlight>
                <a:srgbClr val="FFFF00"/>
              </a:highlight>
            </a:endParaRPr>
          </a:p>
        </p:txBody>
      </p:sp>
      <p:sp>
        <p:nvSpPr>
          <p:cNvPr id="5" name="TextBox 4">
            <a:extLst>
              <a:ext uri="{FF2B5EF4-FFF2-40B4-BE49-F238E27FC236}">
                <a16:creationId xmlns:a16="http://schemas.microsoft.com/office/drawing/2014/main" id="{075C8CE5-A3A3-189E-E2BE-A98CB4A47F03}"/>
              </a:ext>
            </a:extLst>
          </p:cNvPr>
          <p:cNvSpPr txBox="1"/>
          <p:nvPr/>
        </p:nvSpPr>
        <p:spPr>
          <a:xfrm>
            <a:off x="704850" y="1967701"/>
            <a:ext cx="10515600" cy="461665"/>
          </a:xfrm>
          <a:prstGeom prst="rect">
            <a:avLst/>
          </a:prstGeom>
          <a:noFill/>
        </p:spPr>
        <p:txBody>
          <a:bodyPr wrap="square" rtlCol="0">
            <a:spAutoFit/>
          </a:bodyPr>
          <a:lstStyle/>
          <a:p>
            <a:r>
              <a:rPr lang="en-AU" sz="1200" dirty="0"/>
              <a:t>Entrenched homelessness is a known challenge in an individual’s journey towards desistence and reintegration into the community after episodes of incarceration</a:t>
            </a:r>
          </a:p>
        </p:txBody>
      </p:sp>
      <p:sp>
        <p:nvSpPr>
          <p:cNvPr id="3" name="TextBox 2">
            <a:extLst>
              <a:ext uri="{FF2B5EF4-FFF2-40B4-BE49-F238E27FC236}">
                <a16:creationId xmlns:a16="http://schemas.microsoft.com/office/drawing/2014/main" id="{02160903-0E73-9C14-EBE2-6EA6221EADFF}"/>
              </a:ext>
            </a:extLst>
          </p:cNvPr>
          <p:cNvSpPr txBox="1"/>
          <p:nvPr/>
        </p:nvSpPr>
        <p:spPr>
          <a:xfrm>
            <a:off x="11756571" y="6488668"/>
            <a:ext cx="435429" cy="276999"/>
          </a:xfrm>
          <a:prstGeom prst="rect">
            <a:avLst/>
          </a:prstGeom>
          <a:noFill/>
        </p:spPr>
        <p:txBody>
          <a:bodyPr wrap="square" rtlCol="0">
            <a:spAutoFit/>
          </a:bodyPr>
          <a:lstStyle/>
          <a:p>
            <a:r>
              <a:rPr lang="en-AU" sz="1200" dirty="0">
                <a:solidFill>
                  <a:schemeClr val="bg1"/>
                </a:solidFill>
              </a:rPr>
              <a:t>4</a:t>
            </a:r>
          </a:p>
        </p:txBody>
      </p:sp>
    </p:spTree>
    <p:extLst>
      <p:ext uri="{BB962C8B-B14F-4D97-AF65-F5344CB8AC3E}">
        <p14:creationId xmlns:p14="http://schemas.microsoft.com/office/powerpoint/2010/main" val="185933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A1F7-F147-81C8-AB71-8E037D06902A}"/>
              </a:ext>
            </a:extLst>
          </p:cNvPr>
          <p:cNvSpPr>
            <a:spLocks noGrp="1"/>
          </p:cNvSpPr>
          <p:nvPr>
            <p:ph type="title"/>
          </p:nvPr>
        </p:nvSpPr>
        <p:spPr/>
        <p:txBody>
          <a:bodyPr/>
          <a:lstStyle/>
          <a:p>
            <a:r>
              <a:rPr lang="en-AU" sz="2800" dirty="0"/>
              <a:t>How government used information in this report</a:t>
            </a:r>
          </a:p>
        </p:txBody>
      </p:sp>
      <p:sp>
        <p:nvSpPr>
          <p:cNvPr id="3" name="Content Placeholder 2">
            <a:extLst>
              <a:ext uri="{FF2B5EF4-FFF2-40B4-BE49-F238E27FC236}">
                <a16:creationId xmlns:a16="http://schemas.microsoft.com/office/drawing/2014/main" id="{17163E14-B76A-1956-2CD2-43323F9B6AEB}"/>
              </a:ext>
            </a:extLst>
          </p:cNvPr>
          <p:cNvSpPr>
            <a:spLocks noGrp="1"/>
          </p:cNvSpPr>
          <p:nvPr>
            <p:ph idx="1"/>
          </p:nvPr>
        </p:nvSpPr>
        <p:spPr>
          <a:xfrm>
            <a:off x="704850" y="2168525"/>
            <a:ext cx="10515600" cy="796899"/>
          </a:xfrm>
        </p:spPr>
        <p:txBody>
          <a:bodyPr/>
          <a:lstStyle/>
          <a:p>
            <a:r>
              <a:rPr lang="en-AU" sz="1200" dirty="0">
                <a:latin typeface="+mn-lt"/>
              </a:rPr>
              <a:t>The analysis within this report was first conducted during the development of the Arc Partnerships Addressing Disadvantage (PAD).</a:t>
            </a:r>
          </a:p>
          <a:p>
            <a:r>
              <a:rPr lang="en-AU" sz="1200" dirty="0">
                <a:latin typeface="+mn-lt"/>
              </a:rPr>
              <a:t>Arc is Victoria’s fifth PAD initiative. Social Ventures Australia and </a:t>
            </a:r>
            <a:r>
              <a:rPr lang="en-AU" sz="1200" dirty="0" err="1">
                <a:latin typeface="+mn-lt"/>
              </a:rPr>
              <a:t>Vacro</a:t>
            </a:r>
            <a:r>
              <a:rPr lang="en-AU" sz="1200" dirty="0">
                <a:latin typeface="+mn-lt"/>
              </a:rPr>
              <a:t> have partnered with the Victorian government to provide specialised case management and housing support to people leaving prison, to help reduce reoffending and homelessness.</a:t>
            </a:r>
          </a:p>
          <a:p>
            <a:endParaRPr lang="en-AU" sz="1200" dirty="0">
              <a:latin typeface="+mn-lt"/>
            </a:endParaRPr>
          </a:p>
          <a:p>
            <a:endParaRPr lang="en-AU" sz="1200" dirty="0">
              <a:latin typeface="+mn-lt"/>
            </a:endParaRPr>
          </a:p>
          <a:p>
            <a:endParaRPr lang="en-AU" sz="1400" dirty="0"/>
          </a:p>
          <a:p>
            <a:endParaRPr lang="en-AU" sz="1400" dirty="0"/>
          </a:p>
        </p:txBody>
      </p:sp>
      <p:grpSp>
        <p:nvGrpSpPr>
          <p:cNvPr id="40" name="Group 39">
            <a:extLst>
              <a:ext uri="{FF2B5EF4-FFF2-40B4-BE49-F238E27FC236}">
                <a16:creationId xmlns:a16="http://schemas.microsoft.com/office/drawing/2014/main" id="{79738DEC-3942-E080-1D27-21B4A0C9E88C}"/>
              </a:ext>
            </a:extLst>
          </p:cNvPr>
          <p:cNvGrpSpPr/>
          <p:nvPr/>
        </p:nvGrpSpPr>
        <p:grpSpPr>
          <a:xfrm>
            <a:off x="1332533" y="3527366"/>
            <a:ext cx="8927108" cy="1471341"/>
            <a:chOff x="1332533" y="2992674"/>
            <a:chExt cx="8927108" cy="1471341"/>
          </a:xfrm>
        </p:grpSpPr>
        <p:cxnSp>
          <p:nvCxnSpPr>
            <p:cNvPr id="34" name="Straight Arrow Connector 33">
              <a:extLst>
                <a:ext uri="{FF2B5EF4-FFF2-40B4-BE49-F238E27FC236}">
                  <a16:creationId xmlns:a16="http://schemas.microsoft.com/office/drawing/2014/main" id="{8899240F-50C2-9330-64E8-1BF20DEA1D7C}"/>
                </a:ext>
              </a:extLst>
            </p:cNvPr>
            <p:cNvCxnSpPr>
              <a:cxnSpLocks/>
            </p:cNvCxnSpPr>
            <p:nvPr/>
          </p:nvCxnSpPr>
          <p:spPr>
            <a:xfrm>
              <a:off x="6050954" y="3997155"/>
              <a:ext cx="105399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3E66110-F6CB-EBA1-4A93-323C676B912F}"/>
                </a:ext>
              </a:extLst>
            </p:cNvPr>
            <p:cNvGrpSpPr/>
            <p:nvPr/>
          </p:nvGrpSpPr>
          <p:grpSpPr>
            <a:xfrm>
              <a:off x="1332533" y="2992674"/>
              <a:ext cx="8927108" cy="1471341"/>
              <a:chOff x="1332533" y="2992674"/>
              <a:chExt cx="8927108" cy="1471341"/>
            </a:xfrm>
          </p:grpSpPr>
          <p:grpSp>
            <p:nvGrpSpPr>
              <p:cNvPr id="4" name="Group 3">
                <a:extLst>
                  <a:ext uri="{FF2B5EF4-FFF2-40B4-BE49-F238E27FC236}">
                    <a16:creationId xmlns:a16="http://schemas.microsoft.com/office/drawing/2014/main" id="{600D3C77-7023-7AC0-AA45-B81A4E8EA209}"/>
                  </a:ext>
                </a:extLst>
              </p:cNvPr>
              <p:cNvGrpSpPr/>
              <p:nvPr/>
            </p:nvGrpSpPr>
            <p:grpSpPr>
              <a:xfrm>
                <a:off x="1332533" y="2992674"/>
                <a:ext cx="8927108" cy="1471341"/>
                <a:chOff x="704850" y="3675208"/>
                <a:chExt cx="9884810" cy="2892086"/>
              </a:xfrm>
            </p:grpSpPr>
            <p:pic>
              <p:nvPicPr>
                <p:cNvPr id="5" name="Graphic 4" descr="Home with solid fill">
                  <a:extLst>
                    <a:ext uri="{FF2B5EF4-FFF2-40B4-BE49-F238E27FC236}">
                      <a16:creationId xmlns:a16="http://schemas.microsoft.com/office/drawing/2014/main" id="{6DFC9CA2-96A3-B850-647E-074693EA53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1214" y="3737064"/>
                  <a:ext cx="502013" cy="914400"/>
                </a:xfrm>
                <a:prstGeom prst="rect">
                  <a:avLst/>
                </a:prstGeom>
              </p:spPr>
            </p:pic>
            <p:pic>
              <p:nvPicPr>
                <p:cNvPr id="6" name="Picture 5">
                  <a:extLst>
                    <a:ext uri="{FF2B5EF4-FFF2-40B4-BE49-F238E27FC236}">
                      <a16:creationId xmlns:a16="http://schemas.microsoft.com/office/drawing/2014/main" id="{EAAE0590-2C14-A3E1-E531-38FA278FB202}"/>
                    </a:ext>
                  </a:extLst>
                </p:cNvPr>
                <p:cNvPicPr>
                  <a:picLocks noChangeAspect="1"/>
                </p:cNvPicPr>
                <p:nvPr/>
              </p:nvPicPr>
              <p:blipFill>
                <a:blip r:embed="rId4"/>
                <a:stretch>
                  <a:fillRect/>
                </a:stretch>
              </p:blipFill>
              <p:spPr>
                <a:xfrm>
                  <a:off x="2893343" y="3955164"/>
                  <a:ext cx="693844" cy="478198"/>
                </a:xfrm>
                <a:prstGeom prst="rect">
                  <a:avLst/>
                </a:prstGeom>
              </p:spPr>
            </p:pic>
            <p:pic>
              <p:nvPicPr>
                <p:cNvPr id="7" name="Picture 2" descr="homeless vector illustration on a background.Premium quality symbols ...">
                  <a:extLst>
                    <a:ext uri="{FF2B5EF4-FFF2-40B4-BE49-F238E27FC236}">
                      <a16:creationId xmlns:a16="http://schemas.microsoft.com/office/drawing/2014/main" id="{F6354738-E098-9471-5333-958ECA14A5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7215" y="5257608"/>
                  <a:ext cx="403020" cy="734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Care with solid fill">
                  <a:extLst>
                    <a:ext uri="{FF2B5EF4-FFF2-40B4-BE49-F238E27FC236}">
                      <a16:creationId xmlns:a16="http://schemas.microsoft.com/office/drawing/2014/main" id="{298AFA68-F00E-9548-2C82-9FE36518EB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08511" y="3737064"/>
                  <a:ext cx="502013" cy="914400"/>
                </a:xfrm>
                <a:prstGeom prst="rect">
                  <a:avLst/>
                </a:prstGeom>
              </p:spPr>
            </p:pic>
            <p:pic>
              <p:nvPicPr>
                <p:cNvPr id="9" name="Graphic 8" descr="Continuous Improvement with solid fill">
                  <a:extLst>
                    <a:ext uri="{FF2B5EF4-FFF2-40B4-BE49-F238E27FC236}">
                      <a16:creationId xmlns:a16="http://schemas.microsoft.com/office/drawing/2014/main" id="{61656C4C-3112-20AD-F065-6C453F34C6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8511" y="5192430"/>
                  <a:ext cx="502013" cy="914400"/>
                </a:xfrm>
                <a:prstGeom prst="rect">
                  <a:avLst/>
                </a:prstGeom>
              </p:spPr>
            </p:pic>
            <p:cxnSp>
              <p:nvCxnSpPr>
                <p:cNvPr id="10" name="Straight Arrow Connector 9">
                  <a:extLst>
                    <a:ext uri="{FF2B5EF4-FFF2-40B4-BE49-F238E27FC236}">
                      <a16:creationId xmlns:a16="http://schemas.microsoft.com/office/drawing/2014/main" id="{866E9F05-977F-2DC9-46C5-AF1C56AF4485}"/>
                    </a:ext>
                  </a:extLst>
                </p:cNvPr>
                <p:cNvCxnSpPr>
                  <a:cxnSpLocks/>
                  <a:endCxn id="6" idx="1"/>
                </p:cNvCxnSpPr>
                <p:nvPr/>
              </p:nvCxnSpPr>
              <p:spPr>
                <a:xfrm flipV="1">
                  <a:off x="1619250" y="4194263"/>
                  <a:ext cx="1274093" cy="6963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556B0F4-F7CE-6F39-193E-548773D43566}"/>
                    </a:ext>
                  </a:extLst>
                </p:cNvPr>
                <p:cNvCxnSpPr>
                  <a:cxnSpLocks/>
                </p:cNvCxnSpPr>
                <p:nvPr/>
              </p:nvCxnSpPr>
              <p:spPr>
                <a:xfrm>
                  <a:off x="1619250" y="4890564"/>
                  <a:ext cx="1274093" cy="7340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2D590C8E-6AD3-5620-152E-D99D4B436003}"/>
                    </a:ext>
                  </a:extLst>
                </p:cNvPr>
                <p:cNvSpPr txBox="1">
                  <a:spLocks/>
                </p:cNvSpPr>
                <p:nvPr/>
              </p:nvSpPr>
              <p:spPr>
                <a:xfrm>
                  <a:off x="2484765" y="4525347"/>
                  <a:ext cx="1659878" cy="667084"/>
                </a:xfrm>
                <a:prstGeom prst="rect">
                  <a:avLst/>
                </a:prstGeom>
              </p:spPr>
              <p:txBody>
                <a:bodyPr vert="horz" lIns="36000" tIns="45720" rIns="3600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800" dirty="0">
                      <a:latin typeface="+mn-lt"/>
                    </a:rPr>
                    <a:t>Eligible clients leaving custody are referred to Arc</a:t>
                  </a:r>
                </a:p>
              </p:txBody>
            </p:sp>
            <p:sp>
              <p:nvSpPr>
                <p:cNvPr id="13" name="Content Placeholder 2">
                  <a:extLst>
                    <a:ext uri="{FF2B5EF4-FFF2-40B4-BE49-F238E27FC236}">
                      <a16:creationId xmlns:a16="http://schemas.microsoft.com/office/drawing/2014/main" id="{FD1BF455-B2CF-07AA-B447-FE95CC7EC406}"/>
                    </a:ext>
                  </a:extLst>
                </p:cNvPr>
                <p:cNvSpPr txBox="1">
                  <a:spLocks/>
                </p:cNvSpPr>
                <p:nvPr/>
              </p:nvSpPr>
              <p:spPr>
                <a:xfrm>
                  <a:off x="2254719" y="6027199"/>
                  <a:ext cx="2102017" cy="540095"/>
                </a:xfrm>
                <a:prstGeom prst="rect">
                  <a:avLst/>
                </a:prstGeom>
              </p:spPr>
              <p:txBody>
                <a:bodyPr vert="horz" lIns="36000" tIns="45720" rIns="3600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800" b="1" dirty="0">
                      <a:latin typeface="+mn-lt"/>
                    </a:rPr>
                    <a:t>Without Arc,</a:t>
                  </a:r>
                  <a:r>
                    <a:rPr lang="en-AU" sz="800" dirty="0">
                      <a:latin typeface="+mn-lt"/>
                    </a:rPr>
                    <a:t> those with housing needs are at greater risk of experiencing homeless</a:t>
                  </a:r>
                </a:p>
              </p:txBody>
            </p:sp>
            <p:cxnSp>
              <p:nvCxnSpPr>
                <p:cNvPr id="15" name="Straight Arrow Connector 14">
                  <a:extLst>
                    <a:ext uri="{FF2B5EF4-FFF2-40B4-BE49-F238E27FC236}">
                      <a16:creationId xmlns:a16="http://schemas.microsoft.com/office/drawing/2014/main" id="{4A44DD36-40D3-7779-5417-526C6454CE0F}"/>
                    </a:ext>
                  </a:extLst>
                </p:cNvPr>
                <p:cNvCxnSpPr>
                  <a:cxnSpLocks/>
                </p:cNvCxnSpPr>
                <p:nvPr/>
              </p:nvCxnSpPr>
              <p:spPr>
                <a:xfrm>
                  <a:off x="3712082" y="5624654"/>
                  <a:ext cx="116706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589A576-02AF-453E-DC87-FA0776B0544D}"/>
                    </a:ext>
                  </a:extLst>
                </p:cNvPr>
                <p:cNvSpPr txBox="1">
                  <a:spLocks/>
                </p:cNvSpPr>
                <p:nvPr/>
              </p:nvSpPr>
              <p:spPr>
                <a:xfrm>
                  <a:off x="4509818" y="4571343"/>
                  <a:ext cx="1797247" cy="540095"/>
                </a:xfrm>
                <a:prstGeom prst="rect">
                  <a:avLst/>
                </a:prstGeom>
              </p:spPr>
              <p:txBody>
                <a:bodyPr vert="horz" lIns="36000" tIns="45720" rIns="3600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800" dirty="0">
                      <a:latin typeface="+mn-lt"/>
                    </a:rPr>
                    <a:t>Individuals are supported into a place to stay</a:t>
                  </a:r>
                </a:p>
              </p:txBody>
            </p:sp>
            <p:sp>
              <p:nvSpPr>
                <p:cNvPr id="19" name="Content Placeholder 2">
                  <a:extLst>
                    <a:ext uri="{FF2B5EF4-FFF2-40B4-BE49-F238E27FC236}">
                      <a16:creationId xmlns:a16="http://schemas.microsoft.com/office/drawing/2014/main" id="{51B93128-999E-5F4D-7A82-0EBDA100506C}"/>
                    </a:ext>
                  </a:extLst>
                </p:cNvPr>
                <p:cNvSpPr txBox="1">
                  <a:spLocks/>
                </p:cNvSpPr>
                <p:nvPr/>
              </p:nvSpPr>
              <p:spPr>
                <a:xfrm>
                  <a:off x="4344636" y="5973636"/>
                  <a:ext cx="2102017" cy="540095"/>
                </a:xfrm>
                <a:prstGeom prst="rect">
                  <a:avLst/>
                </a:prstGeom>
              </p:spPr>
              <p:txBody>
                <a:bodyPr vert="horz" lIns="36000" tIns="45720" rIns="3600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800" dirty="0">
                      <a:latin typeface="+mn-lt"/>
                    </a:rPr>
                    <a:t>Without support, individuals who experience homelessness are more likely to end up back in custody</a:t>
                  </a:r>
                </a:p>
              </p:txBody>
            </p:sp>
            <p:sp>
              <p:nvSpPr>
                <p:cNvPr id="20" name="Content Placeholder 2">
                  <a:extLst>
                    <a:ext uri="{FF2B5EF4-FFF2-40B4-BE49-F238E27FC236}">
                      <a16:creationId xmlns:a16="http://schemas.microsoft.com/office/drawing/2014/main" id="{53D93E05-81B3-B622-BBA8-B583A095C577}"/>
                    </a:ext>
                  </a:extLst>
                </p:cNvPr>
                <p:cNvSpPr txBox="1">
                  <a:spLocks/>
                </p:cNvSpPr>
                <p:nvPr/>
              </p:nvSpPr>
              <p:spPr>
                <a:xfrm>
                  <a:off x="6851625" y="5975008"/>
                  <a:ext cx="1415781" cy="540095"/>
                </a:xfrm>
                <a:prstGeom prst="rect">
                  <a:avLst/>
                </a:prstGeom>
              </p:spPr>
              <p:txBody>
                <a:bodyPr vert="horz" lIns="36000" tIns="45720" rIns="3600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800" dirty="0">
                      <a:latin typeface="+mn-lt"/>
                    </a:rPr>
                    <a:t>The cycle repeats…</a:t>
                  </a:r>
                </a:p>
              </p:txBody>
            </p:sp>
            <p:sp>
              <p:nvSpPr>
                <p:cNvPr id="21" name="Content Placeholder 2">
                  <a:extLst>
                    <a:ext uri="{FF2B5EF4-FFF2-40B4-BE49-F238E27FC236}">
                      <a16:creationId xmlns:a16="http://schemas.microsoft.com/office/drawing/2014/main" id="{171E9E9B-791D-0897-82CF-A34A762B1409}"/>
                    </a:ext>
                  </a:extLst>
                </p:cNvPr>
                <p:cNvSpPr txBox="1">
                  <a:spLocks/>
                </p:cNvSpPr>
                <p:nvPr/>
              </p:nvSpPr>
              <p:spPr>
                <a:xfrm>
                  <a:off x="6660892" y="4573283"/>
                  <a:ext cx="1797247" cy="540095"/>
                </a:xfrm>
                <a:prstGeom prst="rect">
                  <a:avLst/>
                </a:prstGeom>
              </p:spPr>
              <p:txBody>
                <a:bodyPr vert="horz" lIns="36000" tIns="45720" rIns="3600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800" dirty="0">
                      <a:latin typeface="+mn-lt"/>
                    </a:rPr>
                    <a:t>Wrap-around supports are also provided</a:t>
                  </a:r>
                </a:p>
              </p:txBody>
            </p:sp>
            <p:pic>
              <p:nvPicPr>
                <p:cNvPr id="22" name="Graphic 21" descr="Aspiration with solid fill">
                  <a:extLst>
                    <a:ext uri="{FF2B5EF4-FFF2-40B4-BE49-F238E27FC236}">
                      <a16:creationId xmlns:a16="http://schemas.microsoft.com/office/drawing/2014/main" id="{74DB8B9F-D87E-2BA6-4AE6-E6E6B0F3AC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40031" y="3675208"/>
                  <a:ext cx="502013" cy="914401"/>
                </a:xfrm>
                <a:prstGeom prst="rect">
                  <a:avLst/>
                </a:prstGeom>
              </p:spPr>
            </p:pic>
            <p:sp>
              <p:nvSpPr>
                <p:cNvPr id="24" name="Content Placeholder 2">
                  <a:extLst>
                    <a:ext uri="{FF2B5EF4-FFF2-40B4-BE49-F238E27FC236}">
                      <a16:creationId xmlns:a16="http://schemas.microsoft.com/office/drawing/2014/main" id="{36D2A0D7-49CF-A70E-50E9-3A4B05D934D4}"/>
                    </a:ext>
                  </a:extLst>
                </p:cNvPr>
                <p:cNvSpPr txBox="1">
                  <a:spLocks/>
                </p:cNvSpPr>
                <p:nvPr/>
              </p:nvSpPr>
              <p:spPr>
                <a:xfrm>
                  <a:off x="8792413" y="4571343"/>
                  <a:ext cx="1797247" cy="540095"/>
                </a:xfrm>
                <a:prstGeom prst="rect">
                  <a:avLst/>
                </a:prstGeom>
              </p:spPr>
              <p:txBody>
                <a:bodyPr vert="horz" lIns="36000" tIns="45720" rIns="3600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800" dirty="0">
                      <a:latin typeface="+mn-lt"/>
                    </a:rPr>
                    <a:t>Individuals reintegrate into society and achieve positive outcomes</a:t>
                  </a:r>
                </a:p>
              </p:txBody>
            </p:sp>
            <p:pic>
              <p:nvPicPr>
                <p:cNvPr id="25" name="Graphic 24" descr="Jail with solid fill">
                  <a:extLst>
                    <a:ext uri="{FF2B5EF4-FFF2-40B4-BE49-F238E27FC236}">
                      <a16:creationId xmlns:a16="http://schemas.microsoft.com/office/drawing/2014/main" id="{6800BF52-40F5-E873-DFEE-4E6D9DD094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4850" y="4437926"/>
                  <a:ext cx="502013" cy="914400"/>
                </a:xfrm>
                <a:prstGeom prst="rect">
                  <a:avLst/>
                </a:prstGeom>
              </p:spPr>
            </p:pic>
            <p:pic>
              <p:nvPicPr>
                <p:cNvPr id="26" name="Graphic 25" descr="Handcuffs with solid fill">
                  <a:extLst>
                    <a:ext uri="{FF2B5EF4-FFF2-40B4-BE49-F238E27FC236}">
                      <a16:creationId xmlns:a16="http://schemas.microsoft.com/office/drawing/2014/main" id="{6D43A08E-6258-A95F-A3A8-7332EA4179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51496" y="5179941"/>
                  <a:ext cx="488300" cy="889422"/>
                </a:xfrm>
                <a:prstGeom prst="rect">
                  <a:avLst/>
                </a:prstGeom>
              </p:spPr>
            </p:pic>
          </p:grpSp>
          <p:cxnSp>
            <p:nvCxnSpPr>
              <p:cNvPr id="35" name="Straight Arrow Connector 34">
                <a:extLst>
                  <a:ext uri="{FF2B5EF4-FFF2-40B4-BE49-F238E27FC236}">
                    <a16:creationId xmlns:a16="http://schemas.microsoft.com/office/drawing/2014/main" id="{04AD95C2-7A00-6037-8034-6A8AA461509F}"/>
                  </a:ext>
                </a:extLst>
              </p:cNvPr>
              <p:cNvCxnSpPr>
                <a:cxnSpLocks/>
              </p:cNvCxnSpPr>
              <p:nvPr/>
            </p:nvCxnSpPr>
            <p:spPr>
              <a:xfrm>
                <a:off x="4125949" y="3263293"/>
                <a:ext cx="105399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9FD25C7-87B2-66EB-E410-19C8A30AC2FC}"/>
                  </a:ext>
                </a:extLst>
              </p:cNvPr>
              <p:cNvCxnSpPr>
                <a:cxnSpLocks/>
              </p:cNvCxnSpPr>
              <p:nvPr/>
            </p:nvCxnSpPr>
            <p:spPr>
              <a:xfrm>
                <a:off x="6063455" y="3263293"/>
                <a:ext cx="105399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9FA2E93-923C-4034-E6C6-548A5AF4FEDE}"/>
                  </a:ext>
                </a:extLst>
              </p:cNvPr>
              <p:cNvCxnSpPr>
                <a:cxnSpLocks/>
              </p:cNvCxnSpPr>
              <p:nvPr/>
            </p:nvCxnSpPr>
            <p:spPr>
              <a:xfrm>
                <a:off x="7993856" y="3262095"/>
                <a:ext cx="105399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grpSp>
      <p:sp>
        <p:nvSpPr>
          <p:cNvPr id="38" name="Content Placeholder 2">
            <a:extLst>
              <a:ext uri="{FF2B5EF4-FFF2-40B4-BE49-F238E27FC236}">
                <a16:creationId xmlns:a16="http://schemas.microsoft.com/office/drawing/2014/main" id="{70568C3B-345F-9710-B97D-B885538573AF}"/>
              </a:ext>
            </a:extLst>
          </p:cNvPr>
          <p:cNvSpPr txBox="1">
            <a:spLocks/>
          </p:cNvSpPr>
          <p:nvPr/>
        </p:nvSpPr>
        <p:spPr>
          <a:xfrm>
            <a:off x="704850" y="5403876"/>
            <a:ext cx="10515600" cy="547473"/>
          </a:xfrm>
          <a:prstGeom prst="rect">
            <a:avLst/>
          </a:prstGeom>
        </p:spPr>
        <p:txBody>
          <a:bodyPr vert="horz" lIns="36000" tIns="45720" rIns="3600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dirty="0">
                <a:latin typeface="+mn-lt"/>
              </a:rPr>
              <a:t>Findings from the analysis helped to inform the design of the Arc PAD, including eligibility and service needs by understanding the demographics and service usage patterns of the client base.</a:t>
            </a:r>
            <a:endParaRPr lang="en-AU" sz="1200" dirty="0"/>
          </a:p>
        </p:txBody>
      </p:sp>
      <p:sp>
        <p:nvSpPr>
          <p:cNvPr id="14" name="TextBox 13">
            <a:extLst>
              <a:ext uri="{FF2B5EF4-FFF2-40B4-BE49-F238E27FC236}">
                <a16:creationId xmlns:a16="http://schemas.microsoft.com/office/drawing/2014/main" id="{242B9062-2BB1-A2ED-74B1-ACC87E3B5700}"/>
              </a:ext>
            </a:extLst>
          </p:cNvPr>
          <p:cNvSpPr txBox="1"/>
          <p:nvPr/>
        </p:nvSpPr>
        <p:spPr>
          <a:xfrm>
            <a:off x="11756571" y="6488668"/>
            <a:ext cx="435429" cy="276999"/>
          </a:xfrm>
          <a:prstGeom prst="rect">
            <a:avLst/>
          </a:prstGeom>
          <a:noFill/>
        </p:spPr>
        <p:txBody>
          <a:bodyPr wrap="square" rtlCol="0">
            <a:spAutoFit/>
          </a:bodyPr>
          <a:lstStyle/>
          <a:p>
            <a:r>
              <a:rPr lang="en-AU" sz="1200" dirty="0">
                <a:solidFill>
                  <a:schemeClr val="bg1"/>
                </a:solidFill>
              </a:rPr>
              <a:t>5</a:t>
            </a:r>
          </a:p>
        </p:txBody>
      </p:sp>
    </p:spTree>
    <p:extLst>
      <p:ext uri="{BB962C8B-B14F-4D97-AF65-F5344CB8AC3E}">
        <p14:creationId xmlns:p14="http://schemas.microsoft.com/office/powerpoint/2010/main" val="109593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A4393C-DF51-2BED-0E9E-7614F27B80AB}"/>
              </a:ext>
            </a:extLst>
          </p:cNvPr>
          <p:cNvSpPr>
            <a:spLocks noGrp="1"/>
          </p:cNvSpPr>
          <p:nvPr>
            <p:ph type="title"/>
          </p:nvPr>
        </p:nvSpPr>
        <p:spPr/>
        <p:txBody>
          <a:bodyPr/>
          <a:lstStyle/>
          <a:p>
            <a:r>
              <a:rPr lang="en-AU" dirty="0"/>
              <a:t>Data findings</a:t>
            </a:r>
          </a:p>
        </p:txBody>
      </p:sp>
      <p:sp>
        <p:nvSpPr>
          <p:cNvPr id="2" name="TextBox 1">
            <a:extLst>
              <a:ext uri="{FF2B5EF4-FFF2-40B4-BE49-F238E27FC236}">
                <a16:creationId xmlns:a16="http://schemas.microsoft.com/office/drawing/2014/main" id="{9ADCAEEF-763D-E062-7619-36067A86E715}"/>
              </a:ext>
            </a:extLst>
          </p:cNvPr>
          <p:cNvSpPr txBox="1"/>
          <p:nvPr/>
        </p:nvSpPr>
        <p:spPr>
          <a:xfrm>
            <a:off x="6435431" y="3748476"/>
            <a:ext cx="4912018" cy="1200329"/>
          </a:xfrm>
          <a:prstGeom prst="rect">
            <a:avLst/>
          </a:prstGeom>
          <a:noFill/>
        </p:spPr>
        <p:txBody>
          <a:bodyPr wrap="square" rtlCol="0">
            <a:spAutoFit/>
          </a:bodyPr>
          <a:lstStyle/>
          <a:p>
            <a:r>
              <a:rPr lang="en-AU" sz="1200" b="1" dirty="0">
                <a:solidFill>
                  <a:schemeClr val="accent1"/>
                </a:solidFill>
                <a:latin typeface="+mn-lt"/>
              </a:rPr>
              <a:t>The report does not aim to draw inference on the effectiveness of the corrections and homelessness services and the reasons as to why clients have used these government services in the manner they did. There are various factors that can influence client outcomes, including but not limited to program and policy changes as well as external factors.</a:t>
            </a:r>
          </a:p>
        </p:txBody>
      </p:sp>
    </p:spTree>
    <p:extLst>
      <p:ext uri="{BB962C8B-B14F-4D97-AF65-F5344CB8AC3E}">
        <p14:creationId xmlns:p14="http://schemas.microsoft.com/office/powerpoint/2010/main" val="190621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0BF3D17-2464-B7DD-6EDB-2537088FA9EF}"/>
              </a:ext>
            </a:extLst>
          </p:cNvPr>
          <p:cNvGraphicFramePr>
            <a:graphicFrameLocks/>
          </p:cNvGraphicFramePr>
          <p:nvPr>
            <p:extLst>
              <p:ext uri="{D42A27DB-BD31-4B8C-83A1-F6EECF244321}">
                <p14:modId xmlns:p14="http://schemas.microsoft.com/office/powerpoint/2010/main" val="3684231278"/>
              </p:ext>
            </p:extLst>
          </p:nvPr>
        </p:nvGraphicFramePr>
        <p:xfrm>
          <a:off x="4358235" y="3301560"/>
          <a:ext cx="6546057" cy="276994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Rounded Corners 14">
            <a:extLst>
              <a:ext uri="{FF2B5EF4-FFF2-40B4-BE49-F238E27FC236}">
                <a16:creationId xmlns:a16="http://schemas.microsoft.com/office/drawing/2014/main" id="{7A3DF588-286D-1BC4-BA1C-A8C79023D6AF}"/>
              </a:ext>
            </a:extLst>
          </p:cNvPr>
          <p:cNvSpPr/>
          <p:nvPr/>
        </p:nvSpPr>
        <p:spPr>
          <a:xfrm>
            <a:off x="265597" y="1976967"/>
            <a:ext cx="3548431" cy="417227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E948C162-AC6C-1538-536A-CA8BE56E3AAC}"/>
              </a:ext>
            </a:extLst>
          </p:cNvPr>
          <p:cNvSpPr>
            <a:spLocks noGrp="1"/>
          </p:cNvSpPr>
          <p:nvPr>
            <p:ph type="title"/>
          </p:nvPr>
        </p:nvSpPr>
        <p:spPr/>
        <p:txBody>
          <a:bodyPr/>
          <a:lstStyle/>
          <a:p>
            <a:r>
              <a:rPr lang="en-AU" sz="2800" dirty="0"/>
              <a:t>Demographics – painting the picture</a:t>
            </a:r>
          </a:p>
        </p:txBody>
      </p:sp>
      <p:sp>
        <p:nvSpPr>
          <p:cNvPr id="3" name="Content Placeholder 2">
            <a:extLst>
              <a:ext uri="{FF2B5EF4-FFF2-40B4-BE49-F238E27FC236}">
                <a16:creationId xmlns:a16="http://schemas.microsoft.com/office/drawing/2014/main" id="{498A022E-6601-3FF7-6481-0EE73D02ADF6}"/>
              </a:ext>
            </a:extLst>
          </p:cNvPr>
          <p:cNvSpPr>
            <a:spLocks noGrp="1"/>
          </p:cNvSpPr>
          <p:nvPr>
            <p:ph idx="1"/>
          </p:nvPr>
        </p:nvSpPr>
        <p:spPr>
          <a:xfrm>
            <a:off x="4062045" y="1976966"/>
            <a:ext cx="7517423" cy="1401989"/>
          </a:xfrm>
        </p:spPr>
        <p:txBody>
          <a:bodyPr/>
          <a:lstStyle/>
          <a:p>
            <a:pPr lvl="1"/>
            <a:r>
              <a:rPr lang="en-AU" sz="1200" dirty="0"/>
              <a:t>The target cohort of this report is people who met all of the following criteria:</a:t>
            </a:r>
          </a:p>
          <a:p>
            <a:pPr marL="285750" lvl="1" indent="-285750">
              <a:buFont typeface="Arial" panose="020B0604020202020204" pitchFamily="34" charset="0"/>
              <a:buChar char="•"/>
            </a:pPr>
            <a:r>
              <a:rPr lang="en-AU" sz="1200" dirty="0"/>
              <a:t>adults aged 18 and above when they were released from prison</a:t>
            </a:r>
          </a:p>
          <a:p>
            <a:pPr marL="285750" lvl="1" indent="-285750">
              <a:buFont typeface="Arial" panose="020B0604020202020204" pitchFamily="34" charset="0"/>
              <a:buChar char="•"/>
            </a:pPr>
            <a:r>
              <a:rPr lang="en-AU" sz="1200" dirty="0"/>
              <a:t>released from prison between 1 July 2015 and 30 June 2017</a:t>
            </a:r>
          </a:p>
          <a:p>
            <a:pPr marL="285750" lvl="1" indent="-285750">
              <a:buFont typeface="Arial" panose="020B0604020202020204" pitchFamily="34" charset="0"/>
              <a:buChar char="•"/>
            </a:pPr>
            <a:r>
              <a:rPr lang="en-AU" sz="1200" dirty="0"/>
              <a:t>serving a sentence of three or more months (excludes remand and short-term custodial clients).</a:t>
            </a:r>
          </a:p>
        </p:txBody>
      </p:sp>
      <p:sp>
        <p:nvSpPr>
          <p:cNvPr id="5" name="TextBox 4">
            <a:extLst>
              <a:ext uri="{FF2B5EF4-FFF2-40B4-BE49-F238E27FC236}">
                <a16:creationId xmlns:a16="http://schemas.microsoft.com/office/drawing/2014/main" id="{573220D1-3953-6E7E-7F98-EAF804E09DB4}"/>
              </a:ext>
            </a:extLst>
          </p:cNvPr>
          <p:cNvSpPr txBox="1"/>
          <p:nvPr/>
        </p:nvSpPr>
        <p:spPr>
          <a:xfrm>
            <a:off x="592692" y="2116269"/>
            <a:ext cx="2894239" cy="584775"/>
          </a:xfrm>
          <a:prstGeom prst="rect">
            <a:avLst/>
          </a:prstGeom>
          <a:noFill/>
        </p:spPr>
        <p:txBody>
          <a:bodyPr wrap="square" rtlCol="0">
            <a:spAutoFit/>
          </a:bodyPr>
          <a:lstStyle/>
          <a:p>
            <a:pPr algn="ctr"/>
            <a:r>
              <a:rPr lang="en-AU" sz="1600" dirty="0"/>
              <a:t>The analysis examined data for </a:t>
            </a:r>
            <a:r>
              <a:rPr lang="en-AU" sz="1600" b="1" dirty="0"/>
              <a:t>6348</a:t>
            </a:r>
            <a:r>
              <a:rPr lang="en-AU" sz="1600" dirty="0"/>
              <a:t> individuals</a:t>
            </a:r>
          </a:p>
        </p:txBody>
      </p:sp>
      <p:pic>
        <p:nvPicPr>
          <p:cNvPr id="7" name="Graphic 6" descr="Woman with solid fill">
            <a:extLst>
              <a:ext uri="{FF2B5EF4-FFF2-40B4-BE49-F238E27FC236}">
                <a16:creationId xmlns:a16="http://schemas.microsoft.com/office/drawing/2014/main" id="{A9DB929A-F947-8C32-5410-EC43A0F323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9428" y="2807964"/>
            <a:ext cx="685802" cy="685802"/>
          </a:xfrm>
          <a:prstGeom prst="rect">
            <a:avLst/>
          </a:prstGeom>
        </p:spPr>
      </p:pic>
      <p:pic>
        <p:nvPicPr>
          <p:cNvPr id="9" name="Graphic 8" descr="Man with solid fill">
            <a:extLst>
              <a:ext uri="{FF2B5EF4-FFF2-40B4-BE49-F238E27FC236}">
                <a16:creationId xmlns:a16="http://schemas.microsoft.com/office/drawing/2014/main" id="{251F3406-6E0E-05A9-A245-C1F192D5F7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4397" y="2807964"/>
            <a:ext cx="685802" cy="685802"/>
          </a:xfrm>
          <a:prstGeom prst="rect">
            <a:avLst/>
          </a:prstGeom>
        </p:spPr>
      </p:pic>
      <p:sp>
        <p:nvSpPr>
          <p:cNvPr id="10" name="TextBox 9">
            <a:extLst>
              <a:ext uri="{FF2B5EF4-FFF2-40B4-BE49-F238E27FC236}">
                <a16:creationId xmlns:a16="http://schemas.microsoft.com/office/drawing/2014/main" id="{B259AB78-F616-A929-7A8E-6AB7FC3336D5}"/>
              </a:ext>
            </a:extLst>
          </p:cNvPr>
          <p:cNvSpPr txBox="1"/>
          <p:nvPr/>
        </p:nvSpPr>
        <p:spPr>
          <a:xfrm>
            <a:off x="579374" y="3486409"/>
            <a:ext cx="1355847" cy="984885"/>
          </a:xfrm>
          <a:prstGeom prst="rect">
            <a:avLst/>
          </a:prstGeom>
          <a:noFill/>
        </p:spPr>
        <p:txBody>
          <a:bodyPr wrap="square" rtlCol="0">
            <a:spAutoFit/>
          </a:bodyPr>
          <a:lstStyle/>
          <a:p>
            <a:pPr algn="ctr"/>
            <a:r>
              <a:rPr lang="en-AU" sz="1400" dirty="0"/>
              <a:t>n = 5676</a:t>
            </a:r>
            <a:endParaRPr lang="en-AU" sz="1400" b="1" dirty="0"/>
          </a:p>
          <a:p>
            <a:pPr algn="ctr"/>
            <a:r>
              <a:rPr lang="en-AU" sz="1600" b="1" dirty="0"/>
              <a:t>89%</a:t>
            </a:r>
          </a:p>
          <a:p>
            <a:pPr algn="ctr"/>
            <a:r>
              <a:rPr lang="en-AU" sz="1400" dirty="0"/>
              <a:t>Identify as male</a:t>
            </a:r>
          </a:p>
        </p:txBody>
      </p:sp>
      <p:sp>
        <p:nvSpPr>
          <p:cNvPr id="11" name="TextBox 10">
            <a:extLst>
              <a:ext uri="{FF2B5EF4-FFF2-40B4-BE49-F238E27FC236}">
                <a16:creationId xmlns:a16="http://schemas.microsoft.com/office/drawing/2014/main" id="{E2490383-5333-A5D5-9CC6-54156CA50440}"/>
              </a:ext>
            </a:extLst>
          </p:cNvPr>
          <p:cNvSpPr txBox="1"/>
          <p:nvPr/>
        </p:nvSpPr>
        <p:spPr>
          <a:xfrm>
            <a:off x="2039813" y="3508959"/>
            <a:ext cx="1565031" cy="984885"/>
          </a:xfrm>
          <a:prstGeom prst="rect">
            <a:avLst/>
          </a:prstGeom>
          <a:noFill/>
        </p:spPr>
        <p:txBody>
          <a:bodyPr wrap="square" rtlCol="0">
            <a:spAutoFit/>
          </a:bodyPr>
          <a:lstStyle/>
          <a:p>
            <a:pPr algn="ctr"/>
            <a:r>
              <a:rPr lang="en-AU" sz="1400" dirty="0"/>
              <a:t>n = 456</a:t>
            </a:r>
            <a:endParaRPr lang="en-AU" sz="1400" b="1" dirty="0"/>
          </a:p>
          <a:p>
            <a:pPr algn="ctr"/>
            <a:r>
              <a:rPr lang="en-AU" sz="1600" b="1" dirty="0"/>
              <a:t>7%</a:t>
            </a:r>
          </a:p>
          <a:p>
            <a:pPr algn="ctr"/>
            <a:r>
              <a:rPr lang="en-AU" sz="1400" dirty="0"/>
              <a:t>Identify as female</a:t>
            </a:r>
          </a:p>
        </p:txBody>
      </p:sp>
      <p:sp>
        <p:nvSpPr>
          <p:cNvPr id="12" name="TextBox 11">
            <a:extLst>
              <a:ext uri="{FF2B5EF4-FFF2-40B4-BE49-F238E27FC236}">
                <a16:creationId xmlns:a16="http://schemas.microsoft.com/office/drawing/2014/main" id="{B595DAD3-ACA1-1DEE-9F8E-C49FE21DBAFA}"/>
              </a:ext>
            </a:extLst>
          </p:cNvPr>
          <p:cNvSpPr txBox="1"/>
          <p:nvPr/>
        </p:nvSpPr>
        <p:spPr>
          <a:xfrm>
            <a:off x="265597" y="4532622"/>
            <a:ext cx="3548431" cy="1538883"/>
          </a:xfrm>
          <a:prstGeom prst="rect">
            <a:avLst/>
          </a:prstGeom>
          <a:noFill/>
        </p:spPr>
        <p:txBody>
          <a:bodyPr wrap="square" rtlCol="0">
            <a:spAutoFit/>
          </a:bodyPr>
          <a:lstStyle/>
          <a:p>
            <a:pPr algn="ctr"/>
            <a:r>
              <a:rPr lang="en-AU" sz="1600" b="1" dirty="0"/>
              <a:t>10%</a:t>
            </a:r>
            <a:r>
              <a:rPr lang="en-AU" sz="1400" b="1" dirty="0"/>
              <a:t> </a:t>
            </a:r>
            <a:r>
              <a:rPr lang="en-AU" sz="1400" dirty="0"/>
              <a:t>identify as Aboriginal or Torres Strait Islander</a:t>
            </a:r>
          </a:p>
          <a:p>
            <a:pPr algn="ctr"/>
            <a:endParaRPr lang="en-AU" sz="800" dirty="0"/>
          </a:p>
          <a:p>
            <a:pPr algn="ctr"/>
            <a:r>
              <a:rPr lang="en-AU" sz="1200" dirty="0"/>
              <a:t>This is comparable to the total share of people in Victorian prisons that identify as Aboriginal or Torres Strait Islander (</a:t>
            </a:r>
            <a:r>
              <a:rPr lang="en-AU" sz="1200" b="1" dirty="0"/>
              <a:t>8.5%</a:t>
            </a:r>
            <a:r>
              <a:rPr lang="en-AU" sz="1200" dirty="0"/>
              <a:t>)</a:t>
            </a:r>
          </a:p>
          <a:p>
            <a:pPr algn="ctr"/>
            <a:r>
              <a:rPr lang="en-AU" sz="1200" dirty="0"/>
              <a:t>in 2017</a:t>
            </a:r>
            <a:br>
              <a:rPr lang="en-AU" sz="1200" dirty="0"/>
            </a:br>
            <a:r>
              <a:rPr lang="en-AU" sz="800" dirty="0"/>
              <a:t>ABS, Prisoner characteristics, States and territories</a:t>
            </a:r>
          </a:p>
        </p:txBody>
      </p:sp>
      <p:sp>
        <p:nvSpPr>
          <p:cNvPr id="14" name="TextBox 13">
            <a:extLst>
              <a:ext uri="{FF2B5EF4-FFF2-40B4-BE49-F238E27FC236}">
                <a16:creationId xmlns:a16="http://schemas.microsoft.com/office/drawing/2014/main" id="{867F4C12-BE2A-C358-4B3C-9535A638B264}"/>
              </a:ext>
            </a:extLst>
          </p:cNvPr>
          <p:cNvSpPr txBox="1"/>
          <p:nvPr/>
        </p:nvSpPr>
        <p:spPr>
          <a:xfrm>
            <a:off x="5899197" y="3656716"/>
            <a:ext cx="1342738" cy="400110"/>
          </a:xfrm>
          <a:prstGeom prst="rect">
            <a:avLst/>
          </a:prstGeom>
          <a:noFill/>
        </p:spPr>
        <p:txBody>
          <a:bodyPr wrap="square" rtlCol="0">
            <a:spAutoFit/>
          </a:bodyPr>
          <a:lstStyle/>
          <a:p>
            <a:pPr algn="ctr"/>
            <a:r>
              <a:rPr lang="en-AU" sz="1000" dirty="0">
                <a:solidFill>
                  <a:schemeClr val="accent5">
                    <a:lumMod val="75000"/>
                  </a:schemeClr>
                </a:solidFill>
              </a:rPr>
              <a:t>Median age group is 30-34</a:t>
            </a:r>
          </a:p>
        </p:txBody>
      </p:sp>
      <p:sp>
        <p:nvSpPr>
          <p:cNvPr id="4" name="TextBox 3">
            <a:extLst>
              <a:ext uri="{FF2B5EF4-FFF2-40B4-BE49-F238E27FC236}">
                <a16:creationId xmlns:a16="http://schemas.microsoft.com/office/drawing/2014/main" id="{504850A1-9433-3D98-52EB-CB36DE11467A}"/>
              </a:ext>
            </a:extLst>
          </p:cNvPr>
          <p:cNvSpPr txBox="1"/>
          <p:nvPr/>
        </p:nvSpPr>
        <p:spPr>
          <a:xfrm>
            <a:off x="265595" y="6186330"/>
            <a:ext cx="6770077" cy="338554"/>
          </a:xfrm>
          <a:prstGeom prst="rect">
            <a:avLst/>
          </a:prstGeom>
          <a:noFill/>
        </p:spPr>
        <p:txBody>
          <a:bodyPr wrap="square" rtlCol="0">
            <a:spAutoFit/>
          </a:bodyPr>
          <a:lstStyle/>
          <a:p>
            <a:r>
              <a:rPr lang="en-AU" sz="800" dirty="0"/>
              <a:t>The sum of gender proportions does not sum to 100% due to some are reported as ‘unknown’</a:t>
            </a:r>
          </a:p>
          <a:p>
            <a:r>
              <a:rPr lang="en-AU" sz="800" dirty="0"/>
              <a:t>The Aboriginal and Torres Strait Islander identifier is based on information collected in the Victorian corrections data</a:t>
            </a:r>
          </a:p>
        </p:txBody>
      </p:sp>
      <p:sp>
        <p:nvSpPr>
          <p:cNvPr id="8" name="TextBox 7">
            <a:extLst>
              <a:ext uri="{FF2B5EF4-FFF2-40B4-BE49-F238E27FC236}">
                <a16:creationId xmlns:a16="http://schemas.microsoft.com/office/drawing/2014/main" id="{B5FDE96A-2984-714B-BD63-8D099AAC58C8}"/>
              </a:ext>
            </a:extLst>
          </p:cNvPr>
          <p:cNvSpPr txBox="1"/>
          <p:nvPr/>
        </p:nvSpPr>
        <p:spPr>
          <a:xfrm>
            <a:off x="11756571" y="6488668"/>
            <a:ext cx="435429" cy="276999"/>
          </a:xfrm>
          <a:prstGeom prst="rect">
            <a:avLst/>
          </a:prstGeom>
          <a:noFill/>
        </p:spPr>
        <p:txBody>
          <a:bodyPr wrap="square" rtlCol="0">
            <a:spAutoFit/>
          </a:bodyPr>
          <a:lstStyle/>
          <a:p>
            <a:r>
              <a:rPr lang="en-AU" sz="1200" dirty="0">
                <a:solidFill>
                  <a:schemeClr val="bg1"/>
                </a:solidFill>
              </a:rPr>
              <a:t>6</a:t>
            </a:r>
          </a:p>
        </p:txBody>
      </p:sp>
    </p:spTree>
    <p:extLst>
      <p:ext uri="{BB962C8B-B14F-4D97-AF65-F5344CB8AC3E}">
        <p14:creationId xmlns:p14="http://schemas.microsoft.com/office/powerpoint/2010/main" val="4071389018"/>
      </p:ext>
    </p:extLst>
  </p:cSld>
  <p:clrMapOvr>
    <a:masterClrMapping/>
  </p:clrMapOvr>
</p:sld>
</file>

<file path=ppt/theme/theme1.xml><?xml version="1.0" encoding="utf-8"?>
<a:theme xmlns:a="http://schemas.openxmlformats.org/drawingml/2006/main" name="Office Theme">
  <a:themeElements>
    <a:clrScheme name="DTF corporate blue">
      <a:dk1>
        <a:srgbClr val="232B39"/>
      </a:dk1>
      <a:lt1>
        <a:sysClr val="window" lastClr="FFFFFF"/>
      </a:lt1>
      <a:dk2>
        <a:srgbClr val="3A3467"/>
      </a:dk2>
      <a:lt2>
        <a:srgbClr val="C2EBFA"/>
      </a:lt2>
      <a:accent1>
        <a:srgbClr val="0072CE"/>
      </a:accent1>
      <a:accent2>
        <a:srgbClr val="68CEF2"/>
      </a:accent2>
      <a:accent3>
        <a:srgbClr val="004C97"/>
      </a:accent3>
      <a:accent4>
        <a:srgbClr val="D3D5D7"/>
      </a:accent4>
      <a:accent5>
        <a:srgbClr val="5BBD74"/>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F PowerPoint.potx" id="{B74AE543-4EC3-47BF-99E5-D25101EDBC82}" vid="{2F947EFA-6770-4076-BD52-E5ACC5E66191}"/>
    </a:ext>
  </a:extLst>
</a:theme>
</file>

<file path=ppt/theme/theme2.xml><?xml version="1.0" encoding="utf-8"?>
<a:theme xmlns:a="http://schemas.openxmlformats.org/drawingml/2006/main" name="Office Theme">
  <a:themeElements>
    <a:clrScheme name="DTF corporate blue">
      <a:dk1>
        <a:srgbClr val="232B39"/>
      </a:dk1>
      <a:lt1>
        <a:sysClr val="window" lastClr="FFFFFF"/>
      </a:lt1>
      <a:dk2>
        <a:srgbClr val="3A3467"/>
      </a:dk2>
      <a:lt2>
        <a:srgbClr val="C2EBFA"/>
      </a:lt2>
      <a:accent1>
        <a:srgbClr val="0072CE"/>
      </a:accent1>
      <a:accent2>
        <a:srgbClr val="68CEF2"/>
      </a:accent2>
      <a:accent3>
        <a:srgbClr val="004C97"/>
      </a:accent3>
      <a:accent4>
        <a:srgbClr val="D3D5D7"/>
      </a:accent4>
      <a:accent5>
        <a:srgbClr val="5BBD74"/>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0C5CF1D5BBA04DAA218BE598E345AC" ma:contentTypeVersion="27" ma:contentTypeDescription="Create a new document." ma:contentTypeScope="" ma:versionID="0bd29f4972f0aa59d33e21aa211890df">
  <xsd:schema xmlns:xsd="http://www.w3.org/2001/XMLSchema" xmlns:xs="http://www.w3.org/2001/XMLSchema" xmlns:p="http://schemas.microsoft.com/office/2006/metadata/properties" xmlns:ns1="http://schemas.microsoft.com/sharepoint/v3" xmlns:ns2="51fffbad-fc14-48aa-b0d1-9be411fd36c8" xmlns:ns3="http://schemas.microsoft.com/sharepoint/v4" xmlns:ns4="15b0d6e9-e99b-40a9-aaa3-9b8d7d95b219" targetNamespace="http://schemas.microsoft.com/office/2006/metadata/properties" ma:root="true" ma:fieldsID="2e323248b47ae0d96a708140d7731565" ns1:_="" ns2:_="" ns3:_="" ns4:_="">
    <xsd:import namespace="http://schemas.microsoft.com/sharepoint/v3"/>
    <xsd:import namespace="51fffbad-fc14-48aa-b0d1-9be411fd36c8"/>
    <xsd:import namespace="http://schemas.microsoft.com/sharepoint/v4"/>
    <xsd:import namespace="15b0d6e9-e99b-40a9-aaa3-9b8d7d95b219"/>
    <xsd:element name="properties">
      <xsd:complexType>
        <xsd:sequence>
          <xsd:element name="documentManagement">
            <xsd:complexType>
              <xsd:all>
                <xsd:element ref="ns2:Status" minOccurs="0"/>
                <xsd:element ref="ns2:Business_x0020_Area" minOccurs="0"/>
                <xsd:element ref="ns2:List_x0020_Item"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IconOverlay" minOccurs="0"/>
                <xsd:element ref="ns4:SharedWithUsers" minOccurs="0"/>
                <xsd:element ref="ns4:SharedWithDetails" minOccurs="0"/>
                <xsd:element ref="ns1:AssignedTo"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22" nillable="true" ma:displayName="Assigned To"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fffbad-fc14-48aa-b0d1-9be411fd36c8" elementFormDefault="qualified">
    <xsd:import namespace="http://schemas.microsoft.com/office/2006/documentManagement/types"/>
    <xsd:import namespace="http://schemas.microsoft.com/office/infopath/2007/PartnerControls"/>
    <xsd:element name="Status" ma:index="8" nillable="true" ma:displayName="Status" ma:default="Unallocated" ma:format="Dropdown" ma:internalName="Status">
      <xsd:simpleType>
        <xsd:restriction base="dms:Choice">
          <xsd:enumeration value="Unallocated"/>
          <xsd:enumeration value="New"/>
          <xsd:enumeration value="On Hold"/>
          <xsd:enumeration value="Completed"/>
          <xsd:enumeration value="Archived"/>
        </xsd:restriction>
      </xsd:simpleType>
    </xsd:element>
    <xsd:element name="Business_x0020_Area" ma:index="9" nillable="true" ma:displayName="Business Area" ma:description="The DTF business area of the user that submitted this job request." ma:list="{66df8ae6-924e-4ddf-afb9-758d67cdcb74}" ma:internalName="Business_x0020_Area" ma:readOnly="false" ma:showField="Title">
      <xsd:simpleType>
        <xsd:restriction base="dms:Lookup"/>
      </xsd:simpleType>
    </xsd:element>
    <xsd:element name="List_x0020_Item" ma:index="10" nillable="true" ma:displayName="List Item" ma:description="Link to the Production Request List item for this job." ma:indexed="true" ma:list="{45e91031-0f06-4a2e-bc29-c611df0012cc}" ma:internalName="List_x0020_Item" ma:readOnly="false" ma:showField="Job_x0020_Number">
      <xsd:simpleType>
        <xsd:restriction base="dms:Lookup"/>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b0d6e9-e99b-40a9-aaa3-9b8d7d95b21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f5daf189-de59-48f6-89f9-2bbe255eeff1}" ma:internalName="TaxCatchAll" ma:showField="CatchAllData" ma:web="15b0d6e9-e99b-40a9-aaa3-9b8d7d95b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848CA2-30E7-4DE3-AE2A-05492759D2E7}">
  <ds:schemaRefs>
    <ds:schemaRef ds:uri="15b0d6e9-e99b-40a9-aaa3-9b8d7d95b219"/>
    <ds:schemaRef ds:uri="51fffbad-fc14-48aa-b0d1-9be411fd36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D9E6E9-108D-4ED3-A1F9-A0B654DBF7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DTF PowerPoint</Template>
  <TotalTime>15291</TotalTime>
  <Words>3046</Words>
  <Application>Microsoft Office PowerPoint</Application>
  <PresentationFormat>Widescreen</PresentationFormat>
  <Paragraphs>252</Paragraphs>
  <Slides>17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VIC SemiBold</vt:lpstr>
      <vt:lpstr>VIC-regular</vt:lpstr>
      <vt:lpstr>Calibri</vt:lpstr>
      <vt:lpstr>VIC</vt:lpstr>
      <vt:lpstr>Courier New</vt:lpstr>
      <vt:lpstr>VIC-regular</vt:lpstr>
      <vt:lpstr>VIC-SemiBold</vt:lpstr>
      <vt:lpstr>Office Theme</vt:lpstr>
      <vt:lpstr>People leaving prison: their experiences of homelessness and reoffending</vt:lpstr>
      <vt:lpstr>Context</vt:lpstr>
      <vt:lpstr>The Client Pathways project</vt:lpstr>
      <vt:lpstr>Key data definitions</vt:lpstr>
      <vt:lpstr>Illustrative corrections and SHS service usage pathway</vt:lpstr>
      <vt:lpstr>Importance of understanding the client pathways and baselines for those released from custody into homelessness</vt:lpstr>
      <vt:lpstr>How government used information in this report</vt:lpstr>
      <vt:lpstr>Data findings</vt:lpstr>
      <vt:lpstr>Demographics – painting the picture</vt:lpstr>
      <vt:lpstr>Summary of return to custody patterns by demographics</vt:lpstr>
      <vt:lpstr>When do people first return to custody </vt:lpstr>
      <vt:lpstr>Summary of SHS support patterns by demographics</vt:lpstr>
      <vt:lpstr>When do people first receive SHS support after their release</vt:lpstr>
      <vt:lpstr>Understanding the complexity of repeat SHS clients</vt:lpstr>
      <vt:lpstr>Appendix</vt:lpstr>
      <vt:lpstr>Appendix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Chen (DTF)</dc:creator>
  <cp:lastModifiedBy>Gemma Crosby (DTF)</cp:lastModifiedBy>
  <cp:revision>71</cp:revision>
  <dcterms:created xsi:type="dcterms:W3CDTF">2024-03-15T02:23:11Z</dcterms:created>
  <dcterms:modified xsi:type="dcterms:W3CDTF">2024-08-04T23:49:28Z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2023-07-20T02:05:39Z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d930d9d0-9431-434f-a9a2-30e907ece45f</vt:lpwstr>
  </property>
  <property fmtid="{D5CDD505-2E9C-101B-9397-08002B2CF9AE}" pid="8" name="MSIP_Label_7158ebbd-6c5e-441f-bfc9-4eb8c11e3978_ContentBits">
    <vt:lpwstr>2</vt:lpwstr>
  </property>
</Properties>
</file>