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5A54"/>
    <a:srgbClr val="BFE0B2"/>
    <a:srgbClr val="F2CFB9"/>
    <a:srgbClr val="015031"/>
    <a:srgbClr val="0B70B4"/>
    <a:srgbClr val="C2E3F4"/>
    <a:srgbClr val="F37720"/>
    <a:srgbClr val="00B157"/>
    <a:srgbClr val="DC3771"/>
    <a:srgbClr val="860E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42"/>
    <p:restoredTop sz="94535"/>
  </p:normalViewPr>
  <p:slideViewPr>
    <p:cSldViewPr snapToGrid="0" snapToObjects="1">
      <p:cViewPr>
        <p:scale>
          <a:sx n="50" d="100"/>
          <a:sy n="50" d="100"/>
        </p:scale>
        <p:origin x="-2016" y="-60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4FBA1-8AAB-414A-A680-BBD920F1B2CA}" type="datetimeFigureOut">
              <a:rPr lang="en-AU" smtClean="0"/>
              <a:t>14/06/2017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D695E-E8BC-4FC4-A29E-E8F892981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31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695E-E8BC-4FC4-A29E-E8F8929818B8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1803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390-6185-EA40-B498-B718F62DA4B7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BB69-4C1A-E242-91FB-3FF00E2557D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l"/>
          <p:cNvSpPr txBox="1"/>
          <p:nvPr userDrawn="1"/>
        </p:nvSpPr>
        <p:spPr>
          <a:xfrm>
            <a:off x="0" y="9690100"/>
            <a:ext cx="6858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endParaRPr lang="en-AU" sz="1000" b="1" i="0" u="none" baseline="0">
              <a:solidFill>
                <a:srgbClr val="3F3F3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634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390-6185-EA40-B498-B718F62DA4B7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BB69-4C1A-E242-91FB-3FF00E255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1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390-6185-EA40-B498-B718F62DA4B7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BB69-4C1A-E242-91FB-3FF00E255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0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390-6185-EA40-B498-B718F62DA4B7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BB69-4C1A-E242-91FB-3FF00E255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390-6185-EA40-B498-B718F62DA4B7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BB69-4C1A-E242-91FB-3FF00E255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1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390-6185-EA40-B498-B718F62DA4B7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BB69-4C1A-E242-91FB-3FF00E255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31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390-6185-EA40-B498-B718F62DA4B7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BB69-4C1A-E242-91FB-3FF00E255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9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390-6185-EA40-B498-B718F62DA4B7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BB69-4C1A-E242-91FB-3FF00E255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7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390-6185-EA40-B498-B718F62DA4B7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BB69-4C1A-E242-91FB-3FF00E255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5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390-6185-EA40-B498-B718F62DA4B7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BB69-4C1A-E242-91FB-3FF00E255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6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390-6185-EA40-B498-B718F62DA4B7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BB69-4C1A-E242-91FB-3FF00E255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1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3F390-6185-EA40-B498-B718F62DA4B7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1BB69-4C1A-E242-91FB-3FF00E2557D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l"/>
          <p:cNvSpPr txBox="1"/>
          <p:nvPr userDrawn="1"/>
        </p:nvSpPr>
        <p:spPr>
          <a:xfrm>
            <a:off x="0" y="9690100"/>
            <a:ext cx="6858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endParaRPr lang="en-AU" sz="1000" b="1" i="0" u="none" baseline="0">
              <a:solidFill>
                <a:srgbClr val="3F3F3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871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" name="Table 9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59832915"/>
              </p:ext>
            </p:extLst>
          </p:nvPr>
        </p:nvGraphicFramePr>
        <p:xfrm>
          <a:off x="190500" y="155044"/>
          <a:ext cx="6438900" cy="9683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575"/>
                <a:gridCol w="536575"/>
                <a:gridCol w="536575"/>
                <a:gridCol w="536575"/>
                <a:gridCol w="536575"/>
                <a:gridCol w="536575"/>
                <a:gridCol w="536575"/>
                <a:gridCol w="536575"/>
                <a:gridCol w="536575"/>
                <a:gridCol w="536575"/>
                <a:gridCol w="536575"/>
                <a:gridCol w="536575"/>
              </a:tblGrid>
              <a:tr h="32628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B70B4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PROBLEM</a:t>
                      </a:r>
                      <a:endParaRPr lang="en-US" sz="1800" dirty="0">
                        <a:solidFill>
                          <a:srgbClr val="0B70B4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B70B4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BENEFITS</a:t>
                      </a:r>
                      <a:endParaRPr lang="en-US" sz="1800" dirty="0">
                        <a:solidFill>
                          <a:srgbClr val="0B70B4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B70B4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RESPONSE</a:t>
                      </a:r>
                      <a:endParaRPr lang="en-US" sz="1800" dirty="0">
                        <a:solidFill>
                          <a:srgbClr val="0B70B4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B70B4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SOLUTION</a:t>
                      </a:r>
                      <a:endParaRPr lang="en-US" sz="1800" dirty="0">
                        <a:solidFill>
                          <a:srgbClr val="0B70B4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98767">
                <a:tc gridSpan="3">
                  <a:txBody>
                    <a:bodyPr/>
                    <a:lstStyle/>
                    <a:p>
                      <a:pPr algn="l"/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1. Is it clear what the problem is that needs to be addressed - both the </a:t>
                      </a:r>
                      <a:r>
                        <a:rPr lang="en-AU" sz="1400" i="1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cause</a:t>
                      </a: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and </a:t>
                      </a:r>
                      <a:r>
                        <a:rPr lang="en-AU" sz="1400" i="1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? 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37160" marR="137160" marT="137160" marB="1371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5. Have the benefits that will result from fixing the problem been adequately defined?</a:t>
                      </a:r>
                      <a:r>
                        <a:rPr lang="en-U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37160" marR="137160" marT="137160" marB="1371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9. Has a reasonable spread of </a:t>
                      </a:r>
                      <a:r>
                        <a:rPr lang="en-AU" sz="1400" i="1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interventions</a:t>
                      </a: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been identified and packaged into sensible response options? 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37160" marR="137160" marT="137160" marB="1371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13. Consistent with the preferred response option, has a reasonable </a:t>
                      </a:r>
                      <a:r>
                        <a:rPr lang="en-AU" sz="1400" i="1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spread of project options </a:t>
                      </a: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been analysed?</a:t>
                      </a:r>
                      <a:r>
                        <a:rPr lang="en-U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37160" marR="137160" marT="137160" marB="1371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23842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0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Partial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5A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0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Partial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5A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0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Partial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5A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0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Partial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5A54"/>
                    </a:solidFill>
                  </a:tcPr>
                </a:tc>
              </a:tr>
              <a:tr h="2313838">
                <a:tc gridSpan="3">
                  <a:txBody>
                    <a:bodyPr/>
                    <a:lstStyle/>
                    <a:p>
                      <a:pPr algn="l"/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2. Is there </a:t>
                      </a:r>
                      <a:r>
                        <a:rPr lang="en-AU" sz="1400" i="1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sufficient evidence</a:t>
                      </a: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to confirm both the cause and effect of the problem? 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37160" marR="137160" marT="137160" marB="1371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6. Are the benefits of high value to the government?</a:t>
                      </a:r>
                      <a:r>
                        <a:rPr lang="en-U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37160" marR="137160" marT="137160" marB="1371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10. Is there evidence to demonstrate that the response options are feasible and can respond to future uncertainty?</a:t>
                      </a:r>
                      <a:r>
                        <a:rPr lang="en-U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37160" marR="137160" marT="137160" marB="1371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14. Is the recommended solution the </a:t>
                      </a:r>
                      <a:r>
                        <a:rPr lang="en-AU" sz="1400" i="1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best value for money </a:t>
                      </a:r>
                      <a:r>
                        <a:rPr lang="en-AU" sz="1400" i="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action,</a:t>
                      </a:r>
                      <a:r>
                        <a:rPr lang="en-AU" sz="1400" i="1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and have opportunities for building flexibility to deal with uncertainty been considered?</a:t>
                      </a:r>
                      <a:r>
                        <a:rPr lang="en-U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37160" marR="137160" marT="137160" marB="1371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23842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0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Partial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5A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0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Partial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5A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0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Partial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5A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0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Partial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5A54"/>
                    </a:solidFill>
                  </a:tcPr>
                </a:tc>
              </a:tr>
              <a:tr h="2108814">
                <a:tc gridSpan="3">
                  <a:txBody>
                    <a:bodyPr/>
                    <a:lstStyle/>
                    <a:p>
                      <a:pPr algn="l"/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3. Does the problem need to be addressed </a:t>
                      </a:r>
                      <a:r>
                        <a:rPr lang="en-AU" sz="1400" i="1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now</a:t>
                      </a: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and by this government?</a:t>
                      </a:r>
                      <a:r>
                        <a:rPr lang="en-U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37160" marR="137160" marT="137160" marB="1371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7. Are the KPIs SMART and will they provide strong evidence that the benefits have been delivered?</a:t>
                      </a:r>
                      <a:r>
                        <a:rPr lang="en-U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37160" marR="137160" marT="137160" marB="1371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11. Were the options </a:t>
                      </a:r>
                      <a:r>
                        <a:rPr lang="en-AU" sz="1400" i="1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evaluated fairly</a:t>
                      </a: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to reflect their ability to respond to the problem, deliver the benefits?</a:t>
                      </a:r>
                      <a:r>
                        <a:rPr lang="en-U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37160" marR="137160" marT="137160" marB="1371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15. Is the solution </a:t>
                      </a:r>
                      <a:r>
                        <a:rPr lang="en-AU" sz="1400" i="1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specified clearly and fully</a:t>
                      </a: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and have opportunities for adding value been identified and costed?</a:t>
                      </a:r>
                      <a:r>
                        <a:rPr lang="en-A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(all business changes and assets)</a:t>
                      </a:r>
                      <a:r>
                        <a:rPr lang="en-U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37160" marR="137160" marT="137160" marB="1371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23842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0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Partial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5A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0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Partial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5A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0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Partial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5A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0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Partial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5A54"/>
                    </a:solidFill>
                  </a:tcPr>
                </a:tc>
              </a:tr>
              <a:tr h="1903790">
                <a:tc gridSpan="3">
                  <a:txBody>
                    <a:bodyPr/>
                    <a:lstStyle/>
                    <a:p>
                      <a:pPr algn="l"/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4. Does the defined problem capture its full extent/scope including sources of future uncertainty?</a:t>
                      </a:r>
                      <a:r>
                        <a:rPr lang="en-U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37160" marR="137160" marT="137160" marB="1371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8. Have the sources of uncertainty and  key dependencies critical to benefit delivery been considered? 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37160" marR="137160" marT="137160" marB="1371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12. Is the </a:t>
                      </a:r>
                      <a:r>
                        <a:rPr lang="en-AU" sz="1400" i="1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preferred response option </a:t>
                      </a: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the most effective way to address the problem and deliver the benefits?</a:t>
                      </a:r>
                      <a:r>
                        <a:rPr lang="en-U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37160" marR="137160" marT="137160" marB="1371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16. Can the solution really be delivered (cost, risk, timeframes etc.)? 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37160" marR="137160" marT="137160" marB="1371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23842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0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Partial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5A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0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Partial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5A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0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Partial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5A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0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Partial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65237" marR="65237" marT="32618" marB="3261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5A5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82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608</TotalTime>
  <Words>352</Words>
  <Application>Microsoft Office PowerPoint</Application>
  <PresentationFormat>A4 Paper (210x297 mm)</PresentationFormat>
  <Paragraphs>69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Yeen Yong</dc:creator>
  <cp:lastModifiedBy>Julie Marsal</cp:lastModifiedBy>
  <cp:revision>22</cp:revision>
  <dcterms:created xsi:type="dcterms:W3CDTF">2017-02-22T13:27:25Z</dcterms:created>
  <dcterms:modified xsi:type="dcterms:W3CDTF">2017-06-14T04:22:44Z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db03ddee-6cd7-4e24-ac02-96804f382e48</vt:lpwstr>
  </property>
  <property fmtid="{D5CDD505-2E9C-101B-9397-08002B2CF9AE}" pid="3" name="PSPFClassification">
    <vt:lpwstr>Do Not Mark</vt:lpwstr>
  </property>
</Properties>
</file>