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1"/>
  </p:notesMasterIdLst>
  <p:handoutMasterIdLst>
    <p:handoutMasterId r:id="rId32"/>
  </p:handoutMasterIdLst>
  <p:sldIdLst>
    <p:sldId id="271" r:id="rId7"/>
    <p:sldId id="309" r:id="rId8"/>
    <p:sldId id="314" r:id="rId9"/>
    <p:sldId id="317" r:id="rId10"/>
    <p:sldId id="326" r:id="rId11"/>
    <p:sldId id="315" r:id="rId12"/>
    <p:sldId id="333" r:id="rId13"/>
    <p:sldId id="327" r:id="rId14"/>
    <p:sldId id="332" r:id="rId15"/>
    <p:sldId id="334" r:id="rId16"/>
    <p:sldId id="325" r:id="rId17"/>
    <p:sldId id="312" r:id="rId18"/>
    <p:sldId id="310" r:id="rId19"/>
    <p:sldId id="311" r:id="rId20"/>
    <p:sldId id="316" r:id="rId21"/>
    <p:sldId id="318" r:id="rId22"/>
    <p:sldId id="335" r:id="rId23"/>
    <p:sldId id="331" r:id="rId24"/>
    <p:sldId id="319" r:id="rId25"/>
    <p:sldId id="320" r:id="rId26"/>
    <p:sldId id="323" r:id="rId27"/>
    <p:sldId id="324" r:id="rId28"/>
    <p:sldId id="336" r:id="rId29"/>
    <p:sldId id="258" r:id="rId30"/>
  </p:sldIdLst>
  <p:sldSz cx="9144000" cy="6858000" type="screen4x3"/>
  <p:notesSz cx="9939338" cy="6807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037">
          <p15:clr>
            <a:srgbClr val="A4A3A4"/>
          </p15:clr>
        </p15:guide>
        <p15:guide id="2" pos="4578">
          <p15:clr>
            <a:srgbClr val="A4A3A4"/>
          </p15:clr>
        </p15:guide>
      </p15:sldGuideLst>
    </p:ext>
    <p:ext uri="{2D200454-40CA-4A62-9FC3-DE9A4176ACB9}">
      <p15:notesGuideLst xmlns:p15="http://schemas.microsoft.com/office/powerpoint/2012/main" xmlns="">
        <p15:guide id="1" orient="horz" pos="2141" userDrawn="1">
          <p15:clr>
            <a:srgbClr val="A4A3A4"/>
          </p15:clr>
        </p15:guide>
        <p15:guide id="2" pos="3127" userDrawn="1">
          <p15:clr>
            <a:srgbClr val="A4A3A4"/>
          </p15:clr>
        </p15:guide>
        <p15:guide id="3" orient="horz" pos="2144">
          <p15:clr>
            <a:srgbClr val="A4A3A4"/>
          </p15:clr>
        </p15:guide>
        <p15:guide id="4"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rraine Langley" initials="L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85600" autoAdjust="0"/>
  </p:normalViewPr>
  <p:slideViewPr>
    <p:cSldViewPr snapToGrid="0">
      <p:cViewPr>
        <p:scale>
          <a:sx n="69" d="100"/>
          <a:sy n="69" d="100"/>
        </p:scale>
        <p:origin x="-2760" y="-888"/>
      </p:cViewPr>
      <p:guideLst>
        <p:guide orient="horz" pos="4037"/>
        <p:guide pos="457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5" d="100"/>
          <a:sy n="95" d="100"/>
        </p:scale>
        <p:origin x="-3630" y="-108"/>
      </p:cViewPr>
      <p:guideLst>
        <p:guide orient="horz" pos="2141"/>
        <p:guide orient="horz" pos="2144"/>
        <p:guide pos="3127"/>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bwMode="auto">
          <a:xfrm>
            <a:off x="2793124" y="6466894"/>
            <a:ext cx="4306738" cy="340306"/>
          </a:xfrm>
          <a:prstGeom prst="rect">
            <a:avLst/>
          </a:prstGeom>
          <a:noFill/>
          <a:ln w="9525">
            <a:noFill/>
            <a:miter lim="800000"/>
            <a:headEnd/>
            <a:tailEnd/>
          </a:ln>
        </p:spPr>
        <p:txBody>
          <a:bodyPr vert="horz" wrap="square" lIns="91550" tIns="45774" rIns="91550" bIns="45774" numCol="1" anchor="b" anchorCtr="0" compatLnSpc="1">
            <a:prstTxWarp prst="textNoShape">
              <a:avLst/>
            </a:prstTxWarp>
          </a:bodyPr>
          <a:lstStyle>
            <a:lvl1pPr defTabSz="915895">
              <a:defRPr sz="1200"/>
            </a:lvl1pPr>
          </a:lstStyle>
          <a:p>
            <a:pPr>
              <a:defRPr/>
            </a:pPr>
            <a:endParaRPr lang="en-AU"/>
          </a:p>
        </p:txBody>
      </p:sp>
      <p:sp>
        <p:nvSpPr>
          <p:cNvPr id="5" name="Slide Number Placeholder 4"/>
          <p:cNvSpPr>
            <a:spLocks noGrp="1"/>
          </p:cNvSpPr>
          <p:nvPr>
            <p:ph type="sldNum" sz="quarter" idx="3"/>
          </p:nvPr>
        </p:nvSpPr>
        <p:spPr bwMode="auto">
          <a:xfrm>
            <a:off x="0" y="6465809"/>
            <a:ext cx="1149699" cy="340305"/>
          </a:xfrm>
          <a:prstGeom prst="rect">
            <a:avLst/>
          </a:prstGeom>
          <a:noFill/>
          <a:ln w="9525">
            <a:noFill/>
            <a:miter lim="800000"/>
            <a:headEnd/>
            <a:tailEnd/>
          </a:ln>
        </p:spPr>
        <p:txBody>
          <a:bodyPr vert="horz" wrap="square" lIns="91550" tIns="45774" rIns="91550" bIns="45774" numCol="1" anchor="b" anchorCtr="0" compatLnSpc="1">
            <a:prstTxWarp prst="textNoShape">
              <a:avLst/>
            </a:prstTxWarp>
          </a:bodyPr>
          <a:lstStyle>
            <a:lvl1pPr defTabSz="915895">
              <a:defRPr sz="1200"/>
            </a:lvl1pPr>
          </a:lstStyle>
          <a:p>
            <a:pPr>
              <a:defRPr/>
            </a:pPr>
            <a:fld id="{E01818C8-C8C3-4ED1-872F-8FB6099E0AD4}" type="slidenum">
              <a:rPr lang="en-AU"/>
              <a:pPr>
                <a:defRPr/>
              </a:pPr>
              <a:t>‹#›</a:t>
            </a:fld>
            <a:endParaRPr lang="en-AU"/>
          </a:p>
        </p:txBody>
      </p:sp>
      <p:sp>
        <p:nvSpPr>
          <p:cNvPr id="6" name="Freeform 5"/>
          <p:cNvSpPr>
            <a:spLocks noChangeAspect="1"/>
          </p:cNvSpPr>
          <p:nvPr/>
        </p:nvSpPr>
        <p:spPr>
          <a:xfrm>
            <a:off x="6965418" y="6400573"/>
            <a:ext cx="2973920" cy="406627"/>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fontAlgn="auto">
              <a:spcBef>
                <a:spcPts val="0"/>
              </a:spcBef>
              <a:spcAft>
                <a:spcPts val="0"/>
              </a:spcAft>
              <a:defRPr/>
            </a:pPr>
            <a:endParaRPr lang="en-AU"/>
          </a:p>
        </p:txBody>
      </p:sp>
      <p:pic>
        <p:nvPicPr>
          <p:cNvPr id="7173" name="Picture 6"/>
          <p:cNvPicPr>
            <a:picLocks noChangeAspect="1"/>
          </p:cNvPicPr>
          <p:nvPr/>
        </p:nvPicPr>
        <p:blipFill>
          <a:blip r:embed="rId2"/>
          <a:srcRect/>
          <a:stretch>
            <a:fillRect/>
          </a:stretch>
        </p:blipFill>
        <p:spPr bwMode="auto">
          <a:xfrm>
            <a:off x="7201850" y="6470157"/>
            <a:ext cx="999034" cy="267460"/>
          </a:xfrm>
          <a:prstGeom prst="rect">
            <a:avLst/>
          </a:prstGeom>
          <a:noFill/>
          <a:ln w="9525">
            <a:noFill/>
            <a:miter lim="800000"/>
            <a:headEnd/>
            <a:tailEnd/>
          </a:ln>
        </p:spPr>
      </p:pic>
      <p:grpSp>
        <p:nvGrpSpPr>
          <p:cNvPr id="7174" name="Group 8"/>
          <p:cNvGrpSpPr>
            <a:grpSpLocks noChangeAspect="1"/>
          </p:cNvGrpSpPr>
          <p:nvPr/>
        </p:nvGrpSpPr>
        <p:grpSpPr bwMode="auto">
          <a:xfrm>
            <a:off x="0" y="1"/>
            <a:ext cx="4795824" cy="320736"/>
            <a:chOff x="1785330" y="3437540"/>
            <a:chExt cx="11786978" cy="1539192"/>
          </a:xfrm>
        </p:grpSpPr>
        <p:sp>
          <p:nvSpPr>
            <p:cNvPr id="10" name="Freeform 9"/>
            <p:cNvSpPr/>
            <p:nvPr userDrawn="1"/>
          </p:nvSpPr>
          <p:spPr>
            <a:xfrm>
              <a:off x="1785330" y="3442759"/>
              <a:ext cx="11786978" cy="1533973"/>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grpSp>
          <p:nvGrpSpPr>
            <p:cNvPr id="7176" name="Group 10"/>
            <p:cNvGrpSpPr>
              <a:grpSpLocks/>
            </p:cNvGrpSpPr>
            <p:nvPr userDrawn="1"/>
          </p:nvGrpSpPr>
          <p:grpSpPr bwMode="auto">
            <a:xfrm>
              <a:off x="1785330" y="3437540"/>
              <a:ext cx="2844291" cy="1539192"/>
              <a:chOff x="1785330" y="3437540"/>
              <a:chExt cx="2844291" cy="1539192"/>
            </a:xfrm>
          </p:grpSpPr>
          <p:sp>
            <p:nvSpPr>
              <p:cNvPr id="12" name="Freeform 11"/>
              <p:cNvSpPr/>
              <p:nvPr userDrawn="1"/>
            </p:nvSpPr>
            <p:spPr>
              <a:xfrm>
                <a:off x="1785330" y="3437540"/>
                <a:ext cx="2364233"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3" name="Freeform 12"/>
              <p:cNvSpPr/>
              <p:nvPr userDrawn="1"/>
            </p:nvSpPr>
            <p:spPr>
              <a:xfrm>
                <a:off x="3426050" y="3442759"/>
                <a:ext cx="1202057" cy="1278309"/>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grpSp>
      </p:grpSp>
    </p:spTree>
    <p:extLst>
      <p:ext uri="{BB962C8B-B14F-4D97-AF65-F5344CB8AC3E}">
        <p14:creationId xmlns:p14="http://schemas.microsoft.com/office/powerpoint/2010/main" val="3589908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309057" cy="340306"/>
          </a:xfrm>
          <a:prstGeom prst="rect">
            <a:avLst/>
          </a:prstGeom>
          <a:noFill/>
          <a:ln w="9525">
            <a:noFill/>
            <a:miter lim="800000"/>
            <a:headEnd/>
            <a:tailEnd/>
          </a:ln>
        </p:spPr>
        <p:txBody>
          <a:bodyPr vert="horz" wrap="square" lIns="91550" tIns="45774" rIns="91550" bIns="45774" numCol="1" anchor="t" anchorCtr="0" compatLnSpc="1">
            <a:prstTxWarp prst="textNoShape">
              <a:avLst/>
            </a:prstTxWarp>
          </a:bodyPr>
          <a:lstStyle>
            <a:lvl1pPr defTabSz="915895">
              <a:defRPr sz="1200"/>
            </a:lvl1pPr>
          </a:lstStyle>
          <a:p>
            <a:pPr>
              <a:defRPr/>
            </a:pPr>
            <a:endParaRPr lang="en-AU"/>
          </a:p>
        </p:txBody>
      </p:sp>
      <p:sp>
        <p:nvSpPr>
          <p:cNvPr id="4" name="Slide Image Placeholder 3"/>
          <p:cNvSpPr>
            <a:spLocks noGrp="1" noRot="1" noChangeAspect="1"/>
          </p:cNvSpPr>
          <p:nvPr>
            <p:ph type="sldImg" idx="2"/>
          </p:nvPr>
        </p:nvSpPr>
        <p:spPr>
          <a:xfrm>
            <a:off x="3267075" y="509588"/>
            <a:ext cx="3405188" cy="2554287"/>
          </a:xfrm>
          <a:prstGeom prst="rect">
            <a:avLst/>
          </a:prstGeom>
          <a:noFill/>
          <a:ln w="12700">
            <a:solidFill>
              <a:prstClr val="black"/>
            </a:solidFill>
          </a:ln>
        </p:spPr>
        <p:txBody>
          <a:bodyPr vert="horz" lIns="91431" tIns="45715" rIns="91431" bIns="45715" rtlCol="0" anchor="ctr"/>
          <a:lstStyle/>
          <a:p>
            <a:pPr lvl="0"/>
            <a:endParaRPr lang="en-AU" noProof="0"/>
          </a:p>
        </p:txBody>
      </p:sp>
      <p:sp>
        <p:nvSpPr>
          <p:cNvPr id="5" name="Notes Placeholder 4"/>
          <p:cNvSpPr>
            <a:spLocks noGrp="1"/>
          </p:cNvSpPr>
          <p:nvPr>
            <p:ph type="body" sz="quarter" idx="3"/>
          </p:nvPr>
        </p:nvSpPr>
        <p:spPr bwMode="auto">
          <a:xfrm>
            <a:off x="994398" y="3233449"/>
            <a:ext cx="7950544" cy="3062751"/>
          </a:xfrm>
          <a:prstGeom prst="rect">
            <a:avLst/>
          </a:prstGeom>
          <a:noFill/>
          <a:ln w="9525">
            <a:noFill/>
            <a:miter lim="800000"/>
            <a:headEnd/>
            <a:tailEnd/>
          </a:ln>
        </p:spPr>
        <p:txBody>
          <a:bodyPr vert="horz" wrap="square" lIns="91550" tIns="45774" rIns="91550" bIns="45774"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Footer Placeholder 5"/>
          <p:cNvSpPr>
            <a:spLocks noGrp="1"/>
          </p:cNvSpPr>
          <p:nvPr>
            <p:ph type="ftr" sz="quarter" idx="4"/>
          </p:nvPr>
        </p:nvSpPr>
        <p:spPr bwMode="auto">
          <a:xfrm>
            <a:off x="2827892" y="6466894"/>
            <a:ext cx="4306738" cy="340306"/>
          </a:xfrm>
          <a:prstGeom prst="rect">
            <a:avLst/>
          </a:prstGeom>
          <a:noFill/>
          <a:ln w="9525">
            <a:noFill/>
            <a:miter lim="800000"/>
            <a:headEnd/>
            <a:tailEnd/>
          </a:ln>
        </p:spPr>
        <p:txBody>
          <a:bodyPr vert="horz" wrap="square" lIns="91550" tIns="45774" rIns="91550" bIns="45774" numCol="1" anchor="b" anchorCtr="0" compatLnSpc="1">
            <a:prstTxWarp prst="textNoShape">
              <a:avLst/>
            </a:prstTxWarp>
          </a:bodyPr>
          <a:lstStyle>
            <a:lvl1pPr defTabSz="915895">
              <a:defRPr sz="1200"/>
            </a:lvl1pPr>
          </a:lstStyle>
          <a:p>
            <a:pPr>
              <a:defRPr/>
            </a:pPr>
            <a:endParaRPr lang="en-AU"/>
          </a:p>
        </p:txBody>
      </p:sp>
      <p:sp>
        <p:nvSpPr>
          <p:cNvPr id="7" name="Slide Number Placeholder 6"/>
          <p:cNvSpPr>
            <a:spLocks noGrp="1"/>
          </p:cNvSpPr>
          <p:nvPr>
            <p:ph type="sldNum" sz="quarter" idx="5"/>
          </p:nvPr>
        </p:nvSpPr>
        <p:spPr bwMode="auto">
          <a:xfrm>
            <a:off x="0" y="6466894"/>
            <a:ext cx="1648059" cy="340306"/>
          </a:xfrm>
          <a:prstGeom prst="rect">
            <a:avLst/>
          </a:prstGeom>
          <a:noFill/>
          <a:ln w="9525">
            <a:noFill/>
            <a:miter lim="800000"/>
            <a:headEnd/>
            <a:tailEnd/>
          </a:ln>
        </p:spPr>
        <p:txBody>
          <a:bodyPr vert="horz" wrap="square" lIns="91550" tIns="45774" rIns="91550" bIns="45774" numCol="1" anchor="b" anchorCtr="0" compatLnSpc="1">
            <a:prstTxWarp prst="textNoShape">
              <a:avLst/>
            </a:prstTxWarp>
          </a:bodyPr>
          <a:lstStyle>
            <a:lvl1pPr defTabSz="915895">
              <a:defRPr sz="1200"/>
            </a:lvl1pPr>
          </a:lstStyle>
          <a:p>
            <a:pPr>
              <a:defRPr/>
            </a:pPr>
            <a:fld id="{6B7FA643-0E46-4BC6-8ED8-4976B098B6D6}" type="slidenum">
              <a:rPr lang="en-AU"/>
              <a:pPr>
                <a:defRPr/>
              </a:pPr>
              <a:t>‹#›</a:t>
            </a:fld>
            <a:endParaRPr lang="en-AU"/>
          </a:p>
        </p:txBody>
      </p:sp>
    </p:spTree>
    <p:extLst>
      <p:ext uri="{BB962C8B-B14F-4D97-AF65-F5344CB8AC3E}">
        <p14:creationId xmlns:p14="http://schemas.microsoft.com/office/powerpoint/2010/main" val="3185358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176213" indent="-171450" algn="l" rtl="0" eaLnBrk="0" fontAlgn="base" hangingPunct="0">
      <a:spcBef>
        <a:spcPct val="30000"/>
      </a:spcBef>
      <a:spcAft>
        <a:spcPct val="0"/>
      </a:spcAft>
      <a:buFont typeface="Arial" charset="0"/>
      <a:buChar char="•"/>
      <a:defRPr sz="1200" kern="1200">
        <a:solidFill>
          <a:schemeClr val="tx1"/>
        </a:solidFill>
        <a:latin typeface="+mn-lt"/>
        <a:ea typeface="+mn-ea"/>
        <a:cs typeface="+mn-cs"/>
      </a:defRPr>
    </a:lvl2pPr>
    <a:lvl3pPr marL="452438" indent="-271463" algn="l" rtl="0" eaLnBrk="0" fontAlgn="base" hangingPunct="0">
      <a:spcBef>
        <a:spcPct val="30000"/>
      </a:spcBef>
      <a:spcAft>
        <a:spcPct val="0"/>
      </a:spcAft>
      <a:buFont typeface="Arial" charset="0"/>
      <a:buChar char="–"/>
      <a:defRPr sz="1200" kern="1200">
        <a:solidFill>
          <a:schemeClr val="tx1"/>
        </a:solidFill>
        <a:latin typeface="+mn-lt"/>
        <a:ea typeface="+mn-ea"/>
        <a:cs typeface="+mn-cs"/>
      </a:defRPr>
    </a:lvl3pPr>
    <a:lvl4pPr marL="803275" indent="-350838" algn="l" rtl="0" eaLnBrk="0" fontAlgn="base" hangingPunct="0">
      <a:spcBef>
        <a:spcPct val="30000"/>
      </a:spcBef>
      <a:spcAft>
        <a:spcPct val="0"/>
      </a:spcAft>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xfrm>
            <a:off x="3267075" y="509588"/>
            <a:ext cx="3405188" cy="2554287"/>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endParaRPr lang="en-AU" dirty="0"/>
          </a:p>
        </p:txBody>
      </p:sp>
      <p:sp>
        <p:nvSpPr>
          <p:cNvPr id="9219" name="Slide Number Placeholder 3"/>
          <p:cNvSpPr>
            <a:spLocks noGrp="1"/>
          </p:cNvSpPr>
          <p:nvPr>
            <p:ph type="sldNum" sz="quarter" idx="5"/>
          </p:nvPr>
        </p:nvSpPr>
        <p:spPr>
          <a:noFill/>
        </p:spPr>
        <p:txBody>
          <a:bodyPr/>
          <a:lstStyle/>
          <a:p>
            <a:fld id="{892AE123-624A-41F8-A62E-0F144D978D07}"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10</a:t>
            </a:fld>
            <a:endParaRPr lang="en-AU"/>
          </a:p>
        </p:txBody>
      </p:sp>
    </p:spTree>
    <p:extLst>
      <p:ext uri="{BB962C8B-B14F-4D97-AF65-F5344CB8AC3E}">
        <p14:creationId xmlns:p14="http://schemas.microsoft.com/office/powerpoint/2010/main" val="1672250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xfrm>
            <a:off x="3267075" y="509588"/>
            <a:ext cx="3405188" cy="2554287"/>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endParaRPr lang="en-AU" dirty="0"/>
          </a:p>
        </p:txBody>
      </p:sp>
      <p:sp>
        <p:nvSpPr>
          <p:cNvPr id="9219" name="Slide Number Placeholder 3"/>
          <p:cNvSpPr>
            <a:spLocks noGrp="1"/>
          </p:cNvSpPr>
          <p:nvPr>
            <p:ph type="sldNum" sz="quarter" idx="5"/>
          </p:nvPr>
        </p:nvSpPr>
        <p:spPr>
          <a:noFill/>
        </p:spPr>
        <p:txBody>
          <a:bodyPr/>
          <a:lstStyle/>
          <a:p>
            <a:fld id="{892AE123-624A-41F8-A62E-0F144D978D07}" type="slidenum">
              <a:rPr lang="en-AU" smtClean="0"/>
              <a:pPr/>
              <a:t>11</a:t>
            </a:fld>
            <a:endParaRPr lang="en-AU"/>
          </a:p>
        </p:txBody>
      </p:sp>
    </p:spTree>
    <p:extLst>
      <p:ext uri="{BB962C8B-B14F-4D97-AF65-F5344CB8AC3E}">
        <p14:creationId xmlns:p14="http://schemas.microsoft.com/office/powerpoint/2010/main" val="3597233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7075" y="509588"/>
            <a:ext cx="3405188" cy="2554287"/>
          </a:xfrm>
        </p:spPr>
      </p:sp>
      <p:sp>
        <p:nvSpPr>
          <p:cNvPr id="3" name="Notes Placeholder 2"/>
          <p:cNvSpPr>
            <a:spLocks noGrp="1"/>
          </p:cNvSpPr>
          <p:nvPr>
            <p:ph type="body" idx="1"/>
          </p:nvPr>
        </p:nvSpPr>
        <p:spPr/>
        <p:txBody>
          <a:bodyPr/>
          <a:lstStyle/>
          <a:p>
            <a:r>
              <a:rPr lang="en-AU" dirty="0"/>
              <a:t>In his</a:t>
            </a:r>
            <a:r>
              <a:rPr lang="en-AU" baseline="0" dirty="0"/>
              <a:t> 2017 Report on Counting the costs of lost opportunity in education, Professor Stephen Lamb notes</a:t>
            </a:r>
            <a:r>
              <a:rPr lang="en-AU" dirty="0"/>
              <a:t> </a:t>
            </a:r>
            <a:r>
              <a:rPr lang="en-AU" i="1" dirty="0"/>
              <a:t>“previous studies have shown that lower levels of educational attainment are associated with heart conditions, strokes, hypertension, high cholesterol, depression, diabetes, and other adverse health outcomes, as well as the behaviours, such as poor diet and less exercise and substance abuse, that might lead to these outcomes (e.g. ABS, 2012; ABS, 2015c National Health Survey). Other work shows that education is strongly linked to determinants of health such as risky health behaviours and preventative service use (ABS, 2012). It influences health and wellbeing through a range of  mechanisms linked to income such as access to health care, and the development of information, choices and skills obtained through participation in social networks and workplaces.”</a:t>
            </a:r>
          </a:p>
          <a:p>
            <a:endParaRPr lang="en-AU" dirty="0"/>
          </a:p>
          <a:p>
            <a:r>
              <a:rPr lang="en-AU" dirty="0"/>
              <a:t>While only indicative, the</a:t>
            </a:r>
            <a:r>
              <a:rPr lang="en-AU" baseline="0" dirty="0"/>
              <a:t> costs to the taxpayer and the broader community from this group. The Mitchell Institute modelled the lifetime costs associated with early school leaving and disengagement. An average lifetime fiscal cost to Australian governments (2014 net present value) was calculated. In addition they calculated the social costs, most of these costs were attributed to lower earnings of disengaged young people across their working life, with substantial economic impacts in terms of crime and marginal tax burden.</a:t>
            </a:r>
          </a:p>
          <a:p>
            <a:endParaRPr lang="en-AU" baseline="0" dirty="0"/>
          </a:p>
          <a:p>
            <a:r>
              <a:rPr lang="en-AU" baseline="0" dirty="0"/>
              <a:t>When applied to the 15,000 disengaged young people we identified through the 2016 Census, the fiscal costs to Victoria could be around $6.2 billion (lifetime costs)</a:t>
            </a:r>
            <a:endParaRPr lang="en-AU" dirty="0"/>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12</a:t>
            </a:fld>
            <a:endParaRPr lang="en-AU"/>
          </a:p>
        </p:txBody>
      </p:sp>
    </p:spTree>
    <p:extLst>
      <p:ext uri="{BB962C8B-B14F-4D97-AF65-F5344CB8AC3E}">
        <p14:creationId xmlns:p14="http://schemas.microsoft.com/office/powerpoint/2010/main" val="685767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7075" y="509588"/>
            <a:ext cx="3405188" cy="2554287"/>
          </a:xfrm>
        </p:spPr>
      </p:sp>
      <p:sp>
        <p:nvSpPr>
          <p:cNvPr id="3" name="Notes Placeholder 2"/>
          <p:cNvSpPr>
            <a:spLocks noGrp="1"/>
          </p:cNvSpPr>
          <p:nvPr>
            <p:ph type="body" idx="1"/>
          </p:nvPr>
        </p:nvSpPr>
        <p:spPr/>
        <p:txBody>
          <a:bodyPr/>
          <a:lstStyle/>
          <a:p>
            <a:r>
              <a:rPr lang="en-AU" dirty="0"/>
              <a:t>There is general agreement that disengaged young people are those individuals who leave school (or VET training) early</a:t>
            </a:r>
            <a:r>
              <a:rPr lang="en-AU" baseline="0" dirty="0"/>
              <a:t> before completing or attaining a Year 12 (VCE or VCAL) qualification and are not engaged in the labour force, either by being employed or actively looking for employment (unemployed). </a:t>
            </a:r>
          </a:p>
          <a:p>
            <a:endParaRPr lang="en-AU" baseline="0" dirty="0"/>
          </a:p>
          <a:p>
            <a:r>
              <a:rPr lang="en-AU" baseline="0" dirty="0"/>
              <a:t>For the purposes of this SII we are excluding </a:t>
            </a:r>
            <a:r>
              <a:rPr lang="en-AU" baseline="0" dirty="0" smtClean="0"/>
              <a:t>young people </a:t>
            </a:r>
            <a:r>
              <a:rPr lang="en-AU" baseline="0" smtClean="0"/>
              <a:t>leaving care because </a:t>
            </a:r>
            <a:r>
              <a:rPr lang="en-AU" baseline="0" dirty="0"/>
              <a:t>of existing SII work already </a:t>
            </a:r>
            <a:r>
              <a:rPr lang="en-AU" baseline="0"/>
              <a:t>being </a:t>
            </a:r>
            <a:r>
              <a:rPr lang="en-AU" baseline="0" smtClean="0"/>
              <a:t>undertaken - COMPASS.</a:t>
            </a:r>
            <a:endParaRPr lang="en-AU" dirty="0"/>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13</a:t>
            </a:fld>
            <a:endParaRPr lang="en-AU"/>
          </a:p>
        </p:txBody>
      </p:sp>
    </p:spTree>
    <p:extLst>
      <p:ext uri="{BB962C8B-B14F-4D97-AF65-F5344CB8AC3E}">
        <p14:creationId xmlns:p14="http://schemas.microsoft.com/office/powerpoint/2010/main" val="1172256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7075" y="509588"/>
            <a:ext cx="3405188" cy="2554287"/>
          </a:xfrm>
        </p:spPr>
      </p:sp>
      <p:sp>
        <p:nvSpPr>
          <p:cNvPr id="3" name="Notes Placeholder 2"/>
          <p:cNvSpPr>
            <a:spLocks noGrp="1"/>
          </p:cNvSpPr>
          <p:nvPr>
            <p:ph type="body" idx="1"/>
          </p:nvPr>
        </p:nvSpPr>
        <p:spPr/>
        <p:txBody>
          <a:bodyPr/>
          <a:lstStyle/>
          <a:p>
            <a:r>
              <a:rPr lang="en-AU" baseline="0" dirty="0" smtClean="0"/>
              <a:t> Many of these young people are not in contact with our services, so the data we hold can </a:t>
            </a:r>
            <a:r>
              <a:rPr lang="en-AU" baseline="0" smtClean="0"/>
              <a:t>be limited.</a:t>
            </a:r>
            <a:endParaRPr lang="en-AU" dirty="0"/>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14</a:t>
            </a:fld>
            <a:endParaRPr lang="en-AU"/>
          </a:p>
        </p:txBody>
      </p:sp>
    </p:spTree>
    <p:extLst>
      <p:ext uri="{BB962C8B-B14F-4D97-AF65-F5344CB8AC3E}">
        <p14:creationId xmlns:p14="http://schemas.microsoft.com/office/powerpoint/2010/main" val="1385768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15</a:t>
            </a:fld>
            <a:endParaRPr lang="en-AU"/>
          </a:p>
        </p:txBody>
      </p:sp>
    </p:spTree>
    <p:extLst>
      <p:ext uri="{BB962C8B-B14F-4D97-AF65-F5344CB8AC3E}">
        <p14:creationId xmlns:p14="http://schemas.microsoft.com/office/powerpoint/2010/main" val="2364031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16</a:t>
            </a:fld>
            <a:endParaRPr lang="en-AU"/>
          </a:p>
        </p:txBody>
      </p:sp>
    </p:spTree>
    <p:extLst>
      <p:ext uri="{BB962C8B-B14F-4D97-AF65-F5344CB8AC3E}">
        <p14:creationId xmlns:p14="http://schemas.microsoft.com/office/powerpoint/2010/main" val="1282983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Govt</a:t>
            </a:r>
            <a:r>
              <a:rPr lang="en-AU" baseline="0" dirty="0" smtClean="0"/>
              <a:t> is open-minded about data sources and types – we are keen to understand what data you hold and what it tells us about this group of disengaged young people. </a:t>
            </a:r>
          </a:p>
          <a:p>
            <a:r>
              <a:rPr lang="en-AU" baseline="0" dirty="0" smtClean="0"/>
              <a:t>Part of the partnership approach is sharing our understandings of data to help inform interventions that will deliver positive outcomes for these young people. </a:t>
            </a:r>
            <a:endParaRPr lang="en-AU" dirty="0"/>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17</a:t>
            </a:fld>
            <a:endParaRPr lang="en-AU"/>
          </a:p>
        </p:txBody>
      </p:sp>
    </p:spTree>
    <p:extLst>
      <p:ext uri="{BB962C8B-B14F-4D97-AF65-F5344CB8AC3E}">
        <p14:creationId xmlns:p14="http://schemas.microsoft.com/office/powerpoint/2010/main" val="1133175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xfrm>
            <a:off x="3267075" y="509588"/>
            <a:ext cx="3405188" cy="2554287"/>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endParaRPr lang="en-AU" dirty="0"/>
          </a:p>
        </p:txBody>
      </p:sp>
      <p:sp>
        <p:nvSpPr>
          <p:cNvPr id="9219" name="Slide Number Placeholder 3"/>
          <p:cNvSpPr>
            <a:spLocks noGrp="1"/>
          </p:cNvSpPr>
          <p:nvPr>
            <p:ph type="sldNum" sz="quarter" idx="5"/>
          </p:nvPr>
        </p:nvSpPr>
        <p:spPr>
          <a:noFill/>
        </p:spPr>
        <p:txBody>
          <a:bodyPr/>
          <a:lstStyle/>
          <a:p>
            <a:fld id="{892AE123-624A-41F8-A62E-0F144D978D07}" type="slidenum">
              <a:rPr lang="en-AU" smtClean="0"/>
              <a:pPr/>
              <a:t>18</a:t>
            </a:fld>
            <a:endParaRPr lang="en-AU"/>
          </a:p>
        </p:txBody>
      </p:sp>
    </p:spTree>
    <p:extLst>
      <p:ext uri="{BB962C8B-B14F-4D97-AF65-F5344CB8AC3E}">
        <p14:creationId xmlns:p14="http://schemas.microsoft.com/office/powerpoint/2010/main" val="399891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19</a:t>
            </a:fld>
            <a:endParaRPr lang="en-AU"/>
          </a:p>
        </p:txBody>
      </p:sp>
    </p:spTree>
    <p:extLst>
      <p:ext uri="{BB962C8B-B14F-4D97-AF65-F5344CB8AC3E}">
        <p14:creationId xmlns:p14="http://schemas.microsoft.com/office/powerpoint/2010/main" val="3722958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7075" y="509588"/>
            <a:ext cx="3405188" cy="25542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2</a:t>
            </a:fld>
            <a:endParaRPr lang="en-AU"/>
          </a:p>
        </p:txBody>
      </p:sp>
    </p:spTree>
    <p:extLst>
      <p:ext uri="{BB962C8B-B14F-4D97-AF65-F5344CB8AC3E}">
        <p14:creationId xmlns:p14="http://schemas.microsoft.com/office/powerpoint/2010/main" val="2238781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 all data questions may be able to be answered</a:t>
            </a:r>
            <a:r>
              <a:rPr lang="en-AU" baseline="0" dirty="0" smtClean="0"/>
              <a:t> from within Government data sets.  Given that we are very open to exploring options to collect quantitative and </a:t>
            </a:r>
            <a:r>
              <a:rPr lang="en-AU" baseline="0" dirty="0" err="1" smtClean="0"/>
              <a:t>qualitiative</a:t>
            </a:r>
            <a:r>
              <a:rPr lang="en-AU" baseline="0" dirty="0" smtClean="0"/>
              <a:t> data from different sources and to work in partnership with you to do so.</a:t>
            </a:r>
            <a:endParaRPr lang="en-AU" dirty="0"/>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20</a:t>
            </a:fld>
            <a:endParaRPr lang="en-AU"/>
          </a:p>
        </p:txBody>
      </p:sp>
    </p:spTree>
    <p:extLst>
      <p:ext uri="{BB962C8B-B14F-4D97-AF65-F5344CB8AC3E}">
        <p14:creationId xmlns:p14="http://schemas.microsoft.com/office/powerpoint/2010/main" val="140538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21</a:t>
            </a:fld>
            <a:endParaRPr lang="en-AU"/>
          </a:p>
        </p:txBody>
      </p:sp>
    </p:spTree>
    <p:extLst>
      <p:ext uri="{BB962C8B-B14F-4D97-AF65-F5344CB8AC3E}">
        <p14:creationId xmlns:p14="http://schemas.microsoft.com/office/powerpoint/2010/main" val="3782854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7075" y="509588"/>
            <a:ext cx="3405188" cy="2554287"/>
          </a:xfrm>
        </p:spPr>
      </p:sp>
      <p:sp>
        <p:nvSpPr>
          <p:cNvPr id="3" name="Notes Placeholder 2"/>
          <p:cNvSpPr>
            <a:spLocks noGrp="1"/>
          </p:cNvSpPr>
          <p:nvPr>
            <p:ph type="body" idx="1"/>
          </p:nvPr>
        </p:nvSpPr>
        <p:spPr/>
        <p:txBody>
          <a:bodyPr/>
          <a:lstStyle/>
          <a:p>
            <a:r>
              <a:rPr lang="en-AU" baseline="0" dirty="0" smtClean="0"/>
              <a:t>Privacy – Government has a lot of experience in this area and can work with organisations to provide advice on this.</a:t>
            </a:r>
          </a:p>
          <a:p>
            <a:r>
              <a:rPr lang="en-AU" baseline="0" dirty="0" smtClean="0"/>
              <a:t>Consideration of the pros and cons of various types of evaluation methodologies, with reference to the cohort,  should be considered.   For example Randomised Control Groups are a robust form of evaluation but may be difficult to conduct in relation to a cohort of disengaged youth.</a:t>
            </a:r>
            <a:endParaRPr lang="en-AU" dirty="0"/>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22</a:t>
            </a:fld>
            <a:endParaRPr lang="en-AU"/>
          </a:p>
        </p:txBody>
      </p:sp>
    </p:spTree>
    <p:extLst>
      <p:ext uri="{BB962C8B-B14F-4D97-AF65-F5344CB8AC3E}">
        <p14:creationId xmlns:p14="http://schemas.microsoft.com/office/powerpoint/2010/main" val="30428916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xfrm>
            <a:off x="3267075" y="509588"/>
            <a:ext cx="3405188" cy="2554287"/>
          </a:xfrm>
          <a:noFill/>
          <a:ln>
            <a:solidFill>
              <a:srgbClr val="000000"/>
            </a:solidFill>
            <a:miter lim="800000"/>
            <a:headEnd/>
            <a:tailEnd/>
          </a:ln>
        </p:spPr>
      </p:sp>
      <p:sp>
        <p:nvSpPr>
          <p:cNvPr id="34818" name="Notes Placeholder 2"/>
          <p:cNvSpPr>
            <a:spLocks noGrp="1"/>
          </p:cNvSpPr>
          <p:nvPr>
            <p:ph type="body" idx="1"/>
          </p:nvPr>
        </p:nvSpPr>
        <p:spPr>
          <a:noFill/>
          <a:ln/>
        </p:spPr>
        <p:txBody>
          <a:bodyPr/>
          <a:lstStyle/>
          <a:p>
            <a:pPr eaLnBrk="1" hangingPunct="1">
              <a:spcBef>
                <a:spcPct val="0"/>
              </a:spcBef>
            </a:pPr>
            <a:endParaRPr lang="en-AU"/>
          </a:p>
        </p:txBody>
      </p:sp>
      <p:sp>
        <p:nvSpPr>
          <p:cNvPr id="34819" name="Slide Number Placeholder 3"/>
          <p:cNvSpPr>
            <a:spLocks noGrp="1"/>
          </p:cNvSpPr>
          <p:nvPr>
            <p:ph type="sldNum" sz="quarter" idx="5"/>
          </p:nvPr>
        </p:nvSpPr>
        <p:spPr>
          <a:noFill/>
        </p:spPr>
        <p:txBody>
          <a:bodyPr/>
          <a:lstStyle/>
          <a:p>
            <a:fld id="{0551AC32-BC41-4B32-AFF3-00C588503AED}" type="slidenum">
              <a:rPr lang="en-AU" smtClean="0"/>
              <a:pPr/>
              <a:t>23</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xfrm>
            <a:off x="3267075" y="509588"/>
            <a:ext cx="3405188" cy="2554287"/>
          </a:xfrm>
          <a:noFill/>
          <a:ln>
            <a:solidFill>
              <a:srgbClr val="000000"/>
            </a:solidFill>
            <a:miter lim="800000"/>
            <a:headEnd/>
            <a:tailEnd/>
          </a:ln>
        </p:spPr>
      </p:sp>
      <p:sp>
        <p:nvSpPr>
          <p:cNvPr id="36866" name="Notes Placeholder 2"/>
          <p:cNvSpPr>
            <a:spLocks noGrp="1"/>
          </p:cNvSpPr>
          <p:nvPr>
            <p:ph type="body" idx="1"/>
          </p:nvPr>
        </p:nvSpPr>
        <p:spPr>
          <a:noFill/>
          <a:ln/>
        </p:spPr>
        <p:txBody>
          <a:bodyPr/>
          <a:lstStyle/>
          <a:p>
            <a:pPr eaLnBrk="1" hangingPunct="1">
              <a:spcBef>
                <a:spcPct val="0"/>
              </a:spcBef>
            </a:pPr>
            <a:endParaRPr lang="en-AU"/>
          </a:p>
        </p:txBody>
      </p:sp>
      <p:sp>
        <p:nvSpPr>
          <p:cNvPr id="36867" name="Slide Number Placeholder 3"/>
          <p:cNvSpPr>
            <a:spLocks noGrp="1"/>
          </p:cNvSpPr>
          <p:nvPr>
            <p:ph type="sldNum" sz="quarter" idx="5"/>
          </p:nvPr>
        </p:nvSpPr>
        <p:spPr>
          <a:noFill/>
        </p:spPr>
        <p:txBody>
          <a:bodyPr/>
          <a:lstStyle/>
          <a:p>
            <a:fld id="{14FAC3F5-25AF-4D7D-BE54-03BE62569B97}" type="slidenum">
              <a:rPr lang="en-AU" smtClean="0"/>
              <a:pPr/>
              <a:t>24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3</a:t>
            </a:fld>
            <a:endParaRPr lang="en-AU"/>
          </a:p>
        </p:txBody>
      </p:sp>
    </p:spTree>
    <p:extLst>
      <p:ext uri="{BB962C8B-B14F-4D97-AF65-F5344CB8AC3E}">
        <p14:creationId xmlns:p14="http://schemas.microsoft.com/office/powerpoint/2010/main" val="3455016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4</a:t>
            </a:fld>
            <a:endParaRPr lang="en-AU"/>
          </a:p>
        </p:txBody>
      </p:sp>
    </p:spTree>
    <p:extLst>
      <p:ext uri="{BB962C8B-B14F-4D97-AF65-F5344CB8AC3E}">
        <p14:creationId xmlns:p14="http://schemas.microsoft.com/office/powerpoint/2010/main" val="232675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xfrm>
            <a:off x="3267075" y="509588"/>
            <a:ext cx="3405188" cy="2554287"/>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endParaRPr lang="en-AU" dirty="0"/>
          </a:p>
        </p:txBody>
      </p:sp>
      <p:sp>
        <p:nvSpPr>
          <p:cNvPr id="9219" name="Slide Number Placeholder 3"/>
          <p:cNvSpPr>
            <a:spLocks noGrp="1"/>
          </p:cNvSpPr>
          <p:nvPr>
            <p:ph type="sldNum" sz="quarter" idx="5"/>
          </p:nvPr>
        </p:nvSpPr>
        <p:spPr>
          <a:noFill/>
        </p:spPr>
        <p:txBody>
          <a:bodyPr/>
          <a:lstStyle/>
          <a:p>
            <a:fld id="{892AE123-624A-41F8-A62E-0F144D978D07}" type="slidenum">
              <a:rPr lang="en-AU" smtClean="0"/>
              <a:pPr/>
              <a:t>5</a:t>
            </a:fld>
            <a:endParaRPr lang="en-AU"/>
          </a:p>
        </p:txBody>
      </p:sp>
    </p:spTree>
    <p:extLst>
      <p:ext uri="{BB962C8B-B14F-4D97-AF65-F5344CB8AC3E}">
        <p14:creationId xmlns:p14="http://schemas.microsoft.com/office/powerpoint/2010/main" val="2319280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6</a:t>
            </a:fld>
            <a:endParaRPr lang="en-AU"/>
          </a:p>
        </p:txBody>
      </p:sp>
    </p:spTree>
    <p:extLst>
      <p:ext uri="{BB962C8B-B14F-4D97-AF65-F5344CB8AC3E}">
        <p14:creationId xmlns:p14="http://schemas.microsoft.com/office/powerpoint/2010/main" val="2956501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7</a:t>
            </a:fld>
            <a:endParaRPr lang="en-AU"/>
          </a:p>
        </p:txBody>
      </p:sp>
    </p:spTree>
    <p:extLst>
      <p:ext uri="{BB962C8B-B14F-4D97-AF65-F5344CB8AC3E}">
        <p14:creationId xmlns:p14="http://schemas.microsoft.com/office/powerpoint/2010/main" val="3392801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8</a:t>
            </a:fld>
            <a:endParaRPr lang="en-AU"/>
          </a:p>
        </p:txBody>
      </p:sp>
    </p:spTree>
    <p:extLst>
      <p:ext uri="{BB962C8B-B14F-4D97-AF65-F5344CB8AC3E}">
        <p14:creationId xmlns:p14="http://schemas.microsoft.com/office/powerpoint/2010/main" val="1153752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B7FA643-0E46-4BC6-8ED8-4976B098B6D6}" type="slidenum">
              <a:rPr lang="en-AU" smtClean="0"/>
              <a:pPr>
                <a:defRPr/>
              </a:pPr>
              <a:t>9</a:t>
            </a:fld>
            <a:endParaRPr lang="en-AU"/>
          </a:p>
        </p:txBody>
      </p:sp>
    </p:spTree>
    <p:extLst>
      <p:ext uri="{BB962C8B-B14F-4D97-AF65-F5344CB8AC3E}">
        <p14:creationId xmlns:p14="http://schemas.microsoft.com/office/powerpoint/2010/main" val="951644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13"/>
          <p:cNvSpPr/>
          <p:nvPr userDrawn="1"/>
        </p:nvSpPr>
        <p:spPr>
          <a:xfrm>
            <a:off x="-19050" y="644525"/>
            <a:ext cx="2955925" cy="6218238"/>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5" name="Freeform 14"/>
          <p:cNvSpPr/>
          <p:nvPr userDrawn="1"/>
        </p:nvSpPr>
        <p:spPr>
          <a:xfrm>
            <a:off x="-19050" y="-1588"/>
            <a:ext cx="5281613" cy="5940426"/>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6" name="Freeform 15"/>
          <p:cNvSpPr/>
          <p:nvPr userDrawn="1"/>
        </p:nvSpPr>
        <p:spPr>
          <a:xfrm>
            <a:off x="2493963" y="-12700"/>
            <a:ext cx="6664325" cy="6877050"/>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773361" y="8096"/>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dirty="0"/>
          </a:p>
        </p:txBody>
      </p:sp>
      <p:pic>
        <p:nvPicPr>
          <p:cNvPr id="7" name="Picture 11"/>
          <p:cNvPicPr>
            <a:picLocks noChangeAspect="1"/>
          </p:cNvPicPr>
          <p:nvPr userDrawn="1"/>
        </p:nvPicPr>
        <p:blipFill>
          <a:blip r:embed="rId2"/>
          <a:srcRect/>
          <a:stretch>
            <a:fillRect/>
          </a:stretch>
        </p:blipFill>
        <p:spPr bwMode="auto">
          <a:xfrm>
            <a:off x="7259638" y="6408738"/>
            <a:ext cx="684212" cy="358775"/>
          </a:xfrm>
          <a:prstGeom prst="rect">
            <a:avLst/>
          </a:prstGeom>
          <a:noFill/>
          <a:ln w="9525">
            <a:noFill/>
            <a:miter lim="800000"/>
            <a:headEnd/>
            <a:tailEnd/>
          </a:ln>
        </p:spPr>
      </p:pic>
      <p:sp>
        <p:nvSpPr>
          <p:cNvPr id="2" name="Title 1"/>
          <p:cNvSpPr>
            <a:spLocks noGrp="1"/>
          </p:cNvSpPr>
          <p:nvPr>
            <p:ph type="ctrTitle"/>
          </p:nvPr>
        </p:nvSpPr>
        <p:spPr>
          <a:xfrm>
            <a:off x="4283968" y="1989138"/>
            <a:ext cx="4752528" cy="1470025"/>
          </a:xfrm>
        </p:spPr>
        <p:txBody>
          <a:bodyPr>
            <a:normAutofit/>
          </a:bodyPr>
          <a:lstStyle>
            <a:lvl1pPr>
              <a:defRPr sz="330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3619500" y="3688080"/>
            <a:ext cx="5416996" cy="1518260"/>
          </a:xfrm>
        </p:spPr>
        <p:txBody>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
        <p:nvSpPr>
          <p:cNvPr id="8" name="Footer Placeholder 4"/>
          <p:cNvSpPr>
            <a:spLocks noGrp="1"/>
          </p:cNvSpPr>
          <p:nvPr userDrawn="1">
            <p:ph type="ftr" sz="quarter" idx="10"/>
          </p:nvPr>
        </p:nvSpPr>
        <p:spPr/>
        <p:txBody>
          <a:bodyPr/>
          <a:lstStyle>
            <a:lvl1pPr>
              <a:defRPr/>
            </a:lvl1pPr>
          </a:lstStyle>
          <a:p>
            <a:pPr>
              <a:defRPr/>
            </a:pPr>
            <a:endParaRPr lang="en-AU"/>
          </a:p>
        </p:txBody>
      </p:sp>
      <p:sp>
        <p:nvSpPr>
          <p:cNvPr id="9" name="Slide Number Placeholder 5"/>
          <p:cNvSpPr>
            <a:spLocks noGrp="1"/>
          </p:cNvSpPr>
          <p:nvPr userDrawn="1">
            <p:ph type="sldNum" sz="quarter" idx="11"/>
          </p:nvPr>
        </p:nvSpPr>
        <p:spPr/>
        <p:txBody>
          <a:bodyPr/>
          <a:lstStyle>
            <a:lvl1pPr>
              <a:defRPr/>
            </a:lvl1pPr>
          </a:lstStyle>
          <a:p>
            <a:pPr>
              <a:defRPr/>
            </a:pPr>
            <a:fld id="{77F2B0F8-E5ED-4070-900E-E17E006FC306}"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p:cNvSpPr>
            <a:spLocks noGrp="1"/>
          </p:cNvSpPr>
          <p:nvPr>
            <p:ph type="ftr" sz="quarter" idx="10"/>
          </p:nvPr>
        </p:nvSpPr>
        <p:spPr/>
        <p:txBody>
          <a:bodyPr/>
          <a:lstStyle>
            <a:lvl1pPr>
              <a:defRPr/>
            </a:lvl1pPr>
          </a:lstStyle>
          <a:p>
            <a:pPr>
              <a:defRPr/>
            </a:pPr>
            <a:endParaRPr lang="en-AU"/>
          </a:p>
        </p:txBody>
      </p:sp>
      <p:sp>
        <p:nvSpPr>
          <p:cNvPr id="5" name="Slide Number Placeholder 5"/>
          <p:cNvSpPr>
            <a:spLocks noGrp="1"/>
          </p:cNvSpPr>
          <p:nvPr>
            <p:ph type="sldNum" sz="quarter" idx="11"/>
          </p:nvPr>
        </p:nvSpPr>
        <p:spPr/>
        <p:txBody>
          <a:bodyPr/>
          <a:lstStyle>
            <a:lvl1pPr>
              <a:defRPr/>
            </a:lvl1pPr>
          </a:lstStyle>
          <a:p>
            <a:pPr>
              <a:defRPr/>
            </a:pPr>
            <a:fld id="{78E881AD-CC6B-4D29-BBF7-2EA92131443D}"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0"/>
          </p:nvPr>
        </p:nvSpPr>
        <p:spPr/>
        <p:txBody>
          <a:bodyPr/>
          <a:lstStyle>
            <a:lvl1pPr>
              <a:defRPr/>
            </a:lvl1pPr>
          </a:lstStyle>
          <a:p>
            <a:pPr>
              <a:defRPr/>
            </a:pPr>
            <a:endParaRPr lang="en-AU"/>
          </a:p>
        </p:txBody>
      </p:sp>
      <p:sp>
        <p:nvSpPr>
          <p:cNvPr id="6" name="Slide Number Placeholder 5"/>
          <p:cNvSpPr>
            <a:spLocks noGrp="1"/>
          </p:cNvSpPr>
          <p:nvPr>
            <p:ph type="sldNum" sz="quarter" idx="11"/>
          </p:nvPr>
        </p:nvSpPr>
        <p:spPr/>
        <p:txBody>
          <a:bodyPr/>
          <a:lstStyle>
            <a:lvl1pPr>
              <a:defRPr/>
            </a:lvl1pPr>
          </a:lstStyle>
          <a:p>
            <a:pPr>
              <a:defRPr/>
            </a:pPr>
            <a:fld id="{94398BCB-95EF-4AFD-8BDF-A23D9E112ACD}"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539750" y="3822700"/>
            <a:ext cx="7848600" cy="2168525"/>
          </a:xfrm>
          <a:prstGeom prst="rect">
            <a:avLst/>
          </a:prstGeom>
          <a:noFill/>
          <a:ln>
            <a:noFill/>
          </a:ln>
          <a:extLst/>
        </p:spPr>
        <p:txBody>
          <a:bodyPr>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AU" sz="1500" kern="0" spc="10" dirty="0">
                <a:latin typeface="+mn-lt"/>
              </a:rPr>
              <a:t>© State of Victoria 2016</a:t>
            </a:r>
          </a:p>
          <a:p>
            <a:pPr>
              <a:defRPr/>
            </a:pPr>
            <a:r>
              <a:rPr lang="en-AU" sz="1500" kern="0" spc="10" dirty="0">
                <a:latin typeface="+mn-lt"/>
              </a:rPr>
              <a:t> </a:t>
            </a:r>
          </a:p>
          <a:p>
            <a:pPr>
              <a:defRPr/>
            </a:pPr>
            <a:endParaRPr lang="en-AU" sz="1500" kern="0" spc="10" dirty="0">
              <a:latin typeface="+mn-lt"/>
            </a:endParaRPr>
          </a:p>
          <a:p>
            <a:pPr>
              <a:defRPr/>
            </a:pPr>
            <a:r>
              <a:rPr lang="en-AU" sz="1500" kern="0" spc="10" dirty="0">
                <a:latin typeface="+mn-lt"/>
              </a:rPr>
              <a:t>You are free to re-use this work under a </a:t>
            </a:r>
            <a:r>
              <a:rPr lang="en-AU" sz="1500" kern="0" spc="10" dirty="0">
                <a:latin typeface="+mn-lt"/>
                <a:hlinkClick r:id="rId2"/>
              </a:rPr>
              <a:t>Creative Commons Attribution 4.0 licence</a:t>
            </a:r>
            <a:r>
              <a:rPr lang="en-AU" sz="1500" kern="0" spc="10" dirty="0">
                <a:latin typeface="+mn-lt"/>
              </a:rPr>
              <a:t>, provided you credit the State of as author, indicate if changes were made and comply with the other licence terms. The licence does not apply to any branding, including Government logos.</a:t>
            </a:r>
          </a:p>
          <a:p>
            <a:pPr>
              <a:defRPr/>
            </a:pPr>
            <a:r>
              <a:rPr lang="en-AU" sz="1500" kern="0" spc="10" dirty="0">
                <a:latin typeface="+mn-lt"/>
              </a:rPr>
              <a:t> </a:t>
            </a:r>
          </a:p>
          <a:p>
            <a:pPr>
              <a:defRPr/>
            </a:pPr>
            <a:r>
              <a:rPr lang="en-AU" sz="1500" kern="0" spc="10" dirty="0">
                <a:latin typeface="+mn-lt"/>
              </a:rPr>
              <a:t>Copyright queries may be directed to </a:t>
            </a:r>
            <a:r>
              <a:rPr lang="en-AU" sz="1500" kern="0" spc="10" dirty="0">
                <a:latin typeface="+mn-lt"/>
                <a:hlinkClick r:id="rId3"/>
              </a:rPr>
              <a:t>IPpolicy@dtf.vic.gov.au</a:t>
            </a:r>
            <a:endParaRPr lang="en-AU" sz="1500" kern="0" spc="10" dirty="0">
              <a:latin typeface="+mn-lt"/>
            </a:endParaRPr>
          </a:p>
        </p:txBody>
      </p:sp>
      <p:pic>
        <p:nvPicPr>
          <p:cNvPr id="3" name="Picture 2" descr="http://mirrors.creativecommons.org/presskit/buttons/88x31/png/by.png"/>
          <p:cNvPicPr>
            <a:picLocks noChangeAspect="1" noChangeArrowheads="1"/>
          </p:cNvPicPr>
          <p:nvPr userDrawn="1"/>
        </p:nvPicPr>
        <p:blipFill>
          <a:blip r:embed="rId4"/>
          <a:srcRect/>
          <a:stretch>
            <a:fillRect/>
          </a:stretch>
        </p:blipFill>
        <p:spPr bwMode="auto">
          <a:xfrm>
            <a:off x="650875" y="4108450"/>
            <a:ext cx="1120775" cy="392113"/>
          </a:xfrm>
          <a:prstGeom prst="rect">
            <a:avLst/>
          </a:prstGeom>
          <a:noFill/>
          <a:ln w="9525">
            <a:noFill/>
            <a:miter lim="800000"/>
            <a:headEnd/>
            <a:tailEnd/>
          </a:ln>
        </p:spPr>
      </p:pic>
      <p:sp>
        <p:nvSpPr>
          <p:cNvPr id="4" name="Footer Placeholder 2"/>
          <p:cNvSpPr>
            <a:spLocks noGrp="1"/>
          </p:cNvSpPr>
          <p:nvPr>
            <p:ph type="ftr" sz="quarter" idx="10"/>
          </p:nvPr>
        </p:nvSpPr>
        <p:spPr/>
        <p:txBody>
          <a:bodyPr/>
          <a:lstStyle>
            <a:lvl1pPr>
              <a:defRPr/>
            </a:lvl1pPr>
          </a:lstStyle>
          <a:p>
            <a:pPr>
              <a:defRPr/>
            </a:pPr>
            <a:endParaRPr lang="en-AU"/>
          </a:p>
        </p:txBody>
      </p:sp>
      <p:sp>
        <p:nvSpPr>
          <p:cNvPr id="5" name="Slide Number Placeholder 3"/>
          <p:cNvSpPr>
            <a:spLocks noGrp="1"/>
          </p:cNvSpPr>
          <p:nvPr>
            <p:ph type="sldNum" sz="quarter" idx="11"/>
          </p:nvPr>
        </p:nvSpPr>
        <p:spPr/>
        <p:txBody>
          <a:bodyPr/>
          <a:lstStyle>
            <a:lvl1pPr>
              <a:defRPr/>
            </a:lvl1pPr>
          </a:lstStyle>
          <a:p>
            <a:pPr>
              <a:defRPr/>
            </a:pPr>
            <a:fld id="{E7B9B0A2-B58C-41F0-864D-CF0F31562086}"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23850" y="476250"/>
            <a:ext cx="8496300" cy="941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3" name="Text Placeholder 2"/>
          <p:cNvSpPr>
            <a:spLocks noGrp="1"/>
          </p:cNvSpPr>
          <p:nvPr>
            <p:ph type="body" idx="1"/>
          </p:nvPr>
        </p:nvSpPr>
        <p:spPr>
          <a:xfrm>
            <a:off x="323850" y="1700213"/>
            <a:ext cx="8496300" cy="44259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32385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3DC18A3-316C-4F16-BE91-83383C4191C1}" type="slidenum">
              <a:rPr lang="en-AU"/>
              <a:pPr>
                <a:defRPr/>
              </a:pPr>
              <a:t>‹#›</a:t>
            </a:fld>
            <a:endParaRPr lang="en-AU"/>
          </a:p>
        </p:txBody>
      </p:sp>
      <p:sp>
        <p:nvSpPr>
          <p:cNvPr id="7" name="Freeform 6"/>
          <p:cNvSpPr>
            <a:spLocks noChangeAspect="1"/>
          </p:cNvSpPr>
          <p:nvPr/>
        </p:nvSpPr>
        <p:spPr>
          <a:xfrm>
            <a:off x="7099300" y="6319838"/>
            <a:ext cx="2051050" cy="546100"/>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pic>
        <p:nvPicPr>
          <p:cNvPr id="1031" name="Picture 7"/>
          <p:cNvPicPr>
            <a:picLocks noChangeAspect="1"/>
          </p:cNvPicPr>
          <p:nvPr/>
        </p:nvPicPr>
        <p:blipFill>
          <a:blip r:embed="rId6"/>
          <a:srcRect/>
          <a:stretch>
            <a:fillRect/>
          </a:stretch>
        </p:blipFill>
        <p:spPr bwMode="auto">
          <a:xfrm>
            <a:off x="7262813" y="6408738"/>
            <a:ext cx="681037" cy="358775"/>
          </a:xfrm>
          <a:prstGeom prst="rect">
            <a:avLst/>
          </a:prstGeom>
          <a:noFill/>
          <a:ln w="9525">
            <a:noFill/>
            <a:miter lim="800000"/>
            <a:headEnd/>
            <a:tailEnd/>
          </a:ln>
        </p:spPr>
      </p:pic>
      <p:grpSp>
        <p:nvGrpSpPr>
          <p:cNvPr id="1032" name="Group 22"/>
          <p:cNvGrpSpPr>
            <a:grpSpLocks noChangeAspect="1"/>
          </p:cNvGrpSpPr>
          <p:nvPr/>
        </p:nvGrpSpPr>
        <p:grpSpPr bwMode="auto">
          <a:xfrm>
            <a:off x="0" y="0"/>
            <a:ext cx="3308350" cy="431800"/>
            <a:chOff x="1785330" y="3437540"/>
            <a:chExt cx="11786978" cy="1539192"/>
          </a:xfrm>
        </p:grpSpPr>
        <p:sp>
          <p:nvSpPr>
            <p:cNvPr id="9" name="Freeform 8"/>
            <p:cNvSpPr/>
            <p:nvPr userDrawn="1"/>
          </p:nvSpPr>
          <p:spPr>
            <a:xfrm>
              <a:off x="1785330" y="3437540"/>
              <a:ext cx="11786978" cy="1539192"/>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grpSp>
          <p:nvGrpSpPr>
            <p:cNvPr id="1034" name="Group 21"/>
            <p:cNvGrpSpPr>
              <a:grpSpLocks/>
            </p:cNvGrpSpPr>
            <p:nvPr userDrawn="1"/>
          </p:nvGrpSpPr>
          <p:grpSpPr bwMode="auto">
            <a:xfrm>
              <a:off x="1785330" y="3437540"/>
              <a:ext cx="2844291" cy="1539192"/>
              <a:chOff x="1785330" y="3437540"/>
              <a:chExt cx="2844291" cy="1539192"/>
            </a:xfrm>
          </p:grpSpPr>
          <p:sp>
            <p:nvSpPr>
              <p:cNvPr id="10" name="Freeform 9"/>
              <p:cNvSpPr/>
              <p:nvPr userDrawn="1"/>
            </p:nvSpPr>
            <p:spPr>
              <a:xfrm>
                <a:off x="1785330" y="3437540"/>
                <a:ext cx="2364183"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1" name="Freeform 10"/>
              <p:cNvSpPr/>
              <p:nvPr userDrawn="1"/>
            </p:nvSpPr>
            <p:spPr>
              <a:xfrm>
                <a:off x="3425553" y="3437540"/>
                <a:ext cx="1204717" cy="1284548"/>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grpSp>
      </p:gr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4" r:id="rId4"/>
  </p:sldLayoutIdLst>
  <p:hf hdr="0" ftr="0" dt="0"/>
  <p:txStyles>
    <p:titleStyle>
      <a:lvl1pPr algn="l" rtl="0" eaLnBrk="0" fontAlgn="base" hangingPunct="0">
        <a:spcBef>
          <a:spcPct val="0"/>
        </a:spcBef>
        <a:spcAft>
          <a:spcPct val="0"/>
        </a:spcAft>
        <a:defRPr sz="3600" kern="1200">
          <a:solidFill>
            <a:schemeClr val="accent1"/>
          </a:solidFill>
          <a:latin typeface="+mj-lt"/>
          <a:ea typeface="+mj-ea"/>
          <a:cs typeface="+mj-cs"/>
        </a:defRPr>
      </a:lvl1pPr>
      <a:lvl2pPr algn="l" rtl="0" eaLnBrk="0" fontAlgn="base" hangingPunct="0">
        <a:spcBef>
          <a:spcPct val="0"/>
        </a:spcBef>
        <a:spcAft>
          <a:spcPct val="0"/>
        </a:spcAft>
        <a:defRPr sz="3600">
          <a:solidFill>
            <a:schemeClr val="accent1"/>
          </a:solidFill>
          <a:latin typeface="Arial" charset="0"/>
        </a:defRPr>
      </a:lvl2pPr>
      <a:lvl3pPr algn="l" rtl="0" eaLnBrk="0" fontAlgn="base" hangingPunct="0">
        <a:spcBef>
          <a:spcPct val="0"/>
        </a:spcBef>
        <a:spcAft>
          <a:spcPct val="0"/>
        </a:spcAft>
        <a:defRPr sz="3600">
          <a:solidFill>
            <a:schemeClr val="accent1"/>
          </a:solidFill>
          <a:latin typeface="Arial" charset="0"/>
        </a:defRPr>
      </a:lvl3pPr>
      <a:lvl4pPr algn="l" rtl="0" eaLnBrk="0" fontAlgn="base" hangingPunct="0">
        <a:spcBef>
          <a:spcPct val="0"/>
        </a:spcBef>
        <a:spcAft>
          <a:spcPct val="0"/>
        </a:spcAft>
        <a:defRPr sz="3600">
          <a:solidFill>
            <a:schemeClr val="accent1"/>
          </a:solidFill>
          <a:latin typeface="Arial" charset="0"/>
        </a:defRPr>
      </a:lvl4pPr>
      <a:lvl5pPr algn="l" rtl="0" eaLnBrk="0" fontAlgn="base" hangingPunct="0">
        <a:spcBef>
          <a:spcPct val="0"/>
        </a:spcBef>
        <a:spcAft>
          <a:spcPct val="0"/>
        </a:spcAft>
        <a:defRPr sz="3600">
          <a:solidFill>
            <a:schemeClr val="accent1"/>
          </a:solidFill>
          <a:latin typeface="Arial" charset="0"/>
        </a:defRPr>
      </a:lvl5pPr>
      <a:lvl6pPr marL="457200" algn="l" rtl="0" fontAlgn="base">
        <a:spcBef>
          <a:spcPct val="0"/>
        </a:spcBef>
        <a:spcAft>
          <a:spcPct val="0"/>
        </a:spcAft>
        <a:defRPr sz="3600">
          <a:solidFill>
            <a:schemeClr val="accent1"/>
          </a:solidFill>
          <a:latin typeface="Arial" charset="0"/>
        </a:defRPr>
      </a:lvl6pPr>
      <a:lvl7pPr marL="914400" algn="l" rtl="0" fontAlgn="base">
        <a:spcBef>
          <a:spcPct val="0"/>
        </a:spcBef>
        <a:spcAft>
          <a:spcPct val="0"/>
        </a:spcAft>
        <a:defRPr sz="3600">
          <a:solidFill>
            <a:schemeClr val="accent1"/>
          </a:solidFill>
          <a:latin typeface="Arial" charset="0"/>
        </a:defRPr>
      </a:lvl7pPr>
      <a:lvl8pPr marL="1371600" algn="l" rtl="0" fontAlgn="base">
        <a:spcBef>
          <a:spcPct val="0"/>
        </a:spcBef>
        <a:spcAft>
          <a:spcPct val="0"/>
        </a:spcAft>
        <a:defRPr sz="3600">
          <a:solidFill>
            <a:schemeClr val="accent1"/>
          </a:solidFill>
          <a:latin typeface="Arial" charset="0"/>
        </a:defRPr>
      </a:lvl8pPr>
      <a:lvl9pPr marL="1828800" algn="l" rtl="0" fontAlgn="base">
        <a:spcBef>
          <a:spcPct val="0"/>
        </a:spcBef>
        <a:spcAft>
          <a:spcPct val="0"/>
        </a:spcAft>
        <a:defRPr sz="3600">
          <a:solidFill>
            <a:schemeClr val="accent1"/>
          </a:solidFill>
          <a:latin typeface="Arial" charset="0"/>
        </a:defRPr>
      </a:lvl9pPr>
    </p:titleStyle>
    <p:bodyStyle>
      <a:lvl1pPr marL="342900" indent="-342900" algn="l" rtl="0" eaLnBrk="0" fontAlgn="base" hangingPunct="0">
        <a:lnSpc>
          <a:spcPct val="110000"/>
        </a:lnSpc>
        <a:spcBef>
          <a:spcPct val="20000"/>
        </a:spcBef>
        <a:spcAft>
          <a:spcPct val="0"/>
        </a:spcAft>
        <a:buFont typeface="Arial" charset="0"/>
        <a:buChar char="•"/>
        <a:defRPr sz="2800" spc="10">
          <a:solidFill>
            <a:schemeClr val="tx1"/>
          </a:solidFill>
          <a:latin typeface="+mn-lt"/>
          <a:ea typeface="+mn-ea"/>
          <a:cs typeface="+mn-cs"/>
        </a:defRPr>
      </a:lvl1pPr>
      <a:lvl2pPr marL="742950" indent="-384175" algn="l" rtl="0" eaLnBrk="0" fontAlgn="base" hangingPunct="0">
        <a:lnSpc>
          <a:spcPct val="110000"/>
        </a:lnSpc>
        <a:spcBef>
          <a:spcPct val="20000"/>
        </a:spcBef>
        <a:spcAft>
          <a:spcPct val="0"/>
        </a:spcAft>
        <a:buFont typeface="Arial" charset="0"/>
        <a:buChar char="–"/>
        <a:defRPr sz="2400" spc="10">
          <a:solidFill>
            <a:schemeClr val="tx1"/>
          </a:solidFill>
          <a:latin typeface="+mn-lt"/>
          <a:ea typeface="+mn-ea"/>
          <a:cs typeface="+mn-cs"/>
        </a:defRPr>
      </a:lvl2pPr>
      <a:lvl3pPr marL="989013" indent="-228600" algn="l" rtl="0" eaLnBrk="0" fontAlgn="base" hangingPunct="0">
        <a:lnSpc>
          <a:spcPct val="110000"/>
        </a:lnSpc>
        <a:spcBef>
          <a:spcPct val="20000"/>
        </a:spcBef>
        <a:spcAft>
          <a:spcPct val="0"/>
        </a:spcAft>
        <a:buFont typeface="Arial" charset="0"/>
        <a:buChar char="•"/>
        <a:defRPr sz="2000" spc="10">
          <a:solidFill>
            <a:schemeClr val="tx1"/>
          </a:solidFill>
          <a:latin typeface="+mn-lt"/>
          <a:ea typeface="+mn-ea"/>
          <a:cs typeface="+mn-cs"/>
        </a:defRPr>
      </a:lvl3pPr>
      <a:lvl4pPr marL="1257300" indent="-228600" algn="l" rtl="0" eaLnBrk="0" fontAlgn="base" hangingPunct="0">
        <a:lnSpc>
          <a:spcPct val="110000"/>
        </a:lnSpc>
        <a:spcBef>
          <a:spcPct val="20000"/>
        </a:spcBef>
        <a:spcAft>
          <a:spcPct val="0"/>
        </a:spcAft>
        <a:buFont typeface="Arial" charset="0"/>
        <a:buChar char="–"/>
        <a:defRPr spc="1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spc="1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ctrTitle"/>
          </p:nvPr>
        </p:nvSpPr>
        <p:spPr>
          <a:xfrm>
            <a:off x="3129280" y="1314166"/>
            <a:ext cx="6014720" cy="1314450"/>
          </a:xfrm>
        </p:spPr>
        <p:txBody>
          <a:bodyPr>
            <a:normAutofit/>
          </a:bodyPr>
          <a:lstStyle/>
          <a:p>
            <a:pPr eaLnBrk="1" hangingPunct="1"/>
            <a:r>
              <a:rPr lang="en-AU" sz="2400" dirty="0" smtClean="0"/>
              <a:t>Partnerships Addressing Disadvantage – Information session</a:t>
            </a:r>
            <a:endParaRPr lang="en-AU" sz="2400" dirty="0"/>
          </a:p>
        </p:txBody>
      </p:sp>
      <p:sp>
        <p:nvSpPr>
          <p:cNvPr id="5" name="Subtitle 2"/>
          <p:cNvSpPr>
            <a:spLocks noGrp="1"/>
          </p:cNvSpPr>
          <p:nvPr>
            <p:ph type="subTitle" idx="1"/>
          </p:nvPr>
        </p:nvSpPr>
        <p:spPr>
          <a:xfrm>
            <a:off x="3411855" y="2914968"/>
            <a:ext cx="5732145" cy="3291522"/>
          </a:xfrm>
        </p:spPr>
        <p:txBody>
          <a:bodyPr>
            <a:normAutofit fontScale="32500" lnSpcReduction="20000"/>
          </a:bodyPr>
          <a:lstStyle/>
          <a:p>
            <a:pPr eaLnBrk="1" fontAlgn="auto" hangingPunct="1">
              <a:spcAft>
                <a:spcPts val="0"/>
              </a:spcAft>
              <a:buFont typeface="Arial" panose="020B0604020202020204" pitchFamily="34" charset="0"/>
              <a:buNone/>
              <a:defRPr/>
            </a:pPr>
            <a:r>
              <a:rPr lang="en-AU" sz="4900" b="1" dirty="0" smtClean="0"/>
              <a:t>July </a:t>
            </a:r>
            <a:r>
              <a:rPr lang="en-AU" sz="4900" b="1" dirty="0"/>
              <a:t>2018</a:t>
            </a:r>
          </a:p>
          <a:p>
            <a:pPr eaLnBrk="1" fontAlgn="auto" hangingPunct="1">
              <a:spcAft>
                <a:spcPts val="0"/>
              </a:spcAft>
              <a:buFont typeface="Arial" panose="020B0604020202020204" pitchFamily="34" charset="0"/>
              <a:buNone/>
              <a:defRPr/>
            </a:pPr>
            <a:endParaRPr lang="en-AU" sz="6400" b="1" dirty="0"/>
          </a:p>
          <a:p>
            <a:pPr eaLnBrk="1" fontAlgn="auto" hangingPunct="1">
              <a:spcAft>
                <a:spcPts val="0"/>
              </a:spcAft>
              <a:buFont typeface="Arial" panose="020B0604020202020204" pitchFamily="34" charset="0"/>
              <a:buNone/>
              <a:defRPr/>
            </a:pPr>
            <a:r>
              <a:rPr lang="en-AU" sz="11100" b="1" dirty="0" smtClean="0"/>
              <a:t>Data and Evidence</a:t>
            </a:r>
            <a:endParaRPr lang="en-AU" sz="11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algn="r" eaLnBrk="1" fontAlgn="auto" hangingPunct="1">
              <a:spcAft>
                <a:spcPts val="0"/>
              </a:spcAft>
              <a:buFont typeface="Arial" panose="020B0604020202020204" pitchFamily="34" charset="0"/>
              <a:buNone/>
              <a:defRPr/>
            </a:pPr>
            <a:r>
              <a:rPr lang="en-AU" sz="3700" b="1" dirty="0" smtClean="0"/>
              <a:t>Lorraine Langley</a:t>
            </a:r>
            <a:endParaRPr lang="en-AU" sz="3700" b="1" dirty="0"/>
          </a:p>
          <a:p>
            <a:pPr algn="r" eaLnBrk="1" fontAlgn="auto" hangingPunct="1">
              <a:spcAft>
                <a:spcPts val="0"/>
              </a:spcAft>
              <a:buFont typeface="Arial" panose="020B0604020202020204" pitchFamily="34" charset="0"/>
              <a:buNone/>
              <a:defRPr/>
            </a:pPr>
            <a:r>
              <a:rPr lang="en-AU" sz="3700" b="1" dirty="0" smtClean="0"/>
              <a:t>Government Contract Manager, J2SI and COMPASS</a:t>
            </a:r>
            <a:endParaRPr lang="en-AU" sz="3700" b="1" dirty="0"/>
          </a:p>
          <a:p>
            <a:pPr algn="r" eaLnBrk="1" fontAlgn="auto" hangingPunct="1">
              <a:spcAft>
                <a:spcPts val="0"/>
              </a:spcAft>
              <a:buFont typeface="Arial" panose="020B0604020202020204" pitchFamily="34" charset="0"/>
              <a:buNone/>
              <a:defRPr/>
            </a:pPr>
            <a:r>
              <a:rPr lang="en-AU" sz="3700" b="1" dirty="0"/>
              <a:t>Department of Health &amp; Human </a:t>
            </a:r>
            <a:r>
              <a:rPr lang="en-AU" sz="3700" b="1" dirty="0" smtClean="0"/>
              <a:t>Services</a:t>
            </a:r>
          </a:p>
        </p:txBody>
      </p:sp>
      <p:sp>
        <p:nvSpPr>
          <p:cNvPr id="6" name="Slide Number Placeholder 5"/>
          <p:cNvSpPr>
            <a:spLocks noGrp="1"/>
          </p:cNvSpPr>
          <p:nvPr>
            <p:ph type="sldNum" sz="quarter" idx="11"/>
          </p:nvPr>
        </p:nvSpPr>
        <p:spPr/>
        <p:txBody>
          <a:bodyPr/>
          <a:lstStyle/>
          <a:p>
            <a:pPr>
              <a:defRPr/>
            </a:pPr>
            <a:fld id="{827C9BEB-3921-432E-B30C-930EC82E75A0}" type="slidenum">
              <a:rPr lang="en-AU"/>
              <a:pPr>
                <a:defRPr/>
              </a:pPr>
              <a:t>1</a:t>
            </a:fld>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identify specific cohorts of vulnerable children</a:t>
            </a:r>
            <a:endParaRPr lang="en-AU" dirty="0"/>
          </a:p>
        </p:txBody>
      </p:sp>
      <p:sp>
        <p:nvSpPr>
          <p:cNvPr id="3" name="Content Placeholder 2"/>
          <p:cNvSpPr>
            <a:spLocks noGrp="1"/>
          </p:cNvSpPr>
          <p:nvPr>
            <p:ph idx="1"/>
          </p:nvPr>
        </p:nvSpPr>
        <p:spPr/>
        <p:txBody>
          <a:bodyPr>
            <a:normAutofit/>
          </a:bodyPr>
          <a:lstStyle/>
          <a:p>
            <a:r>
              <a:rPr lang="en-AU" dirty="0" smtClean="0"/>
              <a:t>Government data will provide an incomplete </a:t>
            </a:r>
            <a:r>
              <a:rPr lang="en-AU" dirty="0"/>
              <a:t>picture of risk factors, educational attainment and post-school outcomes.</a:t>
            </a:r>
          </a:p>
          <a:p>
            <a:r>
              <a:rPr lang="en-AU" dirty="0" smtClean="0"/>
              <a:t>Proposals need to be clear about the at-risk cohorts being targeted.</a:t>
            </a:r>
            <a:endParaRPr lang="en-AU" strike="sngStrike" dirty="0" smtClean="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10</a:t>
            </a:fld>
            <a:endParaRPr lang="en-AU"/>
          </a:p>
        </p:txBody>
      </p:sp>
    </p:spTree>
    <p:extLst>
      <p:ext uri="{BB962C8B-B14F-4D97-AF65-F5344CB8AC3E}">
        <p14:creationId xmlns:p14="http://schemas.microsoft.com/office/powerpoint/2010/main" val="4210779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332747" y="2839453"/>
            <a:ext cx="5611228" cy="3355607"/>
          </a:xfrm>
        </p:spPr>
        <p:txBody>
          <a:bodyPr>
            <a:normAutofit fontScale="32500" lnSpcReduction="20000"/>
          </a:bodyPr>
          <a:lstStyle/>
          <a:p>
            <a:pPr eaLnBrk="1" fontAlgn="auto" hangingPunct="1">
              <a:spcAft>
                <a:spcPts val="0"/>
              </a:spcAft>
              <a:buFont typeface="Arial" panose="020B0604020202020204" pitchFamily="34" charset="0"/>
              <a:buNone/>
              <a:defRPr/>
            </a:pPr>
            <a:r>
              <a:rPr lang="en-AU" sz="4000" b="1" dirty="0" smtClean="0"/>
              <a:t>6</a:t>
            </a:r>
            <a:r>
              <a:rPr lang="en-AU" sz="4000" b="1" baseline="30000" dirty="0" smtClean="0"/>
              <a:t>th</a:t>
            </a:r>
            <a:r>
              <a:rPr lang="en-AU" sz="4000" b="1" dirty="0" smtClean="0"/>
              <a:t> and 10</a:t>
            </a:r>
            <a:r>
              <a:rPr lang="en-AU" sz="4000" b="1" baseline="30000" dirty="0" smtClean="0"/>
              <a:t>th</a:t>
            </a:r>
            <a:r>
              <a:rPr lang="en-AU" sz="4000" b="1" dirty="0" smtClean="0"/>
              <a:t> July </a:t>
            </a:r>
            <a:r>
              <a:rPr lang="en-AU" sz="4000" b="1" dirty="0"/>
              <a:t>2018</a:t>
            </a:r>
          </a:p>
          <a:p>
            <a:pPr eaLnBrk="1" fontAlgn="auto" hangingPunct="1">
              <a:spcAft>
                <a:spcPts val="0"/>
              </a:spcAft>
              <a:buFont typeface="Arial" panose="020B0604020202020204" pitchFamily="34" charset="0"/>
              <a:buNone/>
              <a:defRPr/>
            </a:pPr>
            <a:endParaRPr lang="en-AU" sz="6400" b="1" dirty="0"/>
          </a:p>
          <a:p>
            <a:pPr eaLnBrk="1" fontAlgn="auto" hangingPunct="1">
              <a:spcAft>
                <a:spcPts val="0"/>
              </a:spcAft>
              <a:buFont typeface="Arial" panose="020B0604020202020204" pitchFamily="34" charset="0"/>
              <a:buNone/>
              <a:defRPr/>
            </a:pPr>
            <a:r>
              <a:rPr lang="en-AU" sz="9000" b="1" dirty="0" smtClean="0"/>
              <a:t>Disengaged young people</a:t>
            </a:r>
            <a:endParaRPr lang="en-AU" sz="90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algn="r" eaLnBrk="1" fontAlgn="auto" hangingPunct="1">
              <a:spcAft>
                <a:spcPts val="0"/>
              </a:spcAft>
              <a:buFont typeface="Arial" panose="020B0604020202020204" pitchFamily="34" charset="0"/>
              <a:buNone/>
              <a:defRPr/>
            </a:pPr>
            <a:r>
              <a:rPr lang="en-AU" sz="3000" b="1" dirty="0" smtClean="0"/>
              <a:t>Lorraine Langley</a:t>
            </a:r>
            <a:endParaRPr lang="en-AU" sz="3000" b="1" dirty="0"/>
          </a:p>
          <a:p>
            <a:pPr algn="r" eaLnBrk="1" fontAlgn="auto" hangingPunct="1">
              <a:spcAft>
                <a:spcPts val="0"/>
              </a:spcAft>
              <a:buFont typeface="Arial" panose="020B0604020202020204" pitchFamily="34" charset="0"/>
              <a:buNone/>
              <a:defRPr/>
            </a:pPr>
            <a:r>
              <a:rPr lang="en-AU" sz="3000" b="1" dirty="0" smtClean="0"/>
              <a:t>Government Contract Manager, J2SI and COMPASS,</a:t>
            </a:r>
            <a:endParaRPr lang="en-AU" sz="3000" b="1" dirty="0"/>
          </a:p>
          <a:p>
            <a:pPr algn="r" eaLnBrk="1" fontAlgn="auto" hangingPunct="1">
              <a:spcAft>
                <a:spcPts val="0"/>
              </a:spcAft>
              <a:buFont typeface="Arial" panose="020B0604020202020204" pitchFamily="34" charset="0"/>
              <a:buNone/>
              <a:defRPr/>
            </a:pPr>
            <a:r>
              <a:rPr lang="en-AU" sz="3000" b="1" dirty="0"/>
              <a:t>Department of Health &amp; Human Services</a:t>
            </a:r>
          </a:p>
          <a:p>
            <a:pPr eaLnBrk="1" fontAlgn="auto" hangingPunct="1">
              <a:spcAft>
                <a:spcPts val="0"/>
              </a:spcAft>
              <a:buFont typeface="Arial" panose="020B0604020202020204" pitchFamily="34" charset="0"/>
              <a:buNone/>
              <a:defRPr/>
            </a:pPr>
            <a:endParaRPr lang="en-AU" sz="4800" b="1" dirty="0"/>
          </a:p>
        </p:txBody>
      </p:sp>
      <p:sp>
        <p:nvSpPr>
          <p:cNvPr id="6" name="Slide Number Placeholder 5"/>
          <p:cNvSpPr>
            <a:spLocks noGrp="1"/>
          </p:cNvSpPr>
          <p:nvPr>
            <p:ph type="sldNum" sz="quarter" idx="11"/>
          </p:nvPr>
        </p:nvSpPr>
        <p:spPr/>
        <p:txBody>
          <a:bodyPr/>
          <a:lstStyle/>
          <a:p>
            <a:pPr>
              <a:defRPr/>
            </a:pPr>
            <a:fld id="{827C9BEB-3921-432E-B30C-930EC82E75A0}" type="slidenum">
              <a:rPr lang="en-AU"/>
              <a:pPr>
                <a:defRPr/>
              </a:pPr>
              <a:t>11</a:t>
            </a:fld>
            <a:endParaRPr lang="en-AU"/>
          </a:p>
        </p:txBody>
      </p:sp>
      <p:sp>
        <p:nvSpPr>
          <p:cNvPr id="7" name="Title 1"/>
          <p:cNvSpPr>
            <a:spLocks noGrp="1"/>
          </p:cNvSpPr>
          <p:nvPr>
            <p:ph type="ctrTitle"/>
          </p:nvPr>
        </p:nvSpPr>
        <p:spPr>
          <a:xfrm>
            <a:off x="3129280" y="1314166"/>
            <a:ext cx="6014720" cy="1314450"/>
          </a:xfrm>
        </p:spPr>
        <p:txBody>
          <a:bodyPr>
            <a:normAutofit/>
          </a:bodyPr>
          <a:lstStyle/>
          <a:p>
            <a:pPr eaLnBrk="1" hangingPunct="1"/>
            <a:r>
              <a:rPr lang="en-AU" sz="2400" dirty="0" smtClean="0"/>
              <a:t>Partnerships Addressing Disadvantage  – Information session</a:t>
            </a:r>
            <a:endParaRPr lang="en-AU" sz="2400" dirty="0"/>
          </a:p>
        </p:txBody>
      </p:sp>
    </p:spTree>
    <p:extLst>
      <p:ext uri="{BB962C8B-B14F-4D97-AF65-F5344CB8AC3E}">
        <p14:creationId xmlns:p14="http://schemas.microsoft.com/office/powerpoint/2010/main" val="3713382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476250"/>
            <a:ext cx="8820150" cy="941388"/>
          </a:xfrm>
        </p:spPr>
        <p:txBody>
          <a:bodyPr/>
          <a:lstStyle/>
          <a:p>
            <a:r>
              <a:rPr lang="en-AU" dirty="0" smtClean="0"/>
              <a:t>Disengaged young people</a:t>
            </a:r>
            <a:endParaRPr lang="en-AU" dirty="0"/>
          </a:p>
        </p:txBody>
      </p:sp>
      <p:sp>
        <p:nvSpPr>
          <p:cNvPr id="3" name="Content Placeholder 2"/>
          <p:cNvSpPr>
            <a:spLocks noGrp="1"/>
          </p:cNvSpPr>
          <p:nvPr>
            <p:ph idx="1"/>
          </p:nvPr>
        </p:nvSpPr>
        <p:spPr/>
        <p:txBody>
          <a:bodyPr>
            <a:normAutofit fontScale="92500" lnSpcReduction="10000"/>
          </a:bodyPr>
          <a:lstStyle/>
          <a:p>
            <a:r>
              <a:rPr lang="en-AU" sz="2200" dirty="0" smtClean="0"/>
              <a:t>The Victorian Government has a strong focus on better supporting and empowering young people who experience disadvantage and to support them to reach their potential. </a:t>
            </a:r>
          </a:p>
          <a:p>
            <a:r>
              <a:rPr lang="en-AU" sz="2200" dirty="0"/>
              <a:t>Disengaged young people are at increased risk of long term unemployment, alcohol and drug misuse and abuse, homelessness, mental illness, social isolation and lack of social support. </a:t>
            </a:r>
          </a:p>
          <a:p>
            <a:r>
              <a:rPr lang="en-AU" sz="2200" dirty="0" smtClean="0"/>
              <a:t>This group of young people are expected to have greater need for government services later in life.</a:t>
            </a:r>
            <a:endParaRPr lang="en-AU" sz="2200" dirty="0"/>
          </a:p>
          <a:p>
            <a:pPr marL="358775" lvl="1" indent="0">
              <a:buNone/>
            </a:pPr>
            <a:r>
              <a:rPr lang="en-AU" sz="2200" dirty="0"/>
              <a:t>Data from the 2017 Mitchell Report </a:t>
            </a:r>
            <a:r>
              <a:rPr lang="en-AU" sz="2200" i="1" dirty="0"/>
              <a:t>Counting the costs of lost opportunity in Australian education </a:t>
            </a:r>
            <a:r>
              <a:rPr lang="en-AU" sz="2200" dirty="0"/>
              <a:t>suggests that the life time cost of this group nationally:</a:t>
            </a:r>
          </a:p>
          <a:p>
            <a:pPr lvl="1"/>
            <a:r>
              <a:rPr lang="en-AU" sz="2200" dirty="0"/>
              <a:t>to the taxpayer could indicatively be around $</a:t>
            </a:r>
            <a:r>
              <a:rPr lang="en-AU" sz="2200" dirty="0" smtClean="0"/>
              <a:t>18.8 billion</a:t>
            </a:r>
            <a:endParaRPr lang="en-AU" sz="2200" dirty="0"/>
          </a:p>
          <a:p>
            <a:pPr lvl="1"/>
            <a:r>
              <a:rPr lang="en-AU" sz="2200" dirty="0"/>
              <a:t>and $</a:t>
            </a:r>
            <a:r>
              <a:rPr lang="en-AU" sz="2200" dirty="0" smtClean="0"/>
              <a:t>50.5 billion </a:t>
            </a:r>
            <a:r>
              <a:rPr lang="en-AU" sz="2200" dirty="0"/>
              <a:t>in social costs to the broader community.</a:t>
            </a:r>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12</a:t>
            </a:fld>
            <a:endParaRPr lang="en-AU"/>
          </a:p>
        </p:txBody>
      </p:sp>
    </p:spTree>
    <p:extLst>
      <p:ext uri="{BB962C8B-B14F-4D97-AF65-F5344CB8AC3E}">
        <p14:creationId xmlns:p14="http://schemas.microsoft.com/office/powerpoint/2010/main" val="2287256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Defining disengaged young people</a:t>
            </a:r>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13</a:t>
            </a:fld>
            <a:endParaRPr lang="en-AU"/>
          </a:p>
        </p:txBody>
      </p:sp>
      <p:sp>
        <p:nvSpPr>
          <p:cNvPr id="17" name="Arc 16" descr="This arc graphic is part a larger diagram, used as a stylised linkage between the role of the Commonwealth and that of Other Sectors. It shows that by the Commonwealth has played its part in fostering innovation, other sectors will be able to produce innovative solutions. " title="Arc graphic "/>
          <p:cNvSpPr/>
          <p:nvPr/>
        </p:nvSpPr>
        <p:spPr>
          <a:xfrm rot="2708222">
            <a:off x="-2090083" y="1942029"/>
            <a:ext cx="4787295" cy="4795812"/>
          </a:xfrm>
          <a:prstGeom prst="arc">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1477"/>
          </a:p>
        </p:txBody>
      </p:sp>
      <p:sp>
        <p:nvSpPr>
          <p:cNvPr id="18" name="Shape"/>
          <p:cNvSpPr>
            <a:spLocks noChangeAspect="1"/>
          </p:cNvSpPr>
          <p:nvPr/>
        </p:nvSpPr>
        <p:spPr>
          <a:xfrm>
            <a:off x="465528" y="2599055"/>
            <a:ext cx="1395170" cy="3515170"/>
          </a:xfrm>
          <a:custGeom>
            <a:avLst/>
            <a:gdLst/>
            <a:ahLst/>
            <a:cxnLst>
              <a:cxn ang="0">
                <a:pos x="wd2" y="hd2"/>
              </a:cxn>
              <a:cxn ang="5400000">
                <a:pos x="wd2" y="hd2"/>
              </a:cxn>
              <a:cxn ang="10800000">
                <a:pos x="wd2" y="hd2"/>
              </a:cxn>
              <a:cxn ang="16200000">
                <a:pos x="wd2" y="hd2"/>
              </a:cxn>
            </a:cxnLst>
            <a:rect l="0" t="0" r="r" b="b"/>
            <a:pathLst>
              <a:path w="21600" h="21600" extrusionOk="0">
                <a:moveTo>
                  <a:pt x="6017" y="3847"/>
                </a:moveTo>
                <a:lnTo>
                  <a:pt x="15583" y="3847"/>
                </a:lnTo>
                <a:cubicBezTo>
                  <a:pt x="18906" y="3847"/>
                  <a:pt x="21600" y="4905"/>
                  <a:pt x="21600" y="6209"/>
                </a:cubicBezTo>
                <a:lnTo>
                  <a:pt x="21600" y="11671"/>
                </a:lnTo>
                <a:cubicBezTo>
                  <a:pt x="21600" y="11672"/>
                  <a:pt x="21600" y="11672"/>
                  <a:pt x="21600" y="11672"/>
                </a:cubicBezTo>
                <a:cubicBezTo>
                  <a:pt x="21600" y="12119"/>
                  <a:pt x="20678" y="12480"/>
                  <a:pt x="19541" y="12480"/>
                </a:cubicBezTo>
                <a:cubicBezTo>
                  <a:pt x="18403" y="12480"/>
                  <a:pt x="17482" y="12119"/>
                  <a:pt x="17482" y="11672"/>
                </a:cubicBezTo>
                <a:lnTo>
                  <a:pt x="17481" y="11672"/>
                </a:lnTo>
                <a:lnTo>
                  <a:pt x="17481" y="6209"/>
                </a:lnTo>
                <a:lnTo>
                  <a:pt x="16526" y="6209"/>
                </a:lnTo>
                <a:lnTo>
                  <a:pt x="16526" y="20570"/>
                </a:lnTo>
                <a:lnTo>
                  <a:pt x="16526" y="20570"/>
                </a:lnTo>
                <a:cubicBezTo>
                  <a:pt x="16526" y="21139"/>
                  <a:pt x="15351" y="21600"/>
                  <a:pt x="13902" y="21600"/>
                </a:cubicBezTo>
                <a:cubicBezTo>
                  <a:pt x="12452" y="21600"/>
                  <a:pt x="11277" y="21139"/>
                  <a:pt x="11277" y="20570"/>
                </a:cubicBezTo>
                <a:lnTo>
                  <a:pt x="11277" y="13297"/>
                </a:lnTo>
                <a:lnTo>
                  <a:pt x="10323" y="13297"/>
                </a:lnTo>
                <a:lnTo>
                  <a:pt x="10323" y="20570"/>
                </a:lnTo>
                <a:cubicBezTo>
                  <a:pt x="10323" y="21139"/>
                  <a:pt x="9148" y="21600"/>
                  <a:pt x="7698" y="21600"/>
                </a:cubicBezTo>
                <a:cubicBezTo>
                  <a:pt x="6249" y="21600"/>
                  <a:pt x="5074" y="21139"/>
                  <a:pt x="5074" y="20570"/>
                </a:cubicBezTo>
                <a:lnTo>
                  <a:pt x="5073" y="20570"/>
                </a:lnTo>
                <a:lnTo>
                  <a:pt x="5073" y="6209"/>
                </a:lnTo>
                <a:lnTo>
                  <a:pt x="4118" y="6209"/>
                </a:lnTo>
                <a:lnTo>
                  <a:pt x="4118" y="11672"/>
                </a:lnTo>
                <a:cubicBezTo>
                  <a:pt x="4118" y="12119"/>
                  <a:pt x="3197" y="12480"/>
                  <a:pt x="2059" y="12480"/>
                </a:cubicBezTo>
                <a:cubicBezTo>
                  <a:pt x="922" y="12480"/>
                  <a:pt x="0" y="12119"/>
                  <a:pt x="0" y="11672"/>
                </a:cubicBezTo>
                <a:lnTo>
                  <a:pt x="0" y="6209"/>
                </a:lnTo>
                <a:cubicBezTo>
                  <a:pt x="0" y="4905"/>
                  <a:pt x="2694" y="3847"/>
                  <a:pt x="6017" y="3847"/>
                </a:cubicBezTo>
                <a:close/>
                <a:moveTo>
                  <a:pt x="6374" y="1746"/>
                </a:moveTo>
                <a:cubicBezTo>
                  <a:pt x="6374" y="2711"/>
                  <a:pt x="8365" y="3493"/>
                  <a:pt x="10823" y="3493"/>
                </a:cubicBezTo>
                <a:cubicBezTo>
                  <a:pt x="13280" y="3493"/>
                  <a:pt x="15272" y="2711"/>
                  <a:pt x="15272" y="1746"/>
                </a:cubicBezTo>
                <a:cubicBezTo>
                  <a:pt x="15272" y="782"/>
                  <a:pt x="13280" y="0"/>
                  <a:pt x="10823" y="0"/>
                </a:cubicBezTo>
                <a:cubicBezTo>
                  <a:pt x="8365" y="0"/>
                  <a:pt x="6374" y="782"/>
                  <a:pt x="6374" y="1746"/>
                </a:cubicBezTo>
                <a:close/>
              </a:path>
            </a:pathLst>
          </a:custGeom>
          <a:solidFill>
            <a:schemeClr val="accent1"/>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sz="1050">
              <a:latin typeface="VIC SemiBold" pitchFamily="50" charset="0"/>
            </a:endParaRPr>
          </a:p>
        </p:txBody>
      </p:sp>
      <p:sp>
        <p:nvSpPr>
          <p:cNvPr id="19" name="TextBox 18"/>
          <p:cNvSpPr txBox="1"/>
          <p:nvPr/>
        </p:nvSpPr>
        <p:spPr>
          <a:xfrm>
            <a:off x="2580874" y="2244716"/>
            <a:ext cx="2877818" cy="923330"/>
          </a:xfrm>
          <a:prstGeom prst="rect">
            <a:avLst/>
          </a:prstGeom>
          <a:noFill/>
        </p:spPr>
        <p:txBody>
          <a:bodyPr wrap="square" rtlCol="0">
            <a:spAutoFit/>
          </a:bodyPr>
          <a:lstStyle/>
          <a:p>
            <a:r>
              <a:rPr lang="en-AU" b="1" dirty="0">
                <a:solidFill>
                  <a:srgbClr val="C00000"/>
                </a:solidFill>
                <a:latin typeface="+mj-lt"/>
                <a:ea typeface="+mj-ea"/>
                <a:cs typeface="+mj-cs"/>
              </a:rPr>
              <a:t>Are not engaged/ attending education or training </a:t>
            </a:r>
          </a:p>
        </p:txBody>
      </p:sp>
      <p:sp>
        <p:nvSpPr>
          <p:cNvPr id="26" name="TextBox 25"/>
          <p:cNvSpPr txBox="1"/>
          <p:nvPr/>
        </p:nvSpPr>
        <p:spPr>
          <a:xfrm>
            <a:off x="2777766" y="3879388"/>
            <a:ext cx="2877818" cy="923330"/>
          </a:xfrm>
          <a:prstGeom prst="rect">
            <a:avLst/>
          </a:prstGeom>
          <a:noFill/>
        </p:spPr>
        <p:txBody>
          <a:bodyPr wrap="square" rtlCol="0">
            <a:spAutoFit/>
          </a:bodyPr>
          <a:lstStyle/>
          <a:p>
            <a:r>
              <a:rPr lang="en-AU" b="1" dirty="0">
                <a:solidFill>
                  <a:srgbClr val="C00000"/>
                </a:solidFill>
                <a:latin typeface="+mj-lt"/>
                <a:ea typeface="+mj-ea"/>
                <a:cs typeface="+mj-cs"/>
              </a:rPr>
              <a:t>Have not completed/ attained at least Year 12 or Certificate II</a:t>
            </a:r>
          </a:p>
        </p:txBody>
      </p:sp>
      <p:sp>
        <p:nvSpPr>
          <p:cNvPr id="27" name="TextBox 26"/>
          <p:cNvSpPr txBox="1"/>
          <p:nvPr/>
        </p:nvSpPr>
        <p:spPr>
          <a:xfrm>
            <a:off x="2580874" y="5514060"/>
            <a:ext cx="2877818" cy="923330"/>
          </a:xfrm>
          <a:prstGeom prst="rect">
            <a:avLst/>
          </a:prstGeom>
          <a:noFill/>
        </p:spPr>
        <p:txBody>
          <a:bodyPr wrap="square" rtlCol="0">
            <a:spAutoFit/>
          </a:bodyPr>
          <a:lstStyle/>
          <a:p>
            <a:r>
              <a:rPr lang="en-AU" b="1" dirty="0" smtClean="0">
                <a:solidFill>
                  <a:srgbClr val="C00000"/>
                </a:solidFill>
                <a:latin typeface="+mj-lt"/>
                <a:ea typeface="+mj-ea"/>
                <a:cs typeface="+mj-cs"/>
              </a:rPr>
              <a:t>Not </a:t>
            </a:r>
            <a:r>
              <a:rPr lang="en-AU" b="1" dirty="0">
                <a:solidFill>
                  <a:srgbClr val="C00000"/>
                </a:solidFill>
                <a:latin typeface="+mj-lt"/>
                <a:ea typeface="+mj-ea"/>
                <a:cs typeface="+mj-cs"/>
              </a:rPr>
              <a:t>in the </a:t>
            </a:r>
            <a:r>
              <a:rPr lang="en-AU" b="1" dirty="0" smtClean="0">
                <a:solidFill>
                  <a:srgbClr val="C00000"/>
                </a:solidFill>
                <a:latin typeface="+mj-lt"/>
                <a:ea typeface="+mj-ea"/>
                <a:cs typeface="+mj-cs"/>
              </a:rPr>
              <a:t>labour force</a:t>
            </a:r>
            <a:r>
              <a:rPr lang="en-AU" b="1" dirty="0">
                <a:solidFill>
                  <a:srgbClr val="C00000"/>
                </a:solidFill>
                <a:latin typeface="+mj-lt"/>
                <a:ea typeface="+mj-ea"/>
                <a:cs typeface="+mj-cs"/>
              </a:rPr>
              <a:t>, </a:t>
            </a:r>
            <a:r>
              <a:rPr lang="en-AU" b="1" dirty="0" err="1" smtClean="0">
                <a:solidFill>
                  <a:srgbClr val="C00000"/>
                </a:solidFill>
                <a:latin typeface="+mj-lt"/>
                <a:ea typeface="+mj-ea"/>
                <a:cs typeface="+mj-cs"/>
              </a:rPr>
              <a:t>ie</a:t>
            </a:r>
            <a:r>
              <a:rPr lang="en-AU" b="1" dirty="0" smtClean="0">
                <a:solidFill>
                  <a:srgbClr val="C00000"/>
                </a:solidFill>
                <a:latin typeface="+mj-lt"/>
                <a:ea typeface="+mj-ea"/>
                <a:cs typeface="+mj-cs"/>
              </a:rPr>
              <a:t> not in work or looking for work</a:t>
            </a:r>
            <a:endParaRPr lang="en-AU" b="1" dirty="0">
              <a:solidFill>
                <a:srgbClr val="C00000"/>
              </a:solidFill>
              <a:latin typeface="+mj-lt"/>
              <a:ea typeface="+mj-ea"/>
              <a:cs typeface="+mj-cs"/>
            </a:endParaRPr>
          </a:p>
        </p:txBody>
      </p:sp>
      <p:sp>
        <p:nvSpPr>
          <p:cNvPr id="28" name="TextBox 27"/>
          <p:cNvSpPr txBox="1"/>
          <p:nvPr/>
        </p:nvSpPr>
        <p:spPr>
          <a:xfrm>
            <a:off x="3544731" y="2969719"/>
            <a:ext cx="671944" cy="1107996"/>
          </a:xfrm>
          <a:prstGeom prst="rect">
            <a:avLst/>
          </a:prstGeom>
          <a:noFill/>
        </p:spPr>
        <p:txBody>
          <a:bodyPr wrap="square" rtlCol="0">
            <a:spAutoFit/>
          </a:bodyPr>
          <a:lstStyle/>
          <a:p>
            <a:pPr algn="ctr"/>
            <a:r>
              <a:rPr lang="en-AU" sz="6600" b="1" dirty="0">
                <a:solidFill>
                  <a:schemeClr val="accent2"/>
                </a:solidFill>
                <a:latin typeface="+mj-lt"/>
                <a:ea typeface="+mj-ea"/>
                <a:cs typeface="+mj-cs"/>
              </a:rPr>
              <a:t>+</a:t>
            </a:r>
          </a:p>
        </p:txBody>
      </p:sp>
      <p:sp>
        <p:nvSpPr>
          <p:cNvPr id="29" name="TextBox 28"/>
          <p:cNvSpPr txBox="1"/>
          <p:nvPr/>
        </p:nvSpPr>
        <p:spPr>
          <a:xfrm>
            <a:off x="3544194" y="4604391"/>
            <a:ext cx="671944" cy="1107996"/>
          </a:xfrm>
          <a:prstGeom prst="rect">
            <a:avLst/>
          </a:prstGeom>
          <a:noFill/>
        </p:spPr>
        <p:txBody>
          <a:bodyPr wrap="square" rtlCol="0">
            <a:spAutoFit/>
          </a:bodyPr>
          <a:lstStyle/>
          <a:p>
            <a:pPr algn="ctr"/>
            <a:r>
              <a:rPr lang="en-AU" sz="6600" b="1" dirty="0">
                <a:solidFill>
                  <a:schemeClr val="accent2"/>
                </a:solidFill>
                <a:latin typeface="+mj-lt"/>
                <a:ea typeface="+mj-ea"/>
                <a:cs typeface="+mj-cs"/>
              </a:rPr>
              <a:t>+</a:t>
            </a:r>
          </a:p>
        </p:txBody>
      </p:sp>
      <p:sp>
        <p:nvSpPr>
          <p:cNvPr id="30" name="TextBox 29"/>
          <p:cNvSpPr txBox="1"/>
          <p:nvPr/>
        </p:nvSpPr>
        <p:spPr>
          <a:xfrm>
            <a:off x="303563" y="1620211"/>
            <a:ext cx="4943845" cy="461665"/>
          </a:xfrm>
          <a:prstGeom prst="rect">
            <a:avLst/>
          </a:prstGeom>
          <a:noFill/>
        </p:spPr>
        <p:txBody>
          <a:bodyPr wrap="square" rtlCol="0">
            <a:spAutoFit/>
          </a:bodyPr>
          <a:lstStyle/>
          <a:p>
            <a:r>
              <a:rPr lang="en-AU" sz="2400" b="1" dirty="0">
                <a:solidFill>
                  <a:schemeClr val="accent1"/>
                </a:solidFill>
                <a:latin typeface="+mj-lt"/>
                <a:ea typeface="+mj-ea"/>
                <a:cs typeface="+mj-cs"/>
              </a:rPr>
              <a:t>15 to 24 year olds who:-</a:t>
            </a:r>
          </a:p>
        </p:txBody>
      </p:sp>
      <p:grpSp>
        <p:nvGrpSpPr>
          <p:cNvPr id="1037" name="Group 1036"/>
          <p:cNvGrpSpPr/>
          <p:nvPr/>
        </p:nvGrpSpPr>
        <p:grpSpPr>
          <a:xfrm>
            <a:off x="6061076" y="2877675"/>
            <a:ext cx="2877818" cy="2003425"/>
            <a:chOff x="5771516" y="2225675"/>
            <a:chExt cx="2877818" cy="2003425"/>
          </a:xfrm>
        </p:grpSpPr>
        <p:sp>
          <p:nvSpPr>
            <p:cNvPr id="1025" name="AutoShape 5"/>
            <p:cNvSpPr>
              <a:spLocks noChangeAspect="1" noChangeArrowheads="1" noTextEdit="1"/>
            </p:cNvSpPr>
            <p:nvPr/>
          </p:nvSpPr>
          <p:spPr bwMode="auto">
            <a:xfrm>
              <a:off x="5891213" y="2244725"/>
              <a:ext cx="2638425" cy="19843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28" name="Freeform 7"/>
            <p:cNvSpPr>
              <a:spLocks/>
            </p:cNvSpPr>
            <p:nvPr/>
          </p:nvSpPr>
          <p:spPr bwMode="auto">
            <a:xfrm>
              <a:off x="5867401" y="2225675"/>
              <a:ext cx="2703513" cy="1779588"/>
            </a:xfrm>
            <a:custGeom>
              <a:avLst/>
              <a:gdLst>
                <a:gd name="T0" fmla="*/ 2886 w 28375"/>
                <a:gd name="T1" fmla="*/ 6240 h 18690"/>
                <a:gd name="T2" fmla="*/ 6552 w 28375"/>
                <a:gd name="T3" fmla="*/ 1956 h 18690"/>
                <a:gd name="T4" fmla="*/ 9294 w 28375"/>
                <a:gd name="T5" fmla="*/ 2444 h 18690"/>
                <a:gd name="T6" fmla="*/ 13866 w 28375"/>
                <a:gd name="T7" fmla="*/ 1198 h 18690"/>
                <a:gd name="T8" fmla="*/ 14652 w 28375"/>
                <a:gd name="T9" fmla="*/ 1711 h 18690"/>
                <a:gd name="T10" fmla="*/ 18364 w 28375"/>
                <a:gd name="T11" fmla="*/ 607 h 18690"/>
                <a:gd name="T12" fmla="*/ 19330 w 28375"/>
                <a:gd name="T13" fmla="*/ 1317 h 18690"/>
                <a:gd name="T14" fmla="*/ 23670 w 28375"/>
                <a:gd name="T15" fmla="*/ 999 h 18690"/>
                <a:gd name="T16" fmla="*/ 24710 w 28375"/>
                <a:gd name="T17" fmla="*/ 2598 h 18690"/>
                <a:gd name="T18" fmla="*/ 27084 w 28375"/>
                <a:gd name="T19" fmla="*/ 6295 h 18690"/>
                <a:gd name="T20" fmla="*/ 26929 w 28375"/>
                <a:gd name="T21" fmla="*/ 6691 h 18690"/>
                <a:gd name="T22" fmla="*/ 26139 w 28375"/>
                <a:gd name="T23" fmla="*/ 12044 h 18690"/>
                <a:gd name="T24" fmla="*/ 24131 w 28375"/>
                <a:gd name="T25" fmla="*/ 12796 h 18690"/>
                <a:gd name="T26" fmla="*/ 20433 w 28375"/>
                <a:gd name="T27" fmla="*/ 16027 h 18690"/>
                <a:gd name="T28" fmla="*/ 18520 w 28375"/>
                <a:gd name="T29" fmla="*/ 15533 h 18690"/>
                <a:gd name="T30" fmla="*/ 13182 w 28375"/>
                <a:gd name="T31" fmla="*/ 18079 h 18690"/>
                <a:gd name="T32" fmla="*/ 10863 w 28375"/>
                <a:gd name="T33" fmla="*/ 16548 h 18690"/>
                <a:gd name="T34" fmla="*/ 4146 w 28375"/>
                <a:gd name="T35" fmla="*/ 15055 h 18690"/>
                <a:gd name="T36" fmla="*/ 4094 w 28375"/>
                <a:gd name="T37" fmla="*/ 14977 h 18690"/>
                <a:gd name="T38" fmla="*/ 1026 w 28375"/>
                <a:gd name="T39" fmla="*/ 12829 h 18690"/>
                <a:gd name="T40" fmla="*/ 1754 w 28375"/>
                <a:gd name="T41" fmla="*/ 10868 h 18690"/>
                <a:gd name="T42" fmla="*/ 768 w 28375"/>
                <a:gd name="T43" fmla="*/ 7500 h 18690"/>
                <a:gd name="T44" fmla="*/ 2863 w 28375"/>
                <a:gd name="T45" fmla="*/ 6295 h 18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375" h="18690">
                  <a:moveTo>
                    <a:pt x="2886" y="6240"/>
                  </a:moveTo>
                  <a:cubicBezTo>
                    <a:pt x="2568" y="4157"/>
                    <a:pt x="4209" y="2239"/>
                    <a:pt x="6552" y="1956"/>
                  </a:cubicBezTo>
                  <a:cubicBezTo>
                    <a:pt x="7502" y="1841"/>
                    <a:pt x="8467" y="2013"/>
                    <a:pt x="9294" y="2444"/>
                  </a:cubicBezTo>
                  <a:cubicBezTo>
                    <a:pt x="10170" y="976"/>
                    <a:pt x="12217" y="418"/>
                    <a:pt x="13866" y="1198"/>
                  </a:cubicBezTo>
                  <a:cubicBezTo>
                    <a:pt x="14155" y="1334"/>
                    <a:pt x="14420" y="1507"/>
                    <a:pt x="14652" y="1711"/>
                  </a:cubicBezTo>
                  <a:cubicBezTo>
                    <a:pt x="15335" y="494"/>
                    <a:pt x="16997" y="0"/>
                    <a:pt x="18364" y="607"/>
                  </a:cubicBezTo>
                  <a:cubicBezTo>
                    <a:pt x="18743" y="775"/>
                    <a:pt x="19073" y="1018"/>
                    <a:pt x="19330" y="1317"/>
                  </a:cubicBezTo>
                  <a:cubicBezTo>
                    <a:pt x="20430" y="166"/>
                    <a:pt x="22373" y="24"/>
                    <a:pt x="23670" y="999"/>
                  </a:cubicBezTo>
                  <a:cubicBezTo>
                    <a:pt x="24216" y="1409"/>
                    <a:pt x="24583" y="1975"/>
                    <a:pt x="24710" y="2598"/>
                  </a:cubicBezTo>
                  <a:cubicBezTo>
                    <a:pt x="26512" y="3035"/>
                    <a:pt x="27575" y="4691"/>
                    <a:pt x="27084" y="6295"/>
                  </a:cubicBezTo>
                  <a:cubicBezTo>
                    <a:pt x="27043" y="6430"/>
                    <a:pt x="26991" y="6562"/>
                    <a:pt x="26929" y="6691"/>
                  </a:cubicBezTo>
                  <a:cubicBezTo>
                    <a:pt x="28375" y="8363"/>
                    <a:pt x="28021" y="10760"/>
                    <a:pt x="26139" y="12044"/>
                  </a:cubicBezTo>
                  <a:cubicBezTo>
                    <a:pt x="25554" y="12444"/>
                    <a:pt x="24862" y="12703"/>
                    <a:pt x="24131" y="12796"/>
                  </a:cubicBezTo>
                  <a:cubicBezTo>
                    <a:pt x="24114" y="14595"/>
                    <a:pt x="22459" y="16041"/>
                    <a:pt x="20433" y="16027"/>
                  </a:cubicBezTo>
                  <a:cubicBezTo>
                    <a:pt x="19756" y="16022"/>
                    <a:pt x="19094" y="15851"/>
                    <a:pt x="18520" y="15533"/>
                  </a:cubicBezTo>
                  <a:cubicBezTo>
                    <a:pt x="17835" y="17550"/>
                    <a:pt x="15445" y="18690"/>
                    <a:pt x="13182" y="18079"/>
                  </a:cubicBezTo>
                  <a:cubicBezTo>
                    <a:pt x="12233" y="17823"/>
                    <a:pt x="11414" y="17282"/>
                    <a:pt x="10863" y="16548"/>
                  </a:cubicBezTo>
                  <a:cubicBezTo>
                    <a:pt x="8546" y="17790"/>
                    <a:pt x="5539" y="17122"/>
                    <a:pt x="4146" y="15055"/>
                  </a:cubicBezTo>
                  <a:cubicBezTo>
                    <a:pt x="4128" y="15029"/>
                    <a:pt x="4111" y="15003"/>
                    <a:pt x="4094" y="14977"/>
                  </a:cubicBezTo>
                  <a:cubicBezTo>
                    <a:pt x="2578" y="15134"/>
                    <a:pt x="1204" y="14173"/>
                    <a:pt x="1026" y="12829"/>
                  </a:cubicBezTo>
                  <a:cubicBezTo>
                    <a:pt x="931" y="12112"/>
                    <a:pt x="1197" y="11395"/>
                    <a:pt x="1754" y="10868"/>
                  </a:cubicBezTo>
                  <a:cubicBezTo>
                    <a:pt x="441" y="10181"/>
                    <a:pt x="0" y="8673"/>
                    <a:pt x="768" y="7500"/>
                  </a:cubicBezTo>
                  <a:cubicBezTo>
                    <a:pt x="1212" y="6823"/>
                    <a:pt x="1990" y="6376"/>
                    <a:pt x="2863" y="6295"/>
                  </a:cubicBezTo>
                </a:path>
              </a:pathLst>
            </a:custGeom>
            <a:solidFill>
              <a:schemeClr val="accent5">
                <a:lumMod val="20000"/>
                <a:lumOff val="80000"/>
              </a:schemeClr>
            </a:solidFill>
            <a:ln w="0">
              <a:solidFill>
                <a:schemeClr val="accent2">
                  <a:lumMod val="20000"/>
                  <a:lumOff val="8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2" name="Freeform 11"/>
            <p:cNvSpPr>
              <a:spLocks/>
            </p:cNvSpPr>
            <p:nvPr/>
          </p:nvSpPr>
          <p:spPr bwMode="auto">
            <a:xfrm>
              <a:off x="5867401" y="2225675"/>
              <a:ext cx="2703513" cy="1779588"/>
            </a:xfrm>
            <a:custGeom>
              <a:avLst/>
              <a:gdLst>
                <a:gd name="T0" fmla="*/ 2886 w 28375"/>
                <a:gd name="T1" fmla="*/ 6240 h 18690"/>
                <a:gd name="T2" fmla="*/ 6552 w 28375"/>
                <a:gd name="T3" fmla="*/ 1956 h 18690"/>
                <a:gd name="T4" fmla="*/ 9294 w 28375"/>
                <a:gd name="T5" fmla="*/ 2444 h 18690"/>
                <a:gd name="T6" fmla="*/ 13866 w 28375"/>
                <a:gd name="T7" fmla="*/ 1198 h 18690"/>
                <a:gd name="T8" fmla="*/ 14652 w 28375"/>
                <a:gd name="T9" fmla="*/ 1711 h 18690"/>
                <a:gd name="T10" fmla="*/ 18364 w 28375"/>
                <a:gd name="T11" fmla="*/ 607 h 18690"/>
                <a:gd name="T12" fmla="*/ 19330 w 28375"/>
                <a:gd name="T13" fmla="*/ 1317 h 18690"/>
                <a:gd name="T14" fmla="*/ 23670 w 28375"/>
                <a:gd name="T15" fmla="*/ 999 h 18690"/>
                <a:gd name="T16" fmla="*/ 24710 w 28375"/>
                <a:gd name="T17" fmla="*/ 2598 h 18690"/>
                <a:gd name="T18" fmla="*/ 27084 w 28375"/>
                <a:gd name="T19" fmla="*/ 6295 h 18690"/>
                <a:gd name="T20" fmla="*/ 26929 w 28375"/>
                <a:gd name="T21" fmla="*/ 6691 h 18690"/>
                <a:gd name="T22" fmla="*/ 26139 w 28375"/>
                <a:gd name="T23" fmla="*/ 12044 h 18690"/>
                <a:gd name="T24" fmla="*/ 24131 w 28375"/>
                <a:gd name="T25" fmla="*/ 12796 h 18690"/>
                <a:gd name="T26" fmla="*/ 20433 w 28375"/>
                <a:gd name="T27" fmla="*/ 16027 h 18690"/>
                <a:gd name="T28" fmla="*/ 18520 w 28375"/>
                <a:gd name="T29" fmla="*/ 15533 h 18690"/>
                <a:gd name="T30" fmla="*/ 13182 w 28375"/>
                <a:gd name="T31" fmla="*/ 18079 h 18690"/>
                <a:gd name="T32" fmla="*/ 10863 w 28375"/>
                <a:gd name="T33" fmla="*/ 16548 h 18690"/>
                <a:gd name="T34" fmla="*/ 4146 w 28375"/>
                <a:gd name="T35" fmla="*/ 15055 h 18690"/>
                <a:gd name="T36" fmla="*/ 4094 w 28375"/>
                <a:gd name="T37" fmla="*/ 14977 h 18690"/>
                <a:gd name="T38" fmla="*/ 1026 w 28375"/>
                <a:gd name="T39" fmla="*/ 12829 h 18690"/>
                <a:gd name="T40" fmla="*/ 1754 w 28375"/>
                <a:gd name="T41" fmla="*/ 10868 h 18690"/>
                <a:gd name="T42" fmla="*/ 768 w 28375"/>
                <a:gd name="T43" fmla="*/ 7500 h 18690"/>
                <a:gd name="T44" fmla="*/ 2863 w 28375"/>
                <a:gd name="T45" fmla="*/ 6295 h 18690"/>
                <a:gd name="T46" fmla="*/ 2886 w 28375"/>
                <a:gd name="T47" fmla="*/ 6240 h 18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375" h="18690">
                  <a:moveTo>
                    <a:pt x="2886" y="6240"/>
                  </a:moveTo>
                  <a:cubicBezTo>
                    <a:pt x="2568" y="4157"/>
                    <a:pt x="4209" y="2239"/>
                    <a:pt x="6552" y="1956"/>
                  </a:cubicBezTo>
                  <a:cubicBezTo>
                    <a:pt x="7502" y="1841"/>
                    <a:pt x="8467" y="2013"/>
                    <a:pt x="9294" y="2444"/>
                  </a:cubicBezTo>
                  <a:cubicBezTo>
                    <a:pt x="10170" y="976"/>
                    <a:pt x="12217" y="418"/>
                    <a:pt x="13866" y="1198"/>
                  </a:cubicBezTo>
                  <a:cubicBezTo>
                    <a:pt x="14155" y="1334"/>
                    <a:pt x="14420" y="1507"/>
                    <a:pt x="14652" y="1711"/>
                  </a:cubicBezTo>
                  <a:cubicBezTo>
                    <a:pt x="15335" y="494"/>
                    <a:pt x="16997" y="0"/>
                    <a:pt x="18364" y="607"/>
                  </a:cubicBezTo>
                  <a:cubicBezTo>
                    <a:pt x="18743" y="775"/>
                    <a:pt x="19073" y="1018"/>
                    <a:pt x="19330" y="1317"/>
                  </a:cubicBezTo>
                  <a:cubicBezTo>
                    <a:pt x="20430" y="166"/>
                    <a:pt x="22373" y="24"/>
                    <a:pt x="23670" y="999"/>
                  </a:cubicBezTo>
                  <a:cubicBezTo>
                    <a:pt x="24216" y="1409"/>
                    <a:pt x="24583" y="1975"/>
                    <a:pt x="24710" y="2598"/>
                  </a:cubicBezTo>
                  <a:cubicBezTo>
                    <a:pt x="26512" y="3035"/>
                    <a:pt x="27575" y="4691"/>
                    <a:pt x="27084" y="6295"/>
                  </a:cubicBezTo>
                  <a:cubicBezTo>
                    <a:pt x="27043" y="6430"/>
                    <a:pt x="26991" y="6562"/>
                    <a:pt x="26929" y="6691"/>
                  </a:cubicBezTo>
                  <a:cubicBezTo>
                    <a:pt x="28375" y="8363"/>
                    <a:pt x="28021" y="10760"/>
                    <a:pt x="26139" y="12044"/>
                  </a:cubicBezTo>
                  <a:cubicBezTo>
                    <a:pt x="25554" y="12444"/>
                    <a:pt x="24862" y="12703"/>
                    <a:pt x="24131" y="12796"/>
                  </a:cubicBezTo>
                  <a:cubicBezTo>
                    <a:pt x="24114" y="14595"/>
                    <a:pt x="22459" y="16041"/>
                    <a:pt x="20433" y="16027"/>
                  </a:cubicBezTo>
                  <a:cubicBezTo>
                    <a:pt x="19756" y="16022"/>
                    <a:pt x="19094" y="15851"/>
                    <a:pt x="18520" y="15533"/>
                  </a:cubicBezTo>
                  <a:cubicBezTo>
                    <a:pt x="17835" y="17550"/>
                    <a:pt x="15445" y="18690"/>
                    <a:pt x="13182" y="18079"/>
                  </a:cubicBezTo>
                  <a:cubicBezTo>
                    <a:pt x="12233" y="17823"/>
                    <a:pt x="11414" y="17282"/>
                    <a:pt x="10863" y="16548"/>
                  </a:cubicBezTo>
                  <a:cubicBezTo>
                    <a:pt x="8546" y="17790"/>
                    <a:pt x="5539" y="17122"/>
                    <a:pt x="4146" y="15055"/>
                  </a:cubicBezTo>
                  <a:cubicBezTo>
                    <a:pt x="4128" y="15029"/>
                    <a:pt x="4111" y="15003"/>
                    <a:pt x="4094" y="14977"/>
                  </a:cubicBezTo>
                  <a:cubicBezTo>
                    <a:pt x="2578" y="15134"/>
                    <a:pt x="1204" y="14173"/>
                    <a:pt x="1026" y="12829"/>
                  </a:cubicBezTo>
                  <a:cubicBezTo>
                    <a:pt x="931" y="12112"/>
                    <a:pt x="1197" y="11395"/>
                    <a:pt x="1754" y="10868"/>
                  </a:cubicBezTo>
                  <a:cubicBezTo>
                    <a:pt x="441" y="10181"/>
                    <a:pt x="0" y="8673"/>
                    <a:pt x="768" y="7500"/>
                  </a:cubicBezTo>
                  <a:cubicBezTo>
                    <a:pt x="1212" y="6823"/>
                    <a:pt x="1990" y="6376"/>
                    <a:pt x="2863" y="6295"/>
                  </a:cubicBezTo>
                  <a:lnTo>
                    <a:pt x="2886" y="6240"/>
                  </a:lnTo>
                  <a:close/>
                </a:path>
              </a:pathLst>
            </a:custGeom>
            <a:noFill/>
            <a:ln w="25400" cap="flat">
              <a:solidFill>
                <a:srgbClr val="0047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36" name="Freeform 15"/>
            <p:cNvSpPr>
              <a:spLocks noEditPoints="1"/>
            </p:cNvSpPr>
            <p:nvPr/>
          </p:nvSpPr>
          <p:spPr bwMode="auto">
            <a:xfrm>
              <a:off x="6037263" y="2344738"/>
              <a:ext cx="2393950" cy="1449388"/>
            </a:xfrm>
            <a:custGeom>
              <a:avLst/>
              <a:gdLst>
                <a:gd name="T0" fmla="*/ 1606 w 25133"/>
                <a:gd name="T1" fmla="*/ 9870 h 15217"/>
                <a:gd name="T2" fmla="*/ 0 w 25133"/>
                <a:gd name="T3" fmla="*/ 9540 h 15217"/>
                <a:gd name="T4" fmla="*/ 3023 w 25133"/>
                <a:gd name="T5" fmla="*/ 13481 h 15217"/>
                <a:gd name="T6" fmla="*/ 2321 w 25133"/>
                <a:gd name="T7" fmla="*/ 13639 h 15217"/>
                <a:gd name="T8" fmla="*/ 9079 w 25133"/>
                <a:gd name="T9" fmla="*/ 15217 h 15217"/>
                <a:gd name="T10" fmla="*/ 8655 w 25133"/>
                <a:gd name="T11" fmla="*/ 14496 h 15217"/>
                <a:gd name="T12" fmla="*/ 16909 w 25133"/>
                <a:gd name="T13" fmla="*/ 13420 h 15217"/>
                <a:gd name="T14" fmla="*/ 16740 w 25133"/>
                <a:gd name="T15" fmla="*/ 14211 h 15217"/>
                <a:gd name="T16" fmla="*/ 20271 w 25133"/>
                <a:gd name="T17" fmla="*/ 8535 h 15217"/>
                <a:gd name="T18" fmla="*/ 22332 w 25133"/>
                <a:gd name="T19" fmla="*/ 11490 h 15217"/>
                <a:gd name="T20" fmla="*/ 25133 w 25133"/>
                <a:gd name="T21" fmla="*/ 5388 h 15217"/>
                <a:gd name="T22" fmla="*/ 24215 w 25133"/>
                <a:gd name="T23" fmla="*/ 6496 h 15217"/>
                <a:gd name="T24" fmla="*/ 22931 w 25133"/>
                <a:gd name="T25" fmla="*/ 1277 h 15217"/>
                <a:gd name="T26" fmla="*/ 22979 w 25133"/>
                <a:gd name="T27" fmla="*/ 1800 h 15217"/>
                <a:gd name="T28" fmla="*/ 17068 w 25133"/>
                <a:gd name="T29" fmla="*/ 667 h 15217"/>
                <a:gd name="T30" fmla="*/ 17538 w 25133"/>
                <a:gd name="T31" fmla="*/ 0 h 15217"/>
                <a:gd name="T32" fmla="*/ 12670 w 25133"/>
                <a:gd name="T33" fmla="*/ 985 h 15217"/>
                <a:gd name="T34" fmla="*/ 12897 w 25133"/>
                <a:gd name="T35" fmla="*/ 409 h 15217"/>
                <a:gd name="T36" fmla="*/ 7508 w 25133"/>
                <a:gd name="T37" fmla="*/ 1180 h 15217"/>
                <a:gd name="T38" fmla="*/ 8332 w 25133"/>
                <a:gd name="T39" fmla="*/ 1739 h 15217"/>
                <a:gd name="T40" fmla="*/ 1247 w 25133"/>
                <a:gd name="T41" fmla="*/ 5568 h 15217"/>
                <a:gd name="T42" fmla="*/ 1103 w 25133"/>
                <a:gd name="T43" fmla="*/ 4981 h 15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133" h="15217">
                  <a:moveTo>
                    <a:pt x="1606" y="9870"/>
                  </a:moveTo>
                  <a:cubicBezTo>
                    <a:pt x="1046" y="9909"/>
                    <a:pt x="485" y="9794"/>
                    <a:pt x="0" y="9540"/>
                  </a:cubicBezTo>
                  <a:moveTo>
                    <a:pt x="3023" y="13481"/>
                  </a:moveTo>
                  <a:cubicBezTo>
                    <a:pt x="2798" y="13561"/>
                    <a:pt x="2562" y="13614"/>
                    <a:pt x="2321" y="13639"/>
                  </a:cubicBezTo>
                  <a:moveTo>
                    <a:pt x="9079" y="15217"/>
                  </a:moveTo>
                  <a:cubicBezTo>
                    <a:pt x="8909" y="14991"/>
                    <a:pt x="8767" y="14749"/>
                    <a:pt x="8655" y="14496"/>
                  </a:cubicBezTo>
                  <a:moveTo>
                    <a:pt x="16909" y="13420"/>
                  </a:moveTo>
                  <a:cubicBezTo>
                    <a:pt x="16884" y="13688"/>
                    <a:pt x="16827" y="13953"/>
                    <a:pt x="16740" y="14211"/>
                  </a:cubicBezTo>
                  <a:moveTo>
                    <a:pt x="20271" y="8535"/>
                  </a:moveTo>
                  <a:cubicBezTo>
                    <a:pt x="21542" y="9085"/>
                    <a:pt x="22344" y="10234"/>
                    <a:pt x="22332" y="11490"/>
                  </a:cubicBezTo>
                  <a:moveTo>
                    <a:pt x="25133" y="5388"/>
                  </a:moveTo>
                  <a:cubicBezTo>
                    <a:pt x="24928" y="5816"/>
                    <a:pt x="24613" y="6195"/>
                    <a:pt x="24215" y="6496"/>
                  </a:cubicBezTo>
                  <a:moveTo>
                    <a:pt x="22931" y="1277"/>
                  </a:moveTo>
                  <a:cubicBezTo>
                    <a:pt x="22966" y="1450"/>
                    <a:pt x="22982" y="1625"/>
                    <a:pt x="22979" y="1800"/>
                  </a:cubicBezTo>
                  <a:moveTo>
                    <a:pt x="17068" y="667"/>
                  </a:moveTo>
                  <a:cubicBezTo>
                    <a:pt x="17188" y="425"/>
                    <a:pt x="17346" y="201"/>
                    <a:pt x="17538" y="0"/>
                  </a:cubicBezTo>
                  <a:moveTo>
                    <a:pt x="12670" y="985"/>
                  </a:moveTo>
                  <a:cubicBezTo>
                    <a:pt x="12718" y="785"/>
                    <a:pt x="12795" y="592"/>
                    <a:pt x="12897" y="409"/>
                  </a:cubicBezTo>
                  <a:moveTo>
                    <a:pt x="7508" y="1180"/>
                  </a:moveTo>
                  <a:cubicBezTo>
                    <a:pt x="7807" y="1336"/>
                    <a:pt x="8083" y="1524"/>
                    <a:pt x="8332" y="1739"/>
                  </a:cubicBezTo>
                  <a:moveTo>
                    <a:pt x="1247" y="5568"/>
                  </a:moveTo>
                  <a:cubicBezTo>
                    <a:pt x="1182" y="5376"/>
                    <a:pt x="1134" y="5180"/>
                    <a:pt x="1103" y="4981"/>
                  </a:cubicBezTo>
                </a:path>
              </a:pathLst>
            </a:custGeom>
            <a:noFill/>
            <a:ln w="25400" cap="flat">
              <a:solidFill>
                <a:srgbClr val="0047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5" name="TextBox 44"/>
            <p:cNvSpPr txBox="1"/>
            <p:nvPr/>
          </p:nvSpPr>
          <p:spPr>
            <a:xfrm>
              <a:off x="5771516" y="2598172"/>
              <a:ext cx="2877818" cy="1200329"/>
            </a:xfrm>
            <a:prstGeom prst="rect">
              <a:avLst/>
            </a:prstGeom>
            <a:noFill/>
          </p:spPr>
          <p:txBody>
            <a:bodyPr wrap="square" rtlCol="0">
              <a:spAutoFit/>
            </a:bodyPr>
            <a:lstStyle/>
            <a:p>
              <a:pPr algn="ctr"/>
              <a:r>
                <a:rPr lang="en-AU" b="1" dirty="0">
                  <a:solidFill>
                    <a:srgbClr val="C00000"/>
                  </a:solidFill>
                  <a:latin typeface="+mj-lt"/>
                  <a:ea typeface="+mj-ea"/>
                  <a:cs typeface="+mj-cs"/>
                </a:rPr>
                <a:t>Excluding </a:t>
              </a:r>
              <a:endParaRPr lang="en-AU" b="1" dirty="0" smtClean="0">
                <a:solidFill>
                  <a:srgbClr val="C00000"/>
                </a:solidFill>
                <a:latin typeface="+mj-lt"/>
                <a:ea typeface="+mj-ea"/>
                <a:cs typeface="+mj-cs"/>
              </a:endParaRPr>
            </a:p>
            <a:p>
              <a:pPr algn="ctr"/>
              <a:r>
                <a:rPr lang="en-AU" b="1" dirty="0" smtClean="0">
                  <a:solidFill>
                    <a:srgbClr val="C00000"/>
                  </a:solidFill>
                  <a:latin typeface="+mj-lt"/>
                  <a:ea typeface="+mj-ea"/>
                  <a:cs typeface="+mj-cs"/>
                </a:rPr>
                <a:t>disengaged young people </a:t>
              </a:r>
            </a:p>
            <a:p>
              <a:pPr algn="ctr"/>
              <a:r>
                <a:rPr lang="en-AU" b="1" dirty="0" smtClean="0">
                  <a:solidFill>
                    <a:srgbClr val="C00000"/>
                  </a:solidFill>
                  <a:latin typeface="+mj-lt"/>
                  <a:ea typeface="+mj-ea"/>
                  <a:cs typeface="+mj-cs"/>
                </a:rPr>
                <a:t>leaving care</a:t>
              </a:r>
              <a:endParaRPr lang="en-AU" b="1" dirty="0">
                <a:solidFill>
                  <a:srgbClr val="C00000"/>
                </a:solidFill>
                <a:latin typeface="+mj-lt"/>
                <a:ea typeface="+mj-ea"/>
                <a:cs typeface="+mj-cs"/>
              </a:endParaRPr>
            </a:p>
          </p:txBody>
        </p:sp>
      </p:grpSp>
    </p:spTree>
    <p:extLst>
      <p:ext uri="{BB962C8B-B14F-4D97-AF65-F5344CB8AC3E}">
        <p14:creationId xmlns:p14="http://schemas.microsoft.com/office/powerpoint/2010/main" val="344921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Challenges in identifying these young people</a:t>
            </a:r>
          </a:p>
        </p:txBody>
      </p:sp>
      <p:sp>
        <p:nvSpPr>
          <p:cNvPr id="3" name="Content Placeholder 2"/>
          <p:cNvSpPr>
            <a:spLocks noGrp="1"/>
          </p:cNvSpPr>
          <p:nvPr>
            <p:ph idx="1"/>
          </p:nvPr>
        </p:nvSpPr>
        <p:spPr>
          <a:xfrm>
            <a:off x="323850" y="1700213"/>
            <a:ext cx="8496300" cy="4617460"/>
          </a:xfrm>
        </p:spPr>
        <p:txBody>
          <a:bodyPr>
            <a:noAutofit/>
          </a:bodyPr>
          <a:lstStyle/>
          <a:p>
            <a:r>
              <a:rPr lang="en-AU" sz="2200" dirty="0"/>
              <a:t>These young people have disengaged from education and the labour force and many other service systems. The data </a:t>
            </a:r>
            <a:r>
              <a:rPr lang="en-AU" sz="2200" dirty="0" smtClean="0"/>
              <a:t>the Government holds on these </a:t>
            </a:r>
            <a:r>
              <a:rPr lang="en-AU" sz="2200" dirty="0"/>
              <a:t>young people can </a:t>
            </a:r>
            <a:r>
              <a:rPr lang="en-AU" sz="2200" dirty="0" smtClean="0"/>
              <a:t>be </a:t>
            </a:r>
            <a:r>
              <a:rPr lang="en-AU" sz="2200" dirty="0"/>
              <a:t>limited. </a:t>
            </a:r>
          </a:p>
          <a:p>
            <a:pPr lvl="1"/>
            <a:r>
              <a:rPr lang="en-AU" sz="2200" dirty="0"/>
              <a:t>The lack of this engagement can be part of the ongoing challenge posed to these young people – for example having mental health conditions, but not accessing mental health services or not understanding </a:t>
            </a:r>
            <a:r>
              <a:rPr lang="en-AU" sz="2200" dirty="0" smtClean="0"/>
              <a:t>the </a:t>
            </a:r>
            <a:r>
              <a:rPr lang="en-AU" sz="2200" dirty="0"/>
              <a:t>services that are available to them</a:t>
            </a:r>
            <a:r>
              <a:rPr lang="en-AU" sz="2200" dirty="0" smtClean="0"/>
              <a:t>.</a:t>
            </a:r>
          </a:p>
          <a:p>
            <a:pPr lvl="1"/>
            <a:r>
              <a:rPr lang="en-AU" sz="2200" dirty="0" smtClean="0"/>
              <a:t>In some cases these young people may have only ever interacted with justice type programs.</a:t>
            </a:r>
            <a:endParaRPr lang="en-AU" sz="2200" dirty="0"/>
          </a:p>
          <a:p>
            <a:r>
              <a:rPr lang="en-AU" sz="2200" dirty="0" smtClean="0"/>
              <a:t>We used </a:t>
            </a:r>
            <a:r>
              <a:rPr lang="en-AU" sz="2200" dirty="0"/>
              <a:t>the 2016 ABS Census of Population and Housing to attempt to understand the size and scope of this group of young people.</a:t>
            </a:r>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14</a:t>
            </a:fld>
            <a:endParaRPr lang="en-AU"/>
          </a:p>
        </p:txBody>
      </p:sp>
    </p:spTree>
    <p:extLst>
      <p:ext uri="{BB962C8B-B14F-4D97-AF65-F5344CB8AC3E}">
        <p14:creationId xmlns:p14="http://schemas.microsoft.com/office/powerpoint/2010/main" val="2714425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2016 there were about 15,000 disengaged young people</a:t>
            </a:r>
            <a:endParaRPr lang="en-AU" dirty="0"/>
          </a:p>
        </p:txBody>
      </p:sp>
      <p:sp>
        <p:nvSpPr>
          <p:cNvPr id="3" name="Content Placeholder 2"/>
          <p:cNvSpPr>
            <a:spLocks noGrp="1"/>
          </p:cNvSpPr>
          <p:nvPr>
            <p:ph idx="1"/>
          </p:nvPr>
        </p:nvSpPr>
        <p:spPr>
          <a:xfrm>
            <a:off x="323850" y="1700212"/>
            <a:ext cx="8496300" cy="4700587"/>
          </a:xfrm>
        </p:spPr>
        <p:txBody>
          <a:bodyPr>
            <a:normAutofit fontScale="92500"/>
          </a:bodyPr>
          <a:lstStyle/>
          <a:p>
            <a:pPr marL="0" indent="0">
              <a:buNone/>
            </a:pPr>
            <a:r>
              <a:rPr lang="en-AU" sz="2200" dirty="0" smtClean="0"/>
              <a:t>The 2016 ABS Census provides a broad snapshot of disengaged young people:</a:t>
            </a:r>
          </a:p>
          <a:p>
            <a:r>
              <a:rPr lang="en-AU" sz="2200" dirty="0" smtClean="0"/>
              <a:t>About 15,260 young people 15-24 year old were disengaged (as at August 2016)</a:t>
            </a:r>
          </a:p>
          <a:p>
            <a:r>
              <a:rPr lang="en-AU" sz="2200" dirty="0" smtClean="0"/>
              <a:t>Of all young people 15-24 they represent just 2 per cent</a:t>
            </a:r>
          </a:p>
          <a:p>
            <a:r>
              <a:rPr lang="en-AU" sz="2200" dirty="0" smtClean="0"/>
              <a:t>More (9,750) disengaged young people are aged 20 and over than younger, possibly indicating they have been disengaged for some time.</a:t>
            </a:r>
          </a:p>
          <a:p>
            <a:r>
              <a:rPr lang="en-AU" sz="2200" dirty="0" smtClean="0"/>
              <a:t>About 1 in 3 (29.5 per cent) disengaged young people had completed only Year 9 or lower</a:t>
            </a:r>
          </a:p>
          <a:p>
            <a:r>
              <a:rPr lang="en-AU" sz="2200" dirty="0" smtClean="0"/>
              <a:t>Higher proportion of disengaged young people in some geographic areas, many of which are low socio-economic status </a:t>
            </a:r>
            <a:endParaRPr lang="en-AU" sz="2200"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15</a:t>
            </a:fld>
            <a:endParaRPr lang="en-AU"/>
          </a:p>
        </p:txBody>
      </p:sp>
    </p:spTree>
    <p:extLst>
      <p:ext uri="{BB962C8B-B14F-4D97-AF65-F5344CB8AC3E}">
        <p14:creationId xmlns:p14="http://schemas.microsoft.com/office/powerpoint/2010/main" val="277245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identify specific disengaged young people?</a:t>
            </a:r>
            <a:endParaRPr lang="en-AU" dirty="0"/>
          </a:p>
        </p:txBody>
      </p:sp>
      <p:sp>
        <p:nvSpPr>
          <p:cNvPr id="3" name="Content Placeholder 2"/>
          <p:cNvSpPr>
            <a:spLocks noGrp="1"/>
          </p:cNvSpPr>
          <p:nvPr>
            <p:ph idx="1"/>
          </p:nvPr>
        </p:nvSpPr>
        <p:spPr/>
        <p:txBody>
          <a:bodyPr>
            <a:normAutofit/>
          </a:bodyPr>
          <a:lstStyle/>
          <a:p>
            <a:r>
              <a:rPr lang="en-AU" sz="2200" dirty="0" smtClean="0"/>
              <a:t>Difficulty in identifying specific individual young people who are disengaged to be targets for the interventions under social impact investment proposals.</a:t>
            </a:r>
          </a:p>
          <a:p>
            <a:r>
              <a:rPr lang="en-AU" sz="2200" dirty="0" smtClean="0"/>
              <a:t>We have used the ABS Census, but we can’t identify specific individuals from the Census.</a:t>
            </a:r>
          </a:p>
          <a:p>
            <a:r>
              <a:rPr lang="en-AU" sz="2200" dirty="0" smtClean="0"/>
              <a:t>Challenge in how specific individuals could be identified. Seeking innovative approaches in proposals – building upon the expertise of submitting organisations.</a:t>
            </a:r>
            <a:endParaRPr lang="en-AU" sz="2200"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16</a:t>
            </a:fld>
            <a:endParaRPr lang="en-AU"/>
          </a:p>
        </p:txBody>
      </p:sp>
    </p:spTree>
    <p:extLst>
      <p:ext uri="{BB962C8B-B14F-4D97-AF65-F5344CB8AC3E}">
        <p14:creationId xmlns:p14="http://schemas.microsoft.com/office/powerpoint/2010/main" val="2057547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conclusion</a:t>
            </a:r>
            <a:endParaRPr lang="en-AU" dirty="0"/>
          </a:p>
        </p:txBody>
      </p:sp>
      <p:sp>
        <p:nvSpPr>
          <p:cNvPr id="3" name="Content Placeholder 2"/>
          <p:cNvSpPr>
            <a:spLocks noGrp="1"/>
          </p:cNvSpPr>
          <p:nvPr>
            <p:ph idx="1"/>
          </p:nvPr>
        </p:nvSpPr>
        <p:spPr/>
        <p:txBody>
          <a:bodyPr>
            <a:normAutofit fontScale="92500"/>
          </a:bodyPr>
          <a:lstStyle/>
          <a:p>
            <a:r>
              <a:rPr lang="en-AU" dirty="0" smtClean="0"/>
              <a:t>Data and evidence is critical to:</a:t>
            </a:r>
          </a:p>
          <a:p>
            <a:pPr lvl="1"/>
            <a:r>
              <a:rPr lang="en-AU" dirty="0" smtClean="0"/>
              <a:t>define the client group and help identify delivery locations</a:t>
            </a:r>
          </a:p>
          <a:p>
            <a:pPr lvl="1"/>
            <a:r>
              <a:rPr lang="en-AU" dirty="0" smtClean="0"/>
              <a:t>inform the program logic underpinning the proposed intervention</a:t>
            </a:r>
          </a:p>
          <a:p>
            <a:pPr lvl="1"/>
            <a:r>
              <a:rPr lang="en-AU" dirty="0" smtClean="0"/>
              <a:t>measure outcomes</a:t>
            </a:r>
          </a:p>
          <a:p>
            <a:pPr lvl="1"/>
            <a:r>
              <a:rPr lang="en-AU" dirty="0" smtClean="0"/>
              <a:t>determine payments </a:t>
            </a:r>
            <a:r>
              <a:rPr lang="en-AU" dirty="0"/>
              <a:t>associated with improvements in </a:t>
            </a:r>
            <a:r>
              <a:rPr lang="en-AU" dirty="0" smtClean="0"/>
              <a:t>outcomes</a:t>
            </a:r>
          </a:p>
          <a:p>
            <a:pPr lvl="1"/>
            <a:r>
              <a:rPr lang="en-AU" dirty="0" smtClean="0"/>
              <a:t>support broader evaluation of the intervention to provide lessons for providers and government for future policy development and service reform.</a:t>
            </a:r>
          </a:p>
          <a:p>
            <a:endParaRPr lang="en-AU" dirty="0" smtClean="0">
              <a:solidFill>
                <a:srgbClr val="FF0000"/>
              </a:solidFill>
            </a:endParaRPr>
          </a:p>
          <a:p>
            <a:endParaRPr lang="en-AU" dirty="0">
              <a:solidFill>
                <a:srgbClr val="FF0000"/>
              </a:solidFill>
            </a:endParaRPr>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17</a:t>
            </a:fld>
            <a:endParaRPr lang="en-AU"/>
          </a:p>
        </p:txBody>
      </p:sp>
    </p:spTree>
    <p:extLst>
      <p:ext uri="{BB962C8B-B14F-4D97-AF65-F5344CB8AC3E}">
        <p14:creationId xmlns:p14="http://schemas.microsoft.com/office/powerpoint/2010/main" val="2694751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513221" y="2995863"/>
            <a:ext cx="5442786" cy="3199197"/>
          </a:xfrm>
        </p:spPr>
        <p:txBody>
          <a:bodyPr>
            <a:normAutofit fontScale="32500" lnSpcReduction="20000"/>
          </a:bodyPr>
          <a:lstStyle/>
          <a:p>
            <a:pPr eaLnBrk="1" fontAlgn="auto" hangingPunct="1">
              <a:spcAft>
                <a:spcPts val="0"/>
              </a:spcAft>
              <a:buFont typeface="Arial" panose="020B0604020202020204" pitchFamily="34" charset="0"/>
              <a:buNone/>
              <a:defRPr/>
            </a:pPr>
            <a:r>
              <a:rPr lang="en-AU" sz="4900" b="1" dirty="0" smtClean="0"/>
              <a:t>6</a:t>
            </a:r>
            <a:r>
              <a:rPr lang="en-AU" sz="4900" b="1" baseline="30000" dirty="0" smtClean="0"/>
              <a:t>th</a:t>
            </a:r>
            <a:r>
              <a:rPr lang="en-AU" sz="4900" b="1" dirty="0" smtClean="0"/>
              <a:t> and 10</a:t>
            </a:r>
            <a:r>
              <a:rPr lang="en-AU" sz="4900" b="1" baseline="30000" dirty="0" smtClean="0"/>
              <a:t>th</a:t>
            </a:r>
            <a:r>
              <a:rPr lang="en-AU" sz="4900" b="1" dirty="0" smtClean="0"/>
              <a:t> July </a:t>
            </a:r>
            <a:r>
              <a:rPr lang="en-AU" sz="4900" b="1" dirty="0"/>
              <a:t>2018</a:t>
            </a:r>
          </a:p>
          <a:p>
            <a:pPr eaLnBrk="1" fontAlgn="auto" hangingPunct="1">
              <a:spcAft>
                <a:spcPts val="0"/>
              </a:spcAft>
              <a:buFont typeface="Arial" panose="020B0604020202020204" pitchFamily="34" charset="0"/>
              <a:buNone/>
              <a:defRPr/>
            </a:pPr>
            <a:endParaRPr lang="en-AU" sz="6400" b="1" dirty="0"/>
          </a:p>
          <a:p>
            <a:pPr eaLnBrk="1" fontAlgn="auto" hangingPunct="1">
              <a:spcAft>
                <a:spcPts val="0"/>
              </a:spcAft>
              <a:buFont typeface="Arial" panose="020B0604020202020204" pitchFamily="34" charset="0"/>
              <a:buNone/>
              <a:defRPr/>
            </a:pPr>
            <a:r>
              <a:rPr lang="en-AU" sz="11100" b="1" dirty="0" smtClean="0"/>
              <a:t>Accessing data</a:t>
            </a:r>
            <a:endParaRPr lang="en-AU" sz="11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algn="r" eaLnBrk="1" fontAlgn="auto" hangingPunct="1">
              <a:spcAft>
                <a:spcPts val="0"/>
              </a:spcAft>
              <a:buFont typeface="Arial" panose="020B0604020202020204" pitchFamily="34" charset="0"/>
              <a:buNone/>
              <a:defRPr/>
            </a:pPr>
            <a:r>
              <a:rPr lang="en-AU" sz="3700" b="1" dirty="0" smtClean="0"/>
              <a:t>Lorraine Langley</a:t>
            </a:r>
          </a:p>
          <a:p>
            <a:pPr algn="r" eaLnBrk="1" fontAlgn="auto" hangingPunct="1">
              <a:spcAft>
                <a:spcPts val="0"/>
              </a:spcAft>
              <a:buFont typeface="Arial" panose="020B0604020202020204" pitchFamily="34" charset="0"/>
              <a:buNone/>
              <a:defRPr/>
            </a:pPr>
            <a:r>
              <a:rPr lang="en-AU" sz="3700" b="1" dirty="0" smtClean="0"/>
              <a:t>Government Contract Manager, J2SI and COMPASS</a:t>
            </a:r>
          </a:p>
          <a:p>
            <a:pPr algn="r" eaLnBrk="1" fontAlgn="auto" hangingPunct="1">
              <a:spcAft>
                <a:spcPts val="0"/>
              </a:spcAft>
              <a:buFont typeface="Arial" panose="020B0604020202020204" pitchFamily="34" charset="0"/>
              <a:buNone/>
              <a:defRPr/>
            </a:pPr>
            <a:r>
              <a:rPr lang="en-AU" sz="3700" b="1" dirty="0" smtClean="0"/>
              <a:t>Department </a:t>
            </a:r>
            <a:r>
              <a:rPr lang="en-AU" sz="3700" b="1" dirty="0"/>
              <a:t>of Health &amp; Human Services</a:t>
            </a:r>
          </a:p>
          <a:p>
            <a:pPr eaLnBrk="1" fontAlgn="auto" hangingPunct="1">
              <a:spcAft>
                <a:spcPts val="0"/>
              </a:spcAft>
              <a:buFont typeface="Arial" panose="020B0604020202020204" pitchFamily="34" charset="0"/>
              <a:buNone/>
              <a:defRPr/>
            </a:pPr>
            <a:endParaRPr lang="en-AU" sz="4800" b="1" dirty="0"/>
          </a:p>
        </p:txBody>
      </p:sp>
      <p:sp>
        <p:nvSpPr>
          <p:cNvPr id="6" name="Slide Number Placeholder 5"/>
          <p:cNvSpPr>
            <a:spLocks noGrp="1"/>
          </p:cNvSpPr>
          <p:nvPr>
            <p:ph type="sldNum" sz="quarter" idx="11"/>
          </p:nvPr>
        </p:nvSpPr>
        <p:spPr/>
        <p:txBody>
          <a:bodyPr/>
          <a:lstStyle/>
          <a:p>
            <a:pPr>
              <a:defRPr/>
            </a:pPr>
            <a:fld id="{827C9BEB-3921-432E-B30C-930EC82E75A0}" type="slidenum">
              <a:rPr lang="en-AU"/>
              <a:pPr>
                <a:defRPr/>
              </a:pPr>
              <a:t>18</a:t>
            </a:fld>
            <a:endParaRPr lang="en-AU"/>
          </a:p>
        </p:txBody>
      </p:sp>
      <p:sp>
        <p:nvSpPr>
          <p:cNvPr id="7" name="Title 1"/>
          <p:cNvSpPr>
            <a:spLocks noGrp="1"/>
          </p:cNvSpPr>
          <p:nvPr>
            <p:ph type="ctrTitle"/>
          </p:nvPr>
        </p:nvSpPr>
        <p:spPr>
          <a:xfrm>
            <a:off x="3129280" y="1314166"/>
            <a:ext cx="6014720" cy="1314450"/>
          </a:xfrm>
        </p:spPr>
        <p:txBody>
          <a:bodyPr>
            <a:normAutofit/>
          </a:bodyPr>
          <a:lstStyle/>
          <a:p>
            <a:pPr eaLnBrk="1" hangingPunct="1"/>
            <a:r>
              <a:rPr lang="en-AU" sz="2400" dirty="0" smtClean="0"/>
              <a:t>Partnerships Addressing Disadvantage  – Information session</a:t>
            </a:r>
            <a:endParaRPr lang="en-AU" sz="2400" dirty="0"/>
          </a:p>
        </p:txBody>
      </p:sp>
    </p:spTree>
    <p:extLst>
      <p:ext uri="{BB962C8B-B14F-4D97-AF65-F5344CB8AC3E}">
        <p14:creationId xmlns:p14="http://schemas.microsoft.com/office/powerpoint/2010/main" val="3170337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to support preparation of proposals</a:t>
            </a:r>
            <a:endParaRPr lang="en-AU" dirty="0"/>
          </a:p>
        </p:txBody>
      </p:sp>
      <p:sp>
        <p:nvSpPr>
          <p:cNvPr id="3" name="Content Placeholder 2"/>
          <p:cNvSpPr>
            <a:spLocks noGrp="1"/>
          </p:cNvSpPr>
          <p:nvPr>
            <p:ph idx="1"/>
          </p:nvPr>
        </p:nvSpPr>
        <p:spPr/>
        <p:txBody>
          <a:bodyPr>
            <a:normAutofit lnSpcReduction="10000"/>
          </a:bodyPr>
          <a:lstStyle/>
          <a:p>
            <a:r>
              <a:rPr lang="en-AU" sz="2200" dirty="0" smtClean="0"/>
              <a:t>Relevant data and some key data sources will be included or identified in the Request for Proposal.</a:t>
            </a:r>
          </a:p>
          <a:p>
            <a:r>
              <a:rPr lang="en-AU" sz="2200" dirty="0" smtClean="0"/>
              <a:t>There are public sources of data to support the development of proposals. </a:t>
            </a:r>
          </a:p>
          <a:p>
            <a:r>
              <a:rPr lang="en-AU" sz="2200" dirty="0" smtClean="0"/>
              <a:t>We </a:t>
            </a:r>
            <a:r>
              <a:rPr lang="en-AU" sz="2200" dirty="0"/>
              <a:t>anticipate organisations would use their own </a:t>
            </a:r>
            <a:r>
              <a:rPr lang="en-AU" sz="2200" dirty="0" smtClean="0"/>
              <a:t>data </a:t>
            </a:r>
            <a:r>
              <a:rPr lang="en-AU" sz="2200" dirty="0"/>
              <a:t>to support their proposal.</a:t>
            </a:r>
          </a:p>
          <a:p>
            <a:r>
              <a:rPr lang="en-AU" sz="2200" dirty="0" smtClean="0"/>
              <a:t>If further analysis of ABS Census data is required, organisations will need to arrange and meet the cost of this themselves.</a:t>
            </a:r>
          </a:p>
          <a:p>
            <a:r>
              <a:rPr lang="en-AU" sz="2200" dirty="0" smtClean="0"/>
              <a:t>Customised and special data requests of data held by State Government will not be supported in the market-sounding or request for proposal phases.</a:t>
            </a:r>
            <a:endParaRPr lang="en-AU" sz="2200"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19</a:t>
            </a:fld>
            <a:endParaRPr lang="en-AU"/>
          </a:p>
        </p:txBody>
      </p:sp>
    </p:spTree>
    <p:extLst>
      <p:ext uri="{BB962C8B-B14F-4D97-AF65-F5344CB8AC3E}">
        <p14:creationId xmlns:p14="http://schemas.microsoft.com/office/powerpoint/2010/main" val="347725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pPr eaLnBrk="1" hangingPunct="1"/>
            <a:r>
              <a:rPr lang="en-AU" b="1"/>
              <a:t>Overview</a:t>
            </a:r>
          </a:p>
        </p:txBody>
      </p:sp>
      <p:sp>
        <p:nvSpPr>
          <p:cNvPr id="3" name="Content Placeholder 2"/>
          <p:cNvSpPr>
            <a:spLocks noGrp="1"/>
          </p:cNvSpPr>
          <p:nvPr>
            <p:ph idx="1"/>
          </p:nvPr>
        </p:nvSpPr>
        <p:spPr/>
        <p:txBody>
          <a:bodyPr>
            <a:normAutofit fontScale="70000" lnSpcReduction="20000"/>
          </a:bodyPr>
          <a:lstStyle/>
          <a:p>
            <a:pPr eaLnBrk="1" fontAlgn="auto" hangingPunct="1">
              <a:spcAft>
                <a:spcPts val="0"/>
              </a:spcAft>
              <a:buFont typeface="Arial" panose="020B0604020202020204" pitchFamily="34" charset="0"/>
              <a:buChar char="•"/>
              <a:defRPr/>
            </a:pPr>
            <a:r>
              <a:rPr lang="en-AU" sz="3200" dirty="0"/>
              <a:t>The majority of </a:t>
            </a:r>
            <a:r>
              <a:rPr lang="en-AU" sz="3200" dirty="0" smtClean="0"/>
              <a:t>children and young </a:t>
            </a:r>
            <a:r>
              <a:rPr lang="en-AU" sz="3200" dirty="0"/>
              <a:t>people </a:t>
            </a:r>
            <a:r>
              <a:rPr lang="en-AU" sz="3200" dirty="0" smtClean="0"/>
              <a:t>successfully engage and achieve </a:t>
            </a:r>
            <a:r>
              <a:rPr lang="en-AU" sz="3200" dirty="0"/>
              <a:t>in education, setting them up for fulfilling participation in the labour force and in the community generally.</a:t>
            </a:r>
          </a:p>
          <a:p>
            <a:pPr eaLnBrk="1" fontAlgn="auto" hangingPunct="1">
              <a:spcAft>
                <a:spcPts val="0"/>
              </a:spcAft>
              <a:buFont typeface="Arial" panose="020B0604020202020204" pitchFamily="34" charset="0"/>
              <a:buChar char="•"/>
              <a:defRPr/>
            </a:pPr>
            <a:r>
              <a:rPr lang="en-AU" sz="3200" dirty="0"/>
              <a:t>However, a small group of individuals fail to achieve and engage in education and </a:t>
            </a:r>
            <a:r>
              <a:rPr lang="en-AU" sz="3200" dirty="0" smtClean="0"/>
              <a:t>this continues on for their experience in engaged and productive adult lives, including participation in the labour </a:t>
            </a:r>
            <a:r>
              <a:rPr lang="en-AU" sz="3200" dirty="0"/>
              <a:t>force. </a:t>
            </a:r>
            <a:endParaRPr lang="en-AU" sz="3200" dirty="0" smtClean="0"/>
          </a:p>
          <a:p>
            <a:pPr eaLnBrk="1" fontAlgn="auto" hangingPunct="1">
              <a:spcAft>
                <a:spcPts val="0"/>
              </a:spcAft>
              <a:buFont typeface="Arial" panose="020B0604020202020204" pitchFamily="34" charset="0"/>
              <a:buChar char="•"/>
              <a:defRPr/>
            </a:pPr>
            <a:r>
              <a:rPr lang="en-AU" sz="3200" dirty="0" smtClean="0"/>
              <a:t>This </a:t>
            </a:r>
            <a:r>
              <a:rPr lang="en-AU" sz="3200" dirty="0"/>
              <a:t>poses significant challenges for these </a:t>
            </a:r>
            <a:r>
              <a:rPr lang="en-AU" sz="3200" dirty="0" smtClean="0"/>
              <a:t>individuals’ inclusion, participation </a:t>
            </a:r>
            <a:r>
              <a:rPr lang="en-AU" sz="3200" dirty="0"/>
              <a:t>and productivity in the community now and throughout their </a:t>
            </a:r>
            <a:r>
              <a:rPr lang="en-AU" sz="3200" dirty="0" smtClean="0"/>
              <a:t>life.</a:t>
            </a:r>
            <a:endParaRPr lang="en-AU" sz="3200" dirty="0"/>
          </a:p>
          <a:p>
            <a:pPr eaLnBrk="1" fontAlgn="auto" hangingPunct="1">
              <a:spcAft>
                <a:spcPts val="0"/>
              </a:spcAft>
              <a:buFont typeface="Arial" panose="020B0604020202020204" pitchFamily="34" charset="0"/>
              <a:buChar char="•"/>
              <a:defRPr/>
            </a:pPr>
            <a:r>
              <a:rPr lang="en-AU" sz="3200" dirty="0" smtClean="0"/>
              <a:t>The Partnerships Addressing Disadvantage Initiative </a:t>
            </a:r>
            <a:r>
              <a:rPr lang="en-AU" sz="3200" dirty="0"/>
              <a:t>provides an opportunity to be able to respond to positively intervene to improve </a:t>
            </a:r>
            <a:r>
              <a:rPr lang="en-AU" sz="3200" dirty="0" smtClean="0"/>
              <a:t>the outcomes </a:t>
            </a:r>
            <a:r>
              <a:rPr lang="en-AU" sz="3200" dirty="0"/>
              <a:t>for these </a:t>
            </a:r>
            <a:r>
              <a:rPr lang="en-AU" sz="3200" dirty="0" smtClean="0"/>
              <a:t>individuals.</a:t>
            </a:r>
            <a:endParaRPr lang="en-AU" dirty="0"/>
          </a:p>
        </p:txBody>
      </p:sp>
      <p:sp>
        <p:nvSpPr>
          <p:cNvPr id="4" name="Slide Number Placeholder 3"/>
          <p:cNvSpPr>
            <a:spLocks noGrp="1"/>
          </p:cNvSpPr>
          <p:nvPr>
            <p:ph type="sldNum" sz="quarter" idx="11"/>
          </p:nvPr>
        </p:nvSpPr>
        <p:spPr/>
        <p:txBody>
          <a:bodyPr/>
          <a:lstStyle/>
          <a:p>
            <a:pPr>
              <a:defRPr/>
            </a:pPr>
            <a:fld id="{F527C20F-E8FE-4034-A489-FA81E61C27B3}" type="slidenum">
              <a:rPr lang="en-AU"/>
              <a:pPr>
                <a:defRPr/>
              </a:pPr>
              <a:t>2</a:t>
            </a:fld>
            <a:endParaRPr lang="en-AU"/>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required under the Joint Development Phase</a:t>
            </a:r>
            <a:endParaRPr lang="en-AU" dirty="0"/>
          </a:p>
        </p:txBody>
      </p:sp>
      <p:sp>
        <p:nvSpPr>
          <p:cNvPr id="3" name="Content Placeholder 2"/>
          <p:cNvSpPr>
            <a:spLocks noGrp="1"/>
          </p:cNvSpPr>
          <p:nvPr>
            <p:ph idx="1"/>
          </p:nvPr>
        </p:nvSpPr>
        <p:spPr/>
        <p:txBody>
          <a:bodyPr>
            <a:noAutofit/>
          </a:bodyPr>
          <a:lstStyle/>
          <a:p>
            <a:r>
              <a:rPr lang="en-AU" sz="2200" dirty="0"/>
              <a:t>Collaborative approach to designing outcome and success measures.</a:t>
            </a:r>
          </a:p>
          <a:p>
            <a:r>
              <a:rPr lang="en-AU" sz="2200" dirty="0"/>
              <a:t>Seeking innovative approaches on how potential clients for the cohorts could be identified and contacted. Particularly important for disengaged young people as:</a:t>
            </a:r>
          </a:p>
          <a:p>
            <a:pPr lvl="1"/>
            <a:r>
              <a:rPr lang="en-AU" sz="2200" dirty="0" smtClean="0"/>
              <a:t>There are difficulties in identifying disengaged young people from DHHS administrative data.</a:t>
            </a:r>
          </a:p>
          <a:p>
            <a:pPr lvl="1"/>
            <a:r>
              <a:rPr lang="en-AU" sz="2200" dirty="0" smtClean="0"/>
              <a:t>Commonwealth data (</a:t>
            </a:r>
            <a:r>
              <a:rPr lang="en-AU" sz="2200" dirty="0"/>
              <a:t>for example benefit and labour force program data)</a:t>
            </a:r>
            <a:r>
              <a:rPr lang="en-AU" sz="2200" dirty="0" smtClean="0"/>
              <a:t> is not currently available through State Government. We will support organisations who wish to approach the Commonwealth directly.</a:t>
            </a:r>
            <a:endParaRPr lang="en-AU" sz="2200" dirty="0"/>
          </a:p>
          <a:p>
            <a:pPr lvl="1"/>
            <a:endParaRPr lang="en-AU" sz="2200" dirty="0" smtClean="0"/>
          </a:p>
          <a:p>
            <a:pPr marL="0" indent="0">
              <a:buNone/>
            </a:pPr>
            <a:endParaRPr lang="en-AU" sz="2200"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20</a:t>
            </a:fld>
            <a:endParaRPr lang="en-AU"/>
          </a:p>
        </p:txBody>
      </p:sp>
    </p:spTree>
    <p:extLst>
      <p:ext uri="{BB962C8B-B14F-4D97-AF65-F5344CB8AC3E}">
        <p14:creationId xmlns:p14="http://schemas.microsoft.com/office/powerpoint/2010/main" val="3792910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required under the Joint Development Phase</a:t>
            </a:r>
            <a:endParaRPr lang="en-AU" dirty="0"/>
          </a:p>
        </p:txBody>
      </p:sp>
      <p:sp>
        <p:nvSpPr>
          <p:cNvPr id="3" name="Content Placeholder 2"/>
          <p:cNvSpPr>
            <a:spLocks noGrp="1"/>
          </p:cNvSpPr>
          <p:nvPr>
            <p:ph idx="1"/>
          </p:nvPr>
        </p:nvSpPr>
        <p:spPr/>
        <p:txBody>
          <a:bodyPr>
            <a:noAutofit/>
          </a:bodyPr>
          <a:lstStyle/>
          <a:p>
            <a:r>
              <a:rPr lang="en-AU" sz="2200" dirty="0"/>
              <a:t>Development of outcome and success measures an important part of this stage.</a:t>
            </a:r>
          </a:p>
          <a:p>
            <a:r>
              <a:rPr lang="en-AU" sz="2200" dirty="0"/>
              <a:t>What are reasonable outcomes and appropriate measures (both direct and indirect – proxies).</a:t>
            </a:r>
          </a:p>
          <a:p>
            <a:r>
              <a:rPr lang="en-AU" sz="2200" dirty="0"/>
              <a:t>Key component of this work will be to identify </a:t>
            </a:r>
            <a:r>
              <a:rPr lang="en-AU" sz="2200" dirty="0" smtClean="0"/>
              <a:t>an appropriate  counterfactual which may or may not be available from State Government administrative data. </a:t>
            </a:r>
            <a:endParaRPr lang="en-AU" sz="2200" dirty="0"/>
          </a:p>
          <a:p>
            <a:r>
              <a:rPr lang="en-AU" sz="2200" dirty="0"/>
              <a:t>Will also need to explore what has been done before (previous examples and research literature) to understand what level of success (success rates) is reasonable and achievable against any outcome measures.</a:t>
            </a:r>
          </a:p>
          <a:p>
            <a:endParaRPr lang="en-AU" sz="2200"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21</a:t>
            </a:fld>
            <a:endParaRPr lang="en-AU"/>
          </a:p>
        </p:txBody>
      </p:sp>
    </p:spTree>
    <p:extLst>
      <p:ext uri="{BB962C8B-B14F-4D97-AF65-F5344CB8AC3E}">
        <p14:creationId xmlns:p14="http://schemas.microsoft.com/office/powerpoint/2010/main" val="351325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for ongoing monitoring and evaluation</a:t>
            </a:r>
            <a:endParaRPr lang="en-AU" dirty="0"/>
          </a:p>
        </p:txBody>
      </p:sp>
      <p:sp>
        <p:nvSpPr>
          <p:cNvPr id="3" name="Content Placeholder 2"/>
          <p:cNvSpPr>
            <a:spLocks noGrp="1"/>
          </p:cNvSpPr>
          <p:nvPr>
            <p:ph idx="1"/>
          </p:nvPr>
        </p:nvSpPr>
        <p:spPr/>
        <p:txBody>
          <a:bodyPr>
            <a:noAutofit/>
          </a:bodyPr>
          <a:lstStyle/>
          <a:p>
            <a:r>
              <a:rPr lang="en-AU" sz="2200" dirty="0" smtClean="0"/>
              <a:t>We will collaborate with organisations on the data that will be used for regular monitoring.</a:t>
            </a:r>
          </a:p>
          <a:p>
            <a:r>
              <a:rPr lang="en-AU" sz="2200" dirty="0" smtClean="0"/>
              <a:t>This may include the construction of a linked dataset, to track the progress of clients across services and their outcomes.</a:t>
            </a:r>
          </a:p>
          <a:p>
            <a:pPr lvl="1"/>
            <a:r>
              <a:rPr lang="en-AU" sz="2200" dirty="0" smtClean="0"/>
              <a:t>Only aggregate results will be available from any linkage. </a:t>
            </a:r>
          </a:p>
          <a:p>
            <a:pPr lvl="1"/>
            <a:r>
              <a:rPr lang="en-AU" sz="2200" dirty="0" smtClean="0"/>
              <a:t>Privacy and confidentiality issues are obviously paramount in relation to accessing this data.</a:t>
            </a:r>
          </a:p>
          <a:p>
            <a:r>
              <a:rPr lang="en-AU" sz="2200" dirty="0"/>
              <a:t>Evaluation guidelines are available and can be used to support development of the evaluation framework that will be used.</a:t>
            </a:r>
          </a:p>
          <a:p>
            <a:endParaRPr lang="en-AU" sz="2200"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22</a:t>
            </a:fld>
            <a:endParaRPr lang="en-AU"/>
          </a:p>
        </p:txBody>
      </p:sp>
    </p:spTree>
    <p:extLst>
      <p:ext uri="{BB962C8B-B14F-4D97-AF65-F5344CB8AC3E}">
        <p14:creationId xmlns:p14="http://schemas.microsoft.com/office/powerpoint/2010/main" val="1185734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AU"/>
              <a:t>Q&amp;A</a:t>
            </a:r>
          </a:p>
        </p:txBody>
      </p:sp>
      <p:pic>
        <p:nvPicPr>
          <p:cNvPr id="33794" name="Picture 2" descr="C:\Users\vicc6xm\AppData\Local\Microsoft\Windows\Temporary Internet Files\Content.IE5\IJ6ENPLD\5471047557_4dc13f5376[1].jpg"/>
          <p:cNvPicPr>
            <a:picLocks noGrp="1" noChangeAspect="1" noChangeArrowheads="1"/>
          </p:cNvPicPr>
          <p:nvPr>
            <p:ph idx="1"/>
          </p:nvPr>
        </p:nvPicPr>
        <p:blipFill>
          <a:blip r:embed="rId3"/>
          <a:srcRect/>
          <a:stretch>
            <a:fillRect/>
          </a:stretch>
        </p:blipFill>
        <p:spPr bwMode="auto">
          <a:xfrm>
            <a:off x="2343150" y="1492250"/>
            <a:ext cx="4394200" cy="4394200"/>
          </a:xfrm>
        </p:spPr>
      </p:pic>
      <p:sp>
        <p:nvSpPr>
          <p:cNvPr id="3" name="Slide Number Placeholder 2"/>
          <p:cNvSpPr>
            <a:spLocks noGrp="1"/>
          </p:cNvSpPr>
          <p:nvPr>
            <p:ph type="sldNum" sz="quarter" idx="11"/>
          </p:nvPr>
        </p:nvSpPr>
        <p:spPr/>
        <p:txBody>
          <a:bodyPr/>
          <a:lstStyle/>
          <a:p>
            <a:pPr>
              <a:defRPr/>
            </a:pPr>
            <a:fld id="{700BE8CA-F1F2-499E-BB20-6877BDC1E23B}" type="slidenum">
              <a:rPr lang="en-AU"/>
              <a:pPr>
                <a:defRPr/>
              </a:pPr>
              <a:t>23</a:t>
            </a:fld>
            <a:endParaRPr lang="en-AU"/>
          </a:p>
        </p:txBody>
      </p:sp>
    </p:spTree>
    <p:extLst>
      <p:ext uri="{BB962C8B-B14F-4D97-AF65-F5344CB8AC3E}">
        <p14:creationId xmlns:p14="http://schemas.microsoft.com/office/powerpoint/2010/main" val="50697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D413566-308F-4701-B583-35B2E00CEE63}" type="slidenum">
              <a:rPr lang="en-AU"/>
              <a:pPr>
                <a:defRPr/>
              </a:pPr>
              <a:t>24</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Benefits of Partnerships Addressing Disadvantage investments</a:t>
            </a:r>
            <a:endParaRPr lang="en-AU" dirty="0"/>
          </a:p>
        </p:txBody>
      </p:sp>
      <p:sp>
        <p:nvSpPr>
          <p:cNvPr id="3" name="Content Placeholder 2"/>
          <p:cNvSpPr>
            <a:spLocks noGrp="1"/>
          </p:cNvSpPr>
          <p:nvPr>
            <p:ph idx="1"/>
          </p:nvPr>
        </p:nvSpPr>
        <p:spPr/>
        <p:txBody>
          <a:bodyPr>
            <a:noAutofit/>
          </a:bodyPr>
          <a:lstStyle/>
          <a:p>
            <a:r>
              <a:rPr lang="en-AU" sz="2200" dirty="0" smtClean="0"/>
              <a:t>New approach for funding in response to entrenched disadvantage.</a:t>
            </a:r>
          </a:p>
          <a:p>
            <a:r>
              <a:rPr lang="en-AU" sz="2200" dirty="0" smtClean="0"/>
              <a:t>About delivering demonstrable improvements in outcomes for Victorians facing social challenges.</a:t>
            </a:r>
          </a:p>
          <a:p>
            <a:r>
              <a:rPr lang="en-AU" sz="2200" dirty="0"/>
              <a:t>As well as a social and financial benefit for participants, they achieve value for money for government.</a:t>
            </a:r>
          </a:p>
          <a:p>
            <a:r>
              <a:rPr lang="en-AU" sz="2200" dirty="0" smtClean="0"/>
              <a:t>Data and evidence is a critical underpinning.</a:t>
            </a:r>
          </a:p>
          <a:p>
            <a:pPr lvl="1"/>
            <a:r>
              <a:rPr lang="en-AU" sz="1800" dirty="0"/>
              <a:t>Payments associated with improvements in </a:t>
            </a:r>
            <a:r>
              <a:rPr lang="en-AU" sz="1800" dirty="0" smtClean="0"/>
              <a:t>outcomes </a:t>
            </a:r>
            <a:endParaRPr lang="en-AU" sz="1800" dirty="0"/>
          </a:p>
          <a:p>
            <a:pPr lvl="1"/>
            <a:r>
              <a:rPr lang="en-AU" sz="1800" dirty="0" smtClean="0"/>
              <a:t>Outcomes measured in relation to clearly defined counterfactual, demonstrate initiative was responsible for improvement in outcome</a:t>
            </a:r>
          </a:p>
          <a:p>
            <a:pPr lvl="1"/>
            <a:r>
              <a:rPr lang="en-AU" sz="1800" dirty="0" smtClean="0"/>
              <a:t>Can help inform future government policy development and reform</a:t>
            </a:r>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3</a:t>
            </a:fld>
            <a:endParaRPr lang="en-AU"/>
          </a:p>
        </p:txBody>
      </p:sp>
    </p:spTree>
    <p:extLst>
      <p:ext uri="{BB962C8B-B14F-4D97-AF65-F5344CB8AC3E}">
        <p14:creationId xmlns:p14="http://schemas.microsoft.com/office/powerpoint/2010/main" val="69011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Two policy areas for Partnerships Addressing Disadvantage</a:t>
            </a:r>
            <a:r>
              <a:rPr lang="en-AU" dirty="0" smtClean="0">
                <a:solidFill>
                  <a:srgbClr val="FF0000"/>
                </a:solidFill>
              </a:rPr>
              <a:t> </a:t>
            </a:r>
            <a:r>
              <a:rPr lang="en-AU" dirty="0" smtClean="0"/>
              <a:t>investments</a:t>
            </a:r>
            <a:endParaRPr lang="en-AU" dirty="0"/>
          </a:p>
        </p:txBody>
      </p:sp>
      <p:sp>
        <p:nvSpPr>
          <p:cNvPr id="3" name="Content Placeholder 2"/>
          <p:cNvSpPr>
            <a:spLocks noGrp="1"/>
          </p:cNvSpPr>
          <p:nvPr>
            <p:ph idx="1"/>
          </p:nvPr>
        </p:nvSpPr>
        <p:spPr/>
        <p:txBody>
          <a:bodyPr>
            <a:normAutofit/>
          </a:bodyPr>
          <a:lstStyle/>
          <a:p>
            <a:r>
              <a:rPr lang="en-AU" sz="2200" dirty="0" smtClean="0"/>
              <a:t>Vulnerable children aged 5</a:t>
            </a:r>
            <a:r>
              <a:rPr lang="en-AU" sz="2200" b="1" dirty="0" smtClean="0">
                <a:latin typeface="Courier New" panose="02070309020205020404" pitchFamily="49" charset="0"/>
                <a:cs typeface="Courier New" panose="02070309020205020404" pitchFamily="49" charset="0"/>
              </a:rPr>
              <a:t>-</a:t>
            </a:r>
            <a:r>
              <a:rPr lang="en-AU" sz="2200" dirty="0" smtClean="0"/>
              <a:t>14 (school years 1</a:t>
            </a:r>
            <a:r>
              <a:rPr lang="en-AU" sz="2200" b="1" dirty="0">
                <a:latin typeface="Courier New" panose="02070309020205020404" pitchFamily="49" charset="0"/>
                <a:cs typeface="Courier New" panose="02070309020205020404" pitchFamily="49" charset="0"/>
              </a:rPr>
              <a:t>-</a:t>
            </a:r>
            <a:r>
              <a:rPr lang="en-AU" sz="2200" dirty="0" smtClean="0"/>
              <a:t>10).</a:t>
            </a:r>
          </a:p>
          <a:p>
            <a:r>
              <a:rPr lang="en-AU" sz="2200" dirty="0" smtClean="0"/>
              <a:t>Disengaged young people aged 15</a:t>
            </a:r>
            <a:r>
              <a:rPr lang="en-AU" sz="2200" b="1" dirty="0" smtClean="0">
                <a:latin typeface="Courier New" panose="02070309020205020404" pitchFamily="49" charset="0"/>
                <a:cs typeface="Courier New" panose="02070309020205020404" pitchFamily="49" charset="0"/>
              </a:rPr>
              <a:t>-</a:t>
            </a:r>
            <a:r>
              <a:rPr lang="en-AU" sz="2200" dirty="0" smtClean="0"/>
              <a:t>24 (young people who have left school early and are not engaged in education or training or the labour force, and are located within a geographical area associated with socioeconomic disadvantage).</a:t>
            </a:r>
            <a:endParaRPr lang="en-AU" sz="2200"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4</a:t>
            </a:fld>
            <a:endParaRPr lang="en-AU"/>
          </a:p>
        </p:txBody>
      </p:sp>
    </p:spTree>
    <p:extLst>
      <p:ext uri="{BB962C8B-B14F-4D97-AF65-F5344CB8AC3E}">
        <p14:creationId xmlns:p14="http://schemas.microsoft.com/office/powerpoint/2010/main" val="3683943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477126" y="2875547"/>
            <a:ext cx="5466849" cy="3319513"/>
          </a:xfrm>
        </p:spPr>
        <p:txBody>
          <a:bodyPr>
            <a:normAutofit fontScale="25000" lnSpcReduction="20000"/>
          </a:bodyPr>
          <a:lstStyle/>
          <a:p>
            <a:pPr eaLnBrk="1" fontAlgn="auto" hangingPunct="1">
              <a:spcAft>
                <a:spcPts val="0"/>
              </a:spcAft>
              <a:buFont typeface="Arial" panose="020B0604020202020204" pitchFamily="34" charset="0"/>
              <a:buNone/>
              <a:defRPr/>
            </a:pPr>
            <a:r>
              <a:rPr lang="en-AU" sz="6400" b="1" dirty="0" smtClean="0"/>
              <a:t>6</a:t>
            </a:r>
            <a:r>
              <a:rPr lang="en-AU" sz="6400" b="1" baseline="30000" dirty="0" smtClean="0"/>
              <a:t>th</a:t>
            </a:r>
            <a:r>
              <a:rPr lang="en-AU" sz="6400" b="1" dirty="0" smtClean="0"/>
              <a:t> and 10</a:t>
            </a:r>
            <a:r>
              <a:rPr lang="en-AU" sz="6400" b="1" baseline="30000" dirty="0" smtClean="0"/>
              <a:t>th</a:t>
            </a:r>
            <a:r>
              <a:rPr lang="en-AU" sz="6400" b="1" dirty="0" smtClean="0"/>
              <a:t> July </a:t>
            </a:r>
            <a:r>
              <a:rPr lang="en-AU" sz="6400" b="1" dirty="0"/>
              <a:t>2018</a:t>
            </a:r>
          </a:p>
          <a:p>
            <a:pPr eaLnBrk="1" fontAlgn="auto" hangingPunct="1">
              <a:spcAft>
                <a:spcPts val="0"/>
              </a:spcAft>
              <a:buFont typeface="Arial" panose="020B0604020202020204" pitchFamily="34" charset="0"/>
              <a:buNone/>
              <a:defRPr/>
            </a:pPr>
            <a:endParaRPr lang="en-AU" sz="6400" b="1" dirty="0"/>
          </a:p>
          <a:p>
            <a:pPr eaLnBrk="1" fontAlgn="auto" hangingPunct="1">
              <a:spcAft>
                <a:spcPts val="0"/>
              </a:spcAft>
              <a:buFont typeface="Arial" panose="020B0604020202020204" pitchFamily="34" charset="0"/>
              <a:buNone/>
              <a:defRPr/>
            </a:pPr>
            <a:r>
              <a:rPr lang="en-AU" sz="14400" b="1" dirty="0" smtClean="0"/>
              <a:t>Vulnerable children</a:t>
            </a:r>
            <a:endParaRPr lang="en-AU" sz="144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eaLnBrk="1" fontAlgn="auto" hangingPunct="1">
              <a:spcAft>
                <a:spcPts val="0"/>
              </a:spcAft>
              <a:buFont typeface="Arial" panose="020B0604020202020204" pitchFamily="34" charset="0"/>
              <a:buNone/>
              <a:defRPr/>
            </a:pPr>
            <a:endParaRPr lang="en-AU" sz="3100" b="1" dirty="0"/>
          </a:p>
          <a:p>
            <a:pPr algn="r" eaLnBrk="1" fontAlgn="auto" hangingPunct="1">
              <a:spcAft>
                <a:spcPts val="0"/>
              </a:spcAft>
              <a:buFont typeface="Arial" panose="020B0604020202020204" pitchFamily="34" charset="0"/>
              <a:buNone/>
              <a:defRPr/>
            </a:pPr>
            <a:r>
              <a:rPr lang="en-AU" sz="4800" b="1" dirty="0" smtClean="0"/>
              <a:t>Phuong Nguyen</a:t>
            </a:r>
            <a:endParaRPr lang="en-AU" sz="4800" b="1" dirty="0"/>
          </a:p>
          <a:p>
            <a:pPr algn="r" eaLnBrk="1" fontAlgn="auto" hangingPunct="1">
              <a:spcAft>
                <a:spcPts val="0"/>
              </a:spcAft>
              <a:buFont typeface="Arial" panose="020B0604020202020204" pitchFamily="34" charset="0"/>
              <a:buNone/>
              <a:defRPr/>
            </a:pPr>
            <a:r>
              <a:rPr lang="en-AU" sz="4800" b="1" dirty="0" smtClean="0"/>
              <a:t>Performance and Evaluation Division,</a:t>
            </a:r>
            <a:endParaRPr lang="en-AU" sz="4800" b="1" dirty="0"/>
          </a:p>
          <a:p>
            <a:pPr algn="r" eaLnBrk="1" fontAlgn="auto" hangingPunct="1">
              <a:spcAft>
                <a:spcPts val="0"/>
              </a:spcAft>
              <a:buFont typeface="Arial" panose="020B0604020202020204" pitchFamily="34" charset="0"/>
              <a:buNone/>
              <a:defRPr/>
            </a:pPr>
            <a:r>
              <a:rPr lang="en-AU" sz="4800" b="1" dirty="0"/>
              <a:t>Department of </a:t>
            </a:r>
            <a:r>
              <a:rPr lang="en-AU" sz="4800" b="1" dirty="0" smtClean="0"/>
              <a:t>Education and Training</a:t>
            </a:r>
            <a:endParaRPr lang="en-AU" sz="4800" b="1" dirty="0"/>
          </a:p>
          <a:p>
            <a:pPr eaLnBrk="1" fontAlgn="auto" hangingPunct="1">
              <a:spcAft>
                <a:spcPts val="0"/>
              </a:spcAft>
              <a:buFont typeface="Arial" panose="020B0604020202020204" pitchFamily="34" charset="0"/>
              <a:buNone/>
              <a:defRPr/>
            </a:pPr>
            <a:endParaRPr lang="en-AU" sz="4800" b="1" dirty="0"/>
          </a:p>
        </p:txBody>
      </p:sp>
      <p:sp>
        <p:nvSpPr>
          <p:cNvPr id="6" name="Slide Number Placeholder 5"/>
          <p:cNvSpPr>
            <a:spLocks noGrp="1"/>
          </p:cNvSpPr>
          <p:nvPr>
            <p:ph type="sldNum" sz="quarter" idx="11"/>
          </p:nvPr>
        </p:nvSpPr>
        <p:spPr/>
        <p:txBody>
          <a:bodyPr/>
          <a:lstStyle/>
          <a:p>
            <a:pPr>
              <a:defRPr/>
            </a:pPr>
            <a:fld id="{827C9BEB-3921-432E-B30C-930EC82E75A0}" type="slidenum">
              <a:rPr lang="en-AU"/>
              <a:pPr>
                <a:defRPr/>
              </a:pPr>
              <a:t>5</a:t>
            </a:fld>
            <a:endParaRPr lang="en-AU"/>
          </a:p>
        </p:txBody>
      </p:sp>
      <p:sp>
        <p:nvSpPr>
          <p:cNvPr id="7" name="Title 1"/>
          <p:cNvSpPr>
            <a:spLocks noGrp="1"/>
          </p:cNvSpPr>
          <p:nvPr>
            <p:ph type="ctrTitle"/>
          </p:nvPr>
        </p:nvSpPr>
        <p:spPr>
          <a:xfrm>
            <a:off x="3129280" y="1314166"/>
            <a:ext cx="6014720" cy="1314450"/>
          </a:xfrm>
        </p:spPr>
        <p:txBody>
          <a:bodyPr>
            <a:normAutofit/>
          </a:bodyPr>
          <a:lstStyle/>
          <a:p>
            <a:pPr eaLnBrk="1" hangingPunct="1"/>
            <a:r>
              <a:rPr lang="en-AU" sz="2400" dirty="0" smtClean="0"/>
              <a:t>Partnerships Addressing Disadvantage  – Information session</a:t>
            </a:r>
            <a:endParaRPr lang="en-AU" sz="2400" dirty="0"/>
          </a:p>
        </p:txBody>
      </p:sp>
    </p:spTree>
    <p:extLst>
      <p:ext uri="{BB962C8B-B14F-4D97-AF65-F5344CB8AC3E}">
        <p14:creationId xmlns:p14="http://schemas.microsoft.com/office/powerpoint/2010/main" val="4187288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Vulnerable children</a:t>
            </a:r>
            <a:endParaRPr lang="en-AU" dirty="0"/>
          </a:p>
        </p:txBody>
      </p:sp>
      <p:sp>
        <p:nvSpPr>
          <p:cNvPr id="3" name="Content Placeholder 2"/>
          <p:cNvSpPr>
            <a:spLocks noGrp="1"/>
          </p:cNvSpPr>
          <p:nvPr>
            <p:ph idx="1"/>
          </p:nvPr>
        </p:nvSpPr>
        <p:spPr>
          <a:xfrm>
            <a:off x="323850" y="1577341"/>
            <a:ext cx="8496300" cy="4779010"/>
          </a:xfrm>
        </p:spPr>
        <p:txBody>
          <a:bodyPr>
            <a:normAutofit fontScale="70000" lnSpcReduction="20000"/>
          </a:bodyPr>
          <a:lstStyle/>
          <a:p>
            <a:pPr>
              <a:spcBef>
                <a:spcPts val="1200"/>
              </a:spcBef>
            </a:pPr>
            <a:r>
              <a:rPr lang="en-AU" dirty="0" smtClean="0"/>
              <a:t>Education State aims to improve outcomes for all students regardless of their start in life. Programs include:</a:t>
            </a:r>
          </a:p>
          <a:p>
            <a:pPr lvl="1"/>
            <a:r>
              <a:rPr lang="en-AU" dirty="0" smtClean="0"/>
              <a:t>Equity Funding; and targeted programs such as Navigator and LOOKOUT.</a:t>
            </a:r>
          </a:p>
          <a:p>
            <a:pPr>
              <a:spcBef>
                <a:spcPts val="1600"/>
              </a:spcBef>
            </a:pPr>
            <a:r>
              <a:rPr lang="en-AU" dirty="0" smtClean="0"/>
              <a:t>Vulnerable children are those who have:</a:t>
            </a:r>
          </a:p>
          <a:p>
            <a:pPr lvl="1">
              <a:spcBef>
                <a:spcPts val="24"/>
              </a:spcBef>
            </a:pPr>
            <a:r>
              <a:rPr lang="en-AU" dirty="0" smtClean="0"/>
              <a:t>experienced sustained educational under-achievement or are at risk of sustained under-achievement throughout their school years</a:t>
            </a:r>
          </a:p>
          <a:p>
            <a:pPr lvl="1">
              <a:spcBef>
                <a:spcPts val="24"/>
              </a:spcBef>
            </a:pPr>
            <a:r>
              <a:rPr lang="en-AU" dirty="0" smtClean="0"/>
              <a:t>because of severe or multiple risk factors in their lives.</a:t>
            </a:r>
          </a:p>
          <a:p>
            <a:pPr>
              <a:spcBef>
                <a:spcPts val="1600"/>
              </a:spcBef>
            </a:pPr>
            <a:r>
              <a:rPr lang="en-AU" dirty="0" smtClean="0"/>
              <a:t>Sustained educational under-achievement contributes to youth disengagement. </a:t>
            </a:r>
          </a:p>
          <a:p>
            <a:pPr>
              <a:spcBef>
                <a:spcPts val="1600"/>
              </a:spcBef>
            </a:pPr>
            <a:r>
              <a:rPr lang="en-AU" dirty="0" smtClean="0"/>
              <a:t>Disengagement leads to immense personal cost for the individual</a:t>
            </a:r>
          </a:p>
          <a:p>
            <a:pPr lvl="1"/>
            <a:r>
              <a:rPr lang="en-AU" dirty="0" smtClean="0"/>
              <a:t>such as long-term unemployment, alcohol and drug misuse and abuse</a:t>
            </a:r>
          </a:p>
          <a:p>
            <a:pPr>
              <a:spcBef>
                <a:spcPts val="1600"/>
              </a:spcBef>
            </a:pPr>
            <a:r>
              <a:rPr lang="en-AU" dirty="0" smtClean="0"/>
              <a:t>…and to broader costs to the community</a:t>
            </a:r>
          </a:p>
          <a:p>
            <a:pPr lvl="1"/>
            <a:r>
              <a:rPr lang="en-AU" dirty="0" smtClean="0"/>
              <a:t>such as the cost of delivering downstream services (such as human, health services and justice services)</a:t>
            </a:r>
            <a:endParaRPr lang="en-AU"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6</a:t>
            </a:fld>
            <a:endParaRPr lang="en-AU" dirty="0"/>
          </a:p>
        </p:txBody>
      </p:sp>
    </p:spTree>
    <p:extLst>
      <p:ext uri="{BB962C8B-B14F-4D97-AF65-F5344CB8AC3E}">
        <p14:creationId xmlns:p14="http://schemas.microsoft.com/office/powerpoint/2010/main" val="1768022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43732"/>
            <a:ext cx="8496300" cy="941388"/>
          </a:xfrm>
        </p:spPr>
        <p:txBody>
          <a:bodyPr/>
          <a:lstStyle/>
          <a:p>
            <a:r>
              <a:rPr lang="en-AU" dirty="0" smtClean="0"/>
              <a:t>Up to 10 per cent of children have fallen behind</a:t>
            </a:r>
            <a:endParaRPr lang="en-AU" dirty="0"/>
          </a:p>
        </p:txBody>
      </p:sp>
      <p:sp>
        <p:nvSpPr>
          <p:cNvPr id="3" name="Content Placeholder 2"/>
          <p:cNvSpPr>
            <a:spLocks noGrp="1"/>
          </p:cNvSpPr>
          <p:nvPr>
            <p:ph idx="1"/>
          </p:nvPr>
        </p:nvSpPr>
        <p:spPr>
          <a:xfrm>
            <a:off x="323850" y="1855162"/>
            <a:ext cx="8496300" cy="4425950"/>
          </a:xfrm>
        </p:spPr>
        <p:txBody>
          <a:bodyPr>
            <a:normAutofit fontScale="92500" lnSpcReduction="20000"/>
          </a:bodyPr>
          <a:lstStyle/>
          <a:p>
            <a:r>
              <a:rPr lang="en-AU" dirty="0" smtClean="0"/>
              <a:t>The 2015 Mitchell Institute estimated that:</a:t>
            </a:r>
          </a:p>
          <a:p>
            <a:pPr lvl="1"/>
            <a:r>
              <a:rPr lang="en-AU" dirty="0" smtClean="0"/>
              <a:t>70 per cent of Australian students met their educational milestones at each learning stage</a:t>
            </a:r>
          </a:p>
          <a:p>
            <a:pPr lvl="1"/>
            <a:r>
              <a:rPr lang="en-AU" dirty="0" smtClean="0"/>
              <a:t>Between each stage, 6 out of 10 children who had fallen behind were able to catch up with their peers by the following stage</a:t>
            </a:r>
          </a:p>
          <a:p>
            <a:pPr lvl="1"/>
            <a:r>
              <a:rPr lang="en-AU" dirty="0" smtClean="0"/>
              <a:t>Some 1 out of 5 students who were on-track at a stage subsequently failed to meet their next educational milestone</a:t>
            </a:r>
          </a:p>
          <a:p>
            <a:pPr lvl="1"/>
            <a:r>
              <a:rPr lang="en-AU" dirty="0" smtClean="0"/>
              <a:t>About 4 out of 10 </a:t>
            </a:r>
            <a:r>
              <a:rPr lang="en-AU" dirty="0"/>
              <a:t>students who </a:t>
            </a:r>
            <a:r>
              <a:rPr lang="en-AU" dirty="0" smtClean="0"/>
              <a:t>had fallen behind at each stage struggled to close their attainment gap. </a:t>
            </a:r>
          </a:p>
          <a:p>
            <a:r>
              <a:rPr lang="en-AU" dirty="0" smtClean="0"/>
              <a:t>This last group accounts for 10 per cent of Australia’s student population</a:t>
            </a:r>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7</a:t>
            </a:fld>
            <a:endParaRPr lang="en-AU"/>
          </a:p>
        </p:txBody>
      </p:sp>
    </p:spTree>
    <p:extLst>
      <p:ext uri="{BB962C8B-B14F-4D97-AF65-F5344CB8AC3E}">
        <p14:creationId xmlns:p14="http://schemas.microsoft.com/office/powerpoint/2010/main" val="4240283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Defining vulnerable children</a:t>
            </a:r>
            <a:endParaRPr lang="en-AU"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8</a:t>
            </a:fld>
            <a:endParaRPr lang="en-AU" dirty="0"/>
          </a:p>
        </p:txBody>
      </p:sp>
      <p:sp>
        <p:nvSpPr>
          <p:cNvPr id="5" name="TextBox 4"/>
          <p:cNvSpPr txBox="1"/>
          <p:nvPr/>
        </p:nvSpPr>
        <p:spPr>
          <a:xfrm>
            <a:off x="303563" y="1620211"/>
            <a:ext cx="6531577" cy="461665"/>
          </a:xfrm>
          <a:prstGeom prst="rect">
            <a:avLst/>
          </a:prstGeom>
          <a:noFill/>
        </p:spPr>
        <p:txBody>
          <a:bodyPr wrap="square" rtlCol="0">
            <a:spAutoFit/>
          </a:bodyPr>
          <a:lstStyle/>
          <a:p>
            <a:r>
              <a:rPr lang="en-AU" sz="2400" b="1" dirty="0" smtClean="0">
                <a:solidFill>
                  <a:schemeClr val="accent1"/>
                </a:solidFill>
                <a:latin typeface="+mj-lt"/>
                <a:ea typeface="+mj-ea"/>
                <a:cs typeface="+mj-cs"/>
              </a:rPr>
              <a:t>5 </a:t>
            </a:r>
            <a:r>
              <a:rPr lang="en-AU" sz="2400" b="1" dirty="0">
                <a:solidFill>
                  <a:schemeClr val="accent1"/>
                </a:solidFill>
                <a:latin typeface="+mj-lt"/>
                <a:ea typeface="+mj-ea"/>
                <a:cs typeface="+mj-cs"/>
              </a:rPr>
              <a:t>to </a:t>
            </a:r>
            <a:r>
              <a:rPr lang="en-AU" sz="2400" b="1" dirty="0" smtClean="0">
                <a:solidFill>
                  <a:schemeClr val="accent1"/>
                </a:solidFill>
                <a:latin typeface="+mj-lt"/>
                <a:ea typeface="+mj-ea"/>
                <a:cs typeface="+mj-cs"/>
              </a:rPr>
              <a:t>14 </a:t>
            </a:r>
            <a:r>
              <a:rPr lang="en-AU" sz="2400" b="1" dirty="0">
                <a:solidFill>
                  <a:schemeClr val="accent1"/>
                </a:solidFill>
                <a:latin typeface="+mj-lt"/>
                <a:ea typeface="+mj-ea"/>
                <a:cs typeface="+mj-cs"/>
              </a:rPr>
              <a:t>year olds </a:t>
            </a:r>
            <a:r>
              <a:rPr lang="en-AU" sz="2400" b="1" dirty="0" smtClean="0">
                <a:solidFill>
                  <a:schemeClr val="accent1"/>
                </a:solidFill>
                <a:latin typeface="+mj-lt"/>
                <a:ea typeface="+mj-ea"/>
                <a:cs typeface="+mj-cs"/>
              </a:rPr>
              <a:t>(Years 1 to 10) who are:-</a:t>
            </a:r>
            <a:endParaRPr lang="en-AU" sz="2400" b="1" dirty="0">
              <a:solidFill>
                <a:schemeClr val="accent1"/>
              </a:solidFill>
              <a:latin typeface="+mj-lt"/>
              <a:ea typeface="+mj-ea"/>
              <a:cs typeface="+mj-cs"/>
            </a:endParaRPr>
          </a:p>
        </p:txBody>
      </p:sp>
      <p:sp>
        <p:nvSpPr>
          <p:cNvPr id="6" name="Arc 5" descr="This arc graphic is part a larger diagram, used as a stylised linkage between the role of the Commonwealth and that of Other Sectors. It shows that by the Commonwealth has played its part in fostering innovation, other sectors will be able to produce innovative solutions. " title="Arc graphic "/>
          <p:cNvSpPr/>
          <p:nvPr/>
        </p:nvSpPr>
        <p:spPr>
          <a:xfrm rot="2708222">
            <a:off x="-2090083" y="1942029"/>
            <a:ext cx="4787295" cy="4795812"/>
          </a:xfrm>
          <a:prstGeom prst="arc">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1477"/>
          </a:p>
        </p:txBody>
      </p:sp>
      <p:sp>
        <p:nvSpPr>
          <p:cNvPr id="7" name="Shape"/>
          <p:cNvSpPr>
            <a:spLocks noChangeAspect="1"/>
          </p:cNvSpPr>
          <p:nvPr/>
        </p:nvSpPr>
        <p:spPr>
          <a:xfrm>
            <a:off x="465528" y="2599055"/>
            <a:ext cx="1395170" cy="3515170"/>
          </a:xfrm>
          <a:custGeom>
            <a:avLst/>
            <a:gdLst/>
            <a:ahLst/>
            <a:cxnLst>
              <a:cxn ang="0">
                <a:pos x="wd2" y="hd2"/>
              </a:cxn>
              <a:cxn ang="5400000">
                <a:pos x="wd2" y="hd2"/>
              </a:cxn>
              <a:cxn ang="10800000">
                <a:pos x="wd2" y="hd2"/>
              </a:cxn>
              <a:cxn ang="16200000">
                <a:pos x="wd2" y="hd2"/>
              </a:cxn>
            </a:cxnLst>
            <a:rect l="0" t="0" r="r" b="b"/>
            <a:pathLst>
              <a:path w="21600" h="21600" extrusionOk="0">
                <a:moveTo>
                  <a:pt x="6017" y="3847"/>
                </a:moveTo>
                <a:lnTo>
                  <a:pt x="15583" y="3847"/>
                </a:lnTo>
                <a:cubicBezTo>
                  <a:pt x="18906" y="3847"/>
                  <a:pt x="21600" y="4905"/>
                  <a:pt x="21600" y="6209"/>
                </a:cubicBezTo>
                <a:lnTo>
                  <a:pt x="21600" y="11671"/>
                </a:lnTo>
                <a:cubicBezTo>
                  <a:pt x="21600" y="11672"/>
                  <a:pt x="21600" y="11672"/>
                  <a:pt x="21600" y="11672"/>
                </a:cubicBezTo>
                <a:cubicBezTo>
                  <a:pt x="21600" y="12119"/>
                  <a:pt x="20678" y="12480"/>
                  <a:pt x="19541" y="12480"/>
                </a:cubicBezTo>
                <a:cubicBezTo>
                  <a:pt x="18403" y="12480"/>
                  <a:pt x="17482" y="12119"/>
                  <a:pt x="17482" y="11672"/>
                </a:cubicBezTo>
                <a:lnTo>
                  <a:pt x="17481" y="11672"/>
                </a:lnTo>
                <a:lnTo>
                  <a:pt x="17481" y="6209"/>
                </a:lnTo>
                <a:lnTo>
                  <a:pt x="16526" y="6209"/>
                </a:lnTo>
                <a:lnTo>
                  <a:pt x="16526" y="20570"/>
                </a:lnTo>
                <a:lnTo>
                  <a:pt x="16526" y="20570"/>
                </a:lnTo>
                <a:cubicBezTo>
                  <a:pt x="16526" y="21139"/>
                  <a:pt x="15351" y="21600"/>
                  <a:pt x="13902" y="21600"/>
                </a:cubicBezTo>
                <a:cubicBezTo>
                  <a:pt x="12452" y="21600"/>
                  <a:pt x="11277" y="21139"/>
                  <a:pt x="11277" y="20570"/>
                </a:cubicBezTo>
                <a:lnTo>
                  <a:pt x="11277" y="13297"/>
                </a:lnTo>
                <a:lnTo>
                  <a:pt x="10323" y="13297"/>
                </a:lnTo>
                <a:lnTo>
                  <a:pt x="10323" y="20570"/>
                </a:lnTo>
                <a:cubicBezTo>
                  <a:pt x="10323" y="21139"/>
                  <a:pt x="9148" y="21600"/>
                  <a:pt x="7698" y="21600"/>
                </a:cubicBezTo>
                <a:cubicBezTo>
                  <a:pt x="6249" y="21600"/>
                  <a:pt x="5074" y="21139"/>
                  <a:pt x="5074" y="20570"/>
                </a:cubicBezTo>
                <a:lnTo>
                  <a:pt x="5073" y="20570"/>
                </a:lnTo>
                <a:lnTo>
                  <a:pt x="5073" y="6209"/>
                </a:lnTo>
                <a:lnTo>
                  <a:pt x="4118" y="6209"/>
                </a:lnTo>
                <a:lnTo>
                  <a:pt x="4118" y="11672"/>
                </a:lnTo>
                <a:cubicBezTo>
                  <a:pt x="4118" y="12119"/>
                  <a:pt x="3197" y="12480"/>
                  <a:pt x="2059" y="12480"/>
                </a:cubicBezTo>
                <a:cubicBezTo>
                  <a:pt x="922" y="12480"/>
                  <a:pt x="0" y="12119"/>
                  <a:pt x="0" y="11672"/>
                </a:cubicBezTo>
                <a:lnTo>
                  <a:pt x="0" y="6209"/>
                </a:lnTo>
                <a:cubicBezTo>
                  <a:pt x="0" y="4905"/>
                  <a:pt x="2694" y="3847"/>
                  <a:pt x="6017" y="3847"/>
                </a:cubicBezTo>
                <a:close/>
                <a:moveTo>
                  <a:pt x="6374" y="1746"/>
                </a:moveTo>
                <a:cubicBezTo>
                  <a:pt x="6374" y="2711"/>
                  <a:pt x="8365" y="3493"/>
                  <a:pt x="10823" y="3493"/>
                </a:cubicBezTo>
                <a:cubicBezTo>
                  <a:pt x="13280" y="3493"/>
                  <a:pt x="15272" y="2711"/>
                  <a:pt x="15272" y="1746"/>
                </a:cubicBezTo>
                <a:cubicBezTo>
                  <a:pt x="15272" y="782"/>
                  <a:pt x="13280" y="0"/>
                  <a:pt x="10823" y="0"/>
                </a:cubicBezTo>
                <a:cubicBezTo>
                  <a:pt x="8365" y="0"/>
                  <a:pt x="6374" y="782"/>
                  <a:pt x="6374" y="1746"/>
                </a:cubicBezTo>
                <a:close/>
              </a:path>
            </a:pathLst>
          </a:custGeom>
          <a:solidFill>
            <a:schemeClr val="accent1"/>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sz="1050">
              <a:latin typeface="VIC SemiBold" pitchFamily="50" charset="0"/>
            </a:endParaRPr>
          </a:p>
        </p:txBody>
      </p:sp>
      <p:sp>
        <p:nvSpPr>
          <p:cNvPr id="8" name="TextBox 7"/>
          <p:cNvSpPr txBox="1"/>
          <p:nvPr/>
        </p:nvSpPr>
        <p:spPr>
          <a:xfrm>
            <a:off x="2672992" y="2144629"/>
            <a:ext cx="5865896" cy="1200329"/>
          </a:xfrm>
          <a:prstGeom prst="rect">
            <a:avLst/>
          </a:prstGeom>
          <a:noFill/>
        </p:spPr>
        <p:txBody>
          <a:bodyPr wrap="square" rtlCol="0">
            <a:spAutoFit/>
          </a:bodyPr>
          <a:lstStyle/>
          <a:p>
            <a:r>
              <a:rPr lang="en-AU" b="1" dirty="0" smtClean="0">
                <a:solidFill>
                  <a:srgbClr val="C00000"/>
                </a:solidFill>
              </a:rPr>
              <a:t>Children who face challenges with learning (because of severe or multiple risk factors) and as a result have failed or are likely to fail successive milestones in their educational  development</a:t>
            </a:r>
          </a:p>
        </p:txBody>
      </p:sp>
      <p:sp>
        <p:nvSpPr>
          <p:cNvPr id="13" name="TextBox 12"/>
          <p:cNvSpPr txBox="1"/>
          <p:nvPr/>
        </p:nvSpPr>
        <p:spPr>
          <a:xfrm>
            <a:off x="2933814" y="4064831"/>
            <a:ext cx="6210186" cy="646331"/>
          </a:xfrm>
          <a:prstGeom prst="rect">
            <a:avLst/>
          </a:prstGeom>
          <a:noFill/>
        </p:spPr>
        <p:txBody>
          <a:bodyPr wrap="square" rtlCol="0">
            <a:spAutoFit/>
          </a:bodyPr>
          <a:lstStyle/>
          <a:p>
            <a:r>
              <a:rPr lang="en-AU" b="1" dirty="0" smtClean="0">
                <a:solidFill>
                  <a:srgbClr val="C00000"/>
                </a:solidFill>
              </a:rPr>
              <a:t>Have not responded well to existing mainstream services</a:t>
            </a:r>
            <a:endParaRPr lang="en-AU" b="1" dirty="0">
              <a:solidFill>
                <a:srgbClr val="C00000"/>
              </a:solidFill>
            </a:endParaRPr>
          </a:p>
        </p:txBody>
      </p:sp>
      <p:sp>
        <p:nvSpPr>
          <p:cNvPr id="14" name="TextBox 13"/>
          <p:cNvSpPr txBox="1"/>
          <p:nvPr/>
        </p:nvSpPr>
        <p:spPr>
          <a:xfrm>
            <a:off x="2873017" y="5394484"/>
            <a:ext cx="5465846" cy="646331"/>
          </a:xfrm>
          <a:prstGeom prst="rect">
            <a:avLst/>
          </a:prstGeom>
          <a:noFill/>
        </p:spPr>
        <p:txBody>
          <a:bodyPr wrap="square" rtlCol="0">
            <a:spAutoFit/>
          </a:bodyPr>
          <a:lstStyle/>
          <a:p>
            <a:r>
              <a:rPr lang="en-AU" b="1" dirty="0" smtClean="0">
                <a:solidFill>
                  <a:srgbClr val="C00000"/>
                </a:solidFill>
                <a:latin typeface="+mj-lt"/>
                <a:ea typeface="+mj-ea"/>
                <a:cs typeface="+mj-cs"/>
              </a:rPr>
              <a:t>Could potentially benefit from individualised and innovative solutions</a:t>
            </a:r>
            <a:endParaRPr lang="en-AU" b="1" dirty="0">
              <a:solidFill>
                <a:srgbClr val="C00000"/>
              </a:solidFill>
            </a:endParaRPr>
          </a:p>
        </p:txBody>
      </p:sp>
      <p:sp>
        <p:nvSpPr>
          <p:cNvPr id="16" name="TextBox 15"/>
          <p:cNvSpPr txBox="1"/>
          <p:nvPr/>
        </p:nvSpPr>
        <p:spPr>
          <a:xfrm>
            <a:off x="4679339" y="4474935"/>
            <a:ext cx="731460" cy="954107"/>
          </a:xfrm>
          <a:prstGeom prst="rect">
            <a:avLst/>
          </a:prstGeom>
          <a:noFill/>
        </p:spPr>
        <p:txBody>
          <a:bodyPr wrap="square" rtlCol="0">
            <a:spAutoFit/>
          </a:bodyPr>
          <a:lstStyle/>
          <a:p>
            <a:pPr algn="ctr"/>
            <a:r>
              <a:rPr lang="en-AU" sz="5600" b="1" dirty="0" smtClean="0">
                <a:solidFill>
                  <a:schemeClr val="accent2"/>
                </a:solidFill>
                <a:latin typeface="+mj-lt"/>
                <a:ea typeface="+mj-ea"/>
                <a:cs typeface="+mj-cs"/>
                <a:sym typeface="Symbol" panose="05050102010706020507" pitchFamily="18" charset="2"/>
              </a:rPr>
              <a:t>+</a:t>
            </a:r>
            <a:endParaRPr lang="en-AU" sz="5600" b="1" dirty="0">
              <a:solidFill>
                <a:schemeClr val="accent2"/>
              </a:solidFill>
              <a:latin typeface="+mj-lt"/>
              <a:ea typeface="+mj-ea"/>
              <a:cs typeface="+mj-cs"/>
            </a:endParaRPr>
          </a:p>
        </p:txBody>
      </p:sp>
      <p:sp>
        <p:nvSpPr>
          <p:cNvPr id="18" name="TextBox 17"/>
          <p:cNvSpPr txBox="1"/>
          <p:nvPr/>
        </p:nvSpPr>
        <p:spPr>
          <a:xfrm>
            <a:off x="4679339" y="3209566"/>
            <a:ext cx="731460" cy="954107"/>
          </a:xfrm>
          <a:prstGeom prst="rect">
            <a:avLst/>
          </a:prstGeom>
          <a:noFill/>
        </p:spPr>
        <p:txBody>
          <a:bodyPr wrap="square" rtlCol="0">
            <a:spAutoFit/>
          </a:bodyPr>
          <a:lstStyle/>
          <a:p>
            <a:pPr algn="ctr"/>
            <a:r>
              <a:rPr lang="en-AU" sz="5600" b="1" dirty="0" smtClean="0">
                <a:solidFill>
                  <a:schemeClr val="accent2"/>
                </a:solidFill>
                <a:latin typeface="+mj-lt"/>
                <a:ea typeface="+mj-ea"/>
                <a:cs typeface="+mj-cs"/>
                <a:sym typeface="Symbol" panose="05050102010706020507" pitchFamily="18" charset="2"/>
              </a:rPr>
              <a:t>+</a:t>
            </a:r>
            <a:endParaRPr lang="en-AU" sz="5600" b="1" dirty="0">
              <a:solidFill>
                <a:schemeClr val="accent2"/>
              </a:solidFill>
              <a:latin typeface="+mj-lt"/>
              <a:ea typeface="+mj-ea"/>
              <a:cs typeface="+mj-cs"/>
            </a:endParaRPr>
          </a:p>
        </p:txBody>
      </p:sp>
    </p:spTree>
    <p:extLst>
      <p:ext uri="{BB962C8B-B14F-4D97-AF65-F5344CB8AC3E}">
        <p14:creationId xmlns:p14="http://schemas.microsoft.com/office/powerpoint/2010/main" val="2347785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43732"/>
            <a:ext cx="8496300" cy="941388"/>
          </a:xfrm>
        </p:spPr>
        <p:txBody>
          <a:bodyPr/>
          <a:lstStyle/>
          <a:p>
            <a:r>
              <a:rPr lang="en-AU" dirty="0" smtClean="0"/>
              <a:t>Challenges in identifying vulnerable children</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There are government data on children </a:t>
            </a:r>
            <a:r>
              <a:rPr lang="en-AU" dirty="0"/>
              <a:t>who are:</a:t>
            </a:r>
          </a:p>
          <a:p>
            <a:pPr lvl="1"/>
            <a:r>
              <a:rPr lang="en-AU" dirty="0"/>
              <a:t>developmentally vulnerable at the start of school</a:t>
            </a:r>
          </a:p>
          <a:p>
            <a:pPr lvl="1"/>
            <a:r>
              <a:rPr lang="en-AU" dirty="0"/>
              <a:t>systematically under-attaining in the </a:t>
            </a:r>
            <a:r>
              <a:rPr lang="en-AU" dirty="0" smtClean="0"/>
              <a:t>education system.</a:t>
            </a:r>
            <a:endParaRPr lang="en-AU" dirty="0"/>
          </a:p>
          <a:p>
            <a:r>
              <a:rPr lang="en-AU" dirty="0" smtClean="0"/>
              <a:t>These </a:t>
            </a:r>
            <a:r>
              <a:rPr lang="en-AU" dirty="0"/>
              <a:t>data can tell you which children are ‘tracking’ through the school </a:t>
            </a:r>
            <a:r>
              <a:rPr lang="en-AU" dirty="0" smtClean="0"/>
              <a:t>system (</a:t>
            </a:r>
            <a:r>
              <a:rPr lang="en-AU" dirty="0" err="1" smtClean="0"/>
              <a:t>eg</a:t>
            </a:r>
            <a:r>
              <a:rPr lang="en-AU" dirty="0" smtClean="0"/>
              <a:t> NAPLAN).</a:t>
            </a:r>
            <a:endParaRPr lang="en-AU" dirty="0"/>
          </a:p>
          <a:p>
            <a:pPr lvl="1"/>
            <a:r>
              <a:rPr lang="en-AU" dirty="0"/>
              <a:t>Can also provide some insight into who dropped out of education.</a:t>
            </a:r>
          </a:p>
          <a:p>
            <a:r>
              <a:rPr lang="en-AU" dirty="0"/>
              <a:t>But there are many possible risk </a:t>
            </a:r>
            <a:r>
              <a:rPr lang="en-AU" dirty="0" smtClean="0"/>
              <a:t>factors and Government data does not provide specific details regarding these factors.</a:t>
            </a:r>
            <a:endParaRPr lang="en-AU" dirty="0"/>
          </a:p>
        </p:txBody>
      </p:sp>
      <p:sp>
        <p:nvSpPr>
          <p:cNvPr id="4" name="Slide Number Placeholder 3"/>
          <p:cNvSpPr>
            <a:spLocks noGrp="1"/>
          </p:cNvSpPr>
          <p:nvPr>
            <p:ph type="sldNum" sz="quarter" idx="11"/>
          </p:nvPr>
        </p:nvSpPr>
        <p:spPr/>
        <p:txBody>
          <a:bodyPr/>
          <a:lstStyle/>
          <a:p>
            <a:pPr>
              <a:defRPr/>
            </a:pPr>
            <a:fld id="{78E881AD-CC6B-4D29-BBF7-2EA92131443D}" type="slidenum">
              <a:rPr lang="en-AU" smtClean="0"/>
              <a:pPr>
                <a:defRPr/>
              </a:pPr>
              <a:t>9</a:t>
            </a:fld>
            <a:endParaRPr lang="en-AU" dirty="0"/>
          </a:p>
        </p:txBody>
      </p:sp>
    </p:spTree>
    <p:extLst>
      <p:ext uri="{BB962C8B-B14F-4D97-AF65-F5344CB8AC3E}">
        <p14:creationId xmlns:p14="http://schemas.microsoft.com/office/powerpoint/2010/main" val="1166216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erial powerpoint">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True</openByDefault>
  <xsnScope>https://edugate.eduweb.vic.gov.au/edrms/collaboration/PSD/Policy and Strategy Documents Library</xsnScope>
</customXsn>
</file>

<file path=customXml/item3.xml><?xml version="1.0" encoding="utf-8"?>
<?mso-contentType ?>
<spe:Receivers xmlns:spe="http://schemas.microsoft.com/sharepoint/events">
  <Receiver>
    <Name/>
    <Synchronization>Asynchronous</Synchronization>
    <Type>10003</Type>
    <SequenceNumber>10000</SequenceNumber>
    <Url/>
    <Assembly>RecordPoint.Active.UI, Version=1.0.0.0, Culture=neutral, PublicKeyToken=d49476ae5b650bf3</Assembly>
    <Class>RecordPoint.Active.UI.Events.WorkflowItemEventReceiver</Class>
    <Data/>
    <Filter/>
  </Receiver>
  <Receiver>
    <Name/>
    <Synchronization>Synchronous</Synchronization>
    <Type>3</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10009</Type>
    <SequenceNumber>10000</SequenceNumber>
    <Url/>
    <Assembly>RecordPoint.Active.UI, Version=1.0.0.0, Culture=neutral, PublicKeyToken=d49476ae5b650bf3</Assembly>
    <Class>RecordPoint.Active.UI.Events.WorkflowItemEventReceiver</Class>
    <Data/>
    <Filter/>
  </Receiver>
  <Receiver>
    <Name/>
    <Synchronization>Synchronous</Synchronization>
    <Type>9</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10103</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102</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10105</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105</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10002</Type>
    <SequenceNumber>10000</SequenceNumber>
    <Url/>
    <Assembly>RecordPoint.Active.UI, Version=1.0.0.0, Culture=neutral, PublicKeyToken=d49476ae5b650bf3</Assembly>
    <Class>RecordPoint.Active.UI.Events.WorkflowItemEventReceiver</Class>
    <Data/>
    <Filter/>
  </Receiver>
  <Receiver>
    <Name/>
    <Synchronization>Synchronous</Synchronization>
    <Type>2</Type>
    <SequenceNumber>10000</SequenceNumber>
    <Url/>
    <Assembly>RecordPoint.Active.UI, Version=1.0.0.0, Culture=neutral, PublicKeyToken=d49476ae5b650bf3</Assembly>
    <Class>RecordPoint.Active.UI.Events.WorkflowItemEventReceiver</Class>
    <Data/>
    <Filter/>
  </Receiver>
</spe:Receivers>
</file>

<file path=customXml/item4.xml><?xml version="1.0" encoding="utf-8"?>
<ct:contentTypeSchema xmlns:ct="http://schemas.microsoft.com/office/2006/metadata/contentType" xmlns:ma="http://schemas.microsoft.com/office/2006/metadata/properties/metaAttributes" ct:_="" ma:_="" ma:contentTypeName="DET Document" ma:contentTypeID="0x010100C1A95F885C0B4A62AE4D0515D220750C00987A9DD9C2853143967CF25356D2CF18" ma:contentTypeVersion="59" ma:contentTypeDescription="DET Document" ma:contentTypeScope="" ma:versionID="e3ff104e2deb19b7ed3f6cb301d39be4">
  <xsd:schema xmlns:xsd="http://www.w3.org/2001/XMLSchema" xmlns:xs="http://www.w3.org/2001/XMLSchema" xmlns:p="http://schemas.microsoft.com/office/2006/metadata/properties" xmlns:ns1="http://schemas.microsoft.com/sharepoint/v3" xmlns:ns2="fa5f1c67-54c3-494a-90f0-44b31348d00b" xmlns:ns3="http://schemas.microsoft.com/Sharepoint/v3" xmlns:ns4="1966e606-8b69-4075-9ef8-a409e80aaa70" xmlns:ns5="http://schemas.microsoft.com/sharepoint/v4" targetNamespace="http://schemas.microsoft.com/office/2006/metadata/properties" ma:root="true" ma:fieldsID="3c1da905cbb208a65db1171151933c3f" ns1:_="" ns2:_="" ns3:_="" ns4:_="" ns5:_="">
    <xsd:import namespace="http://schemas.microsoft.com/sharepoint/v3"/>
    <xsd:import namespace="fa5f1c67-54c3-494a-90f0-44b31348d00b"/>
    <xsd:import namespace="http://schemas.microsoft.com/Sharepoint/v3"/>
    <xsd:import namespace="1966e606-8b69-4075-9ef8-a409e80aaa70"/>
    <xsd:import namespace="http://schemas.microsoft.com/sharepoint/v4"/>
    <xsd:element name="properties">
      <xsd:complexType>
        <xsd:sequence>
          <xsd:element name="documentManagement">
            <xsd:complexType>
              <xsd:all>
                <xsd:element ref="ns2:Unit"/>
                <xsd:element ref="ns2:Project"/>
                <xsd:element ref="ns2:Function"/>
                <xsd:element ref="ns3:DET_EDRMS_Description" minOccurs="0"/>
                <xsd:element ref="ns3:DET_EDRMS_Date" minOccurs="0"/>
                <xsd:element ref="ns3:DET_EDRMS_Author" minOccurs="0"/>
                <xsd:element ref="ns4:TaxCatchAll" minOccurs="0"/>
                <xsd:element ref="ns4:TaxCatchAllLabel" minOccurs="0"/>
                <xsd:element ref="ns3:DET_EDRMS_RCSTaxHTField0" minOccurs="0"/>
                <xsd:element ref="ns1:PublishingContactName" minOccurs="0"/>
                <xsd:element ref="ns5:IconOverlay" minOccurs="0"/>
                <xsd:element ref="ns3:DET_EDRMS_BusUnitTaxHTField0" minOccurs="0"/>
                <xsd:element ref="ns2:Arch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13"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5f1c67-54c3-494a-90f0-44b31348d00b" elementFormDefault="qualified">
    <xsd:import namespace="http://schemas.microsoft.com/office/2006/documentManagement/types"/>
    <xsd:import namespace="http://schemas.microsoft.com/office/infopath/2007/PartnerControls"/>
    <xsd:element name="Unit" ma:index="2" ma:displayName="Work Unit" ma:default="Add Metadata and Move into Project Doc Set" ma:format="Dropdown" ma:indexed="true" ma:internalName="Unit">
      <xsd:simpleType>
        <xsd:restriction base="dms:Choice">
          <xsd:enumeration value="Cohort Strategy Branch"/>
          <xsd:enumeration value="Economic Advisory Unit"/>
          <xsd:enumeration value="Policy Community of Practice"/>
          <xsd:enumeration value="Portfolio Strategy Branch"/>
          <xsd:enumeration value="Priority Policy Branch"/>
          <xsd:enumeration value="Strategy and Planning Branch"/>
          <xsd:enumeration value="Special Needs Plan Unit"/>
          <xsd:enumeration value="Add Metadata and Move into Project Doc Set"/>
        </xsd:restriction>
      </xsd:simpleType>
    </xsd:element>
    <xsd:element name="Project" ma:index="3" ma:displayName="Project" ma:default="Add Metadata!" ma:format="Dropdown" ma:indexed="true" ma:internalName="Project">
      <xsd:simpleType>
        <xsd:restriction base="dms:Choice">
          <xsd:enumeration value="AAA"/>
          <xsd:enumeration value="Aboriginal Education Strategy"/>
          <xsd:enumeration value="Aspirations"/>
          <xsd:enumeration value="Aspirations-Secure"/>
          <xsd:enumeration value="Behavioural Insights Steering Committee"/>
          <xsd:enumeration value="Betrayal-of-trust-incorporation-of-schools"/>
          <xsd:enumeration value="Boarding-schools-accommodation"/>
          <xsd:enumeration value="Collaborative Teaching Practice"/>
          <xsd:enumeration value="Community Safety Strategy"/>
          <xsd:enumeration value="Competition Policy"/>
          <xsd:enumeration value="Disability Provision Planning"/>
          <xsd:enumeration value="Disability Reform"/>
          <xsd:enumeration value="EAU Access Project"/>
          <xsd:enumeration value="EAU Administration"/>
          <xsd:enumeration value="EAU Archived Briefs"/>
          <xsd:enumeration value="EAU Behavioural Economics Papers"/>
          <xsd:enumeration value="EAU Early Years Workforce Participation"/>
          <xsd:enumeration value="EAU Emails"/>
          <xsd:enumeration value="EAU Engaging Families in Learning"/>
          <xsd:enumeration value="EAU International Education"/>
          <xsd:enumeration value="EAU Misc Advice"/>
          <xsd:enumeration value="EAU Regulation Reform"/>
          <xsd:enumeration value="EAU SDTP"/>
          <xsd:enumeration value="EAU Thought Leadership"/>
          <xsd:enumeration value="Economic Policy IDC"/>
          <xsd:enumeration value="Education and Justice"/>
          <xsd:enumeration value="Education and Training Regulatory Review"/>
          <xsd:enumeration value="Engaging Families in Learning"/>
          <xsd:enumeration value="Education Expenditure Account"/>
          <xsd:enumeration value="ETR Regulatory Impact Statement"/>
          <xsd:enumeration value="Future Policy Projects"/>
          <xsd:enumeration value="Health and Wellbeing"/>
          <xsd:enumeration value="HESG Strategic Scan"/>
          <xsd:enumeration value="Inclusive Education Implementation"/>
          <xsd:enumeration value="NAPLAN Online"/>
          <xsd:enumeration value="Policy Community of Practice"/>
          <xsd:enumeration value="PPD Administration"/>
          <xsd:enumeration value="PPD Secure"/>
          <xsd:enumeration value="Premier's Jobs and Investment Panel"/>
          <xsd:enumeration value="Refugees"/>
          <xsd:enumeration value="Rural"/>
          <xsd:enumeration value="Statement of Expectations"/>
          <xsd:enumeration value="STEM"/>
          <xsd:enumeration value="SNP ABLES Program"/>
          <xsd:enumeration value="SNP Complaints Resolution Panel"/>
          <xsd:enumeration value="SNP Early Years Screening"/>
          <xsd:enumeration value="SNP Inclusive Education Award"/>
          <xsd:enumeration value="SNP Inclusive New Schools"/>
          <xsd:enumeration value="SNP Inclusive Schools Fund"/>
          <xsd:enumeration value="SNP PSD Review"/>
          <xsd:enumeration value="SNP Senior Practitioner"/>
          <xsd:enumeration value="SNP Teacher Registration"/>
          <xsd:enumeration value="Special Needs Plan"/>
          <xsd:enumeration value="System Performance Dialogue"/>
          <xsd:enumeration value="Technology in Learning"/>
          <xsd:enumeration value="VAGO-SPD"/>
          <xsd:enumeration value="VDEI PSD Review"/>
          <xsd:enumeration value="Vulnerable Children and Families"/>
          <xsd:enumeration value="Workforce"/>
          <xsd:enumeration value="Add Metadata!"/>
        </xsd:restriction>
      </xsd:simpleType>
    </xsd:element>
    <xsd:element name="Function" ma:index="4" ma:displayName="Document Function" ma:default="Add Metadata!" ma:format="Dropdown" ma:indexed="true" ma:internalName="Function">
      <xsd:simpleType>
        <xsd:restriction base="dms:Choice">
          <xsd:enumeration value="Administration"/>
          <xsd:enumeration value="Archive"/>
          <xsd:enumeration value="Briefings"/>
          <xsd:enumeration value="Communication"/>
          <xsd:enumeration value="Consultation"/>
          <xsd:enumeration value="Correpondence"/>
          <xsd:enumeration value="Email"/>
          <xsd:enumeration value="Implementation"/>
          <xsd:enumeration value="Knowledge Transfer"/>
          <xsd:enumeration value="Knowledge Transfer - Design"/>
          <xsd:enumeration value="Knowledge Transfer - Execution"/>
          <xsd:enumeration value="Knowledge Transfer - Evaluation"/>
          <xsd:enumeration value="Library"/>
          <xsd:enumeration value="Meeting"/>
          <xsd:enumeration value="Notes"/>
          <xsd:enumeration value="Numeracy+STEM"/>
          <xsd:enumeration value="Paper Development"/>
          <xsd:enumeration value="Previous Drafts"/>
          <xsd:enumeration value="Procurement"/>
          <xsd:enumeration value="Project Governance"/>
          <xsd:enumeration value="Project Management"/>
          <xsd:enumeration value="Project Scoping"/>
          <xsd:enumeration value="Reporting"/>
          <xsd:enumeration value="Research and Background Information"/>
          <xsd:enumeration value="Supporting material"/>
          <xsd:enumeration value="Final versions"/>
          <xsd:enumeration value="Current"/>
          <xsd:enumeration value="Add Metadata!"/>
          <xsd:enumeration value="Submissions"/>
          <xsd:enumeration value="Submission response"/>
          <xsd:enumeration value="Toolkit"/>
          <xsd:enumeration value="Transition"/>
          <xsd:enumeration value="WOVG STEM Strategy"/>
        </xsd:restriction>
      </xsd:simpleType>
    </xsd:element>
    <xsd:element name="Archive" ma:index="22" nillable="true" ma:displayName="Archive" ma:default="No" ma:description="Archived documents will not be displayed in the default library view." ma:format="Dropdown" ma:internalName="Archiv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escription" ma:index="5" nillable="true" ma:displayName="Document Description" ma:format="Dropdown" ma:indexed="true" ma:internalName="DET_EDRMS_Description">
      <xsd:simpleType>
        <xsd:union memberTypes="dms:Text">
          <xsd:simpleType>
            <xsd:restriction base="dms:Choice">
              <xsd:enumeration value="Agenda"/>
              <xsd:enumeration value="Case Study"/>
              <xsd:enumeration value="Data"/>
              <xsd:enumeration value="Evaluation"/>
              <xsd:enumeration value="Literature"/>
              <xsd:enumeration value="Minutes"/>
              <xsd:enumeration value="Notes"/>
              <xsd:enumeration value="Issue Paper"/>
              <xsd:enumeration value="Discussion Paper"/>
              <xsd:enumeration value="Draft Report"/>
              <xsd:enumeration value="Final Report"/>
              <xsd:enumeration value="Plan"/>
              <xsd:enumeration value="Presentation"/>
              <xsd:enumeration value="Proposal"/>
              <xsd:enumeration value="Slide Deck"/>
              <xsd:enumeration value="Government Response"/>
            </xsd:restriction>
          </xsd:simpleType>
        </xsd:union>
      </xsd:simpleType>
    </xsd:element>
    <xsd:element name="DET_EDRMS_Date" ma:index="7" nillable="true" ma:displayName="Date" ma:default="" ma:format="DateOnly" ma:hidden="true" ma:internalName="DET_EDRMS_Date" ma:readOnly="false">
      <xsd:simpleType>
        <xsd:restriction base="dms:DateTime"/>
      </xsd:simpleType>
    </xsd:element>
    <xsd:element name="DET_EDRMS_Author" ma:index="8" nillable="true" ma:displayName="Author" ma:default="" ma:hidden="true" ma:internalName="DET_EDRMS_Author" ma:readOnly="false">
      <xsd:simpleType>
        <xsd:restriction base="dms:Text">
          <xsd:maxLength value="255"/>
        </xsd:restriction>
      </xsd:simpleType>
    </xsd:element>
    <xsd:element name="DET_EDRMS_RCSTaxHTField0" ma:index="11" nillable="true" ma:taxonomy="true" ma:internalName="DET_EDRMS_RCSTaxHTField0" ma:taxonomyFieldName="DET_EDRMS_RCS" ma:displayName="RCS" ma:readOnly="true" ma:default="" ma:fieldId="{b94599ac-76d7-4d0a-81e2-e0d597ad60b0}" ma:sspId="272df97b-2740-40bb-9c0d-572a441144cd" ma:termSetId="759985f7-f856-45a6-bc29-a99c164acfb5" ma:anchorId="00000000-0000-0000-0000-000000000000" ma:open="false" ma:isKeyword="false">
      <xsd:complexType>
        <xsd:sequence>
          <xsd:element ref="pc:Terms" minOccurs="0" maxOccurs="1"/>
        </xsd:sequence>
      </xsd:complexType>
    </xsd:element>
    <xsd:element name="DET_EDRMS_BusUnitTaxHTField0" ma:index="20" nillable="true" ma:taxonomy="true" ma:internalName="DET_EDRMS_BusUnitTaxHTField0" ma:taxonomyFieldName="DET_EDRMS_BusUnit" ma:displayName="Business Unit" ma:readOnly="false" ma:default="" ma:fieldId="{6a09474b-ef6b-487d-9343-1ac28330710e}" ma:sspId="272df97b-2740-40bb-9c0d-572a441144cd" ma:termSetId="46e496f0-ccd4-43cf-a51f-50fd2b95528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966e606-8b69-4075-9ef8-a409e80aaa70"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fd28c8f-cdde-492d-987e-a406b347cb4f}" ma:internalName="TaxCatchAll" ma:readOnly="false" ma:showField="CatchAllData" ma:web="1966e606-8b69-4075-9ef8-a409e80aaa7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fd28c8f-cdde-492d-987e-a406b347cb4f}" ma:internalName="TaxCatchAllLabel" ma:readOnly="true" ma:showField="CatchAllDataLabel" ma:web="1966e606-8b69-4075-9ef8-a409e80aaa7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Collabora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Function xmlns="fa5f1c67-54c3-494a-90f0-44b31348d00b">Consultation</Function>
    <DET_EDRMS_Date xmlns="http://schemas.microsoft.com/Sharepoint/v3" xsi:nil="true"/>
    <DET_EDRMS_Author xmlns="http://schemas.microsoft.com/Sharepoint/v3" xsi:nil="true"/>
    <IconOverlay xmlns="http://schemas.microsoft.com/sharepoint/v4" xsi:nil="true"/>
    <Archive xmlns="fa5f1c67-54c3-494a-90f0-44b31348d00b">No</Archive>
    <DET_EDRMS_BusUnitTaxHTField0 xmlns="http://schemas.microsoft.com/Sharepoint/v3">
      <Terms xmlns="http://schemas.microsoft.com/office/infopath/2007/PartnerControls"/>
    </DET_EDRMS_BusUnitTaxHTField0>
    <Project xmlns="fa5f1c67-54c3-494a-90f0-44b31348d00b">Add Metadata!</Project>
    <Unit xmlns="fa5f1c67-54c3-494a-90f0-44b31348d00b">Economic Advisory Unit</Unit>
    <TaxCatchAll xmlns="1966e606-8b69-4075-9ef8-a409e80aaa70">
      <Value>34</Value>
    </TaxCatchAll>
    <PublishingContactName xmlns="http://schemas.microsoft.com/sharepoint/v3" xsi:nil="true"/>
    <DET_EDRMS_Description xmlns="http://schemas.microsoft.com/Sharepoint/v3">Presentation</DET_EDRMS_Description>
    <DET_EDRMS_RCSTaxHTField0 xmlns="http://schemas.microsoft.com/Sharepoint/v3">
      <Terms xmlns="http://schemas.microsoft.com/office/infopath/2007/PartnerControls">
        <TermInfo xmlns="http://schemas.microsoft.com/office/infopath/2007/PartnerControls">
          <TermName xmlns="http://schemas.microsoft.com/office/infopath/2007/PartnerControls">13.1.1 Outward Facing Policy</TermName>
          <TermId xmlns="http://schemas.microsoft.com/office/infopath/2007/PartnerControls">c167ca3e-8c60-41a9-853e-4dd20761c000</TermId>
        </TermInfo>
      </Terms>
    </DET_EDRMS_RCSTaxHTField0>
  </documentManagement>
</p:properties>
</file>

<file path=customXml/itemProps1.xml><?xml version="1.0" encoding="utf-8"?>
<ds:datastoreItem xmlns:ds="http://schemas.openxmlformats.org/officeDocument/2006/customXml" ds:itemID="{F672AA90-CDBE-48BB-9D56-336A18097441}">
  <ds:schemaRefs>
    <ds:schemaRef ds:uri="http://schemas.microsoft.com/sharepoint/v3/contenttype/forms"/>
  </ds:schemaRefs>
</ds:datastoreItem>
</file>

<file path=customXml/itemProps2.xml><?xml version="1.0" encoding="utf-8"?>
<ds:datastoreItem xmlns:ds="http://schemas.openxmlformats.org/officeDocument/2006/customXml" ds:itemID="{F9FFD3D2-26CA-4B7C-AB53-CF85475A617D}">
  <ds:schemaRefs>
    <ds:schemaRef ds:uri="http://schemas.microsoft.com/office/2006/metadata/customXsn"/>
  </ds:schemaRefs>
</ds:datastoreItem>
</file>

<file path=customXml/itemProps3.xml><?xml version="1.0" encoding="utf-8"?>
<ds:datastoreItem xmlns:ds="http://schemas.openxmlformats.org/officeDocument/2006/customXml" ds:itemID="{B3FE8D0D-D63E-40D5-873A-8801CE4D0DDC}">
  <ds:schemaRefs>
    <ds:schemaRef ds:uri="http://schemas.microsoft.com/sharepoint/events"/>
  </ds:schemaRefs>
</ds:datastoreItem>
</file>

<file path=customXml/itemProps4.xml><?xml version="1.0" encoding="utf-8"?>
<ds:datastoreItem xmlns:ds="http://schemas.openxmlformats.org/officeDocument/2006/customXml" ds:itemID="{2AE50851-3258-4F9D-89C7-57EF3B728F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a5f1c67-54c3-494a-90f0-44b31348d00b"/>
    <ds:schemaRef ds:uri="http://schemas.microsoft.com/Sharepoint/v3"/>
    <ds:schemaRef ds:uri="1966e606-8b69-4075-9ef8-a409e80aaa7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478B32B1-DFD9-48FC-B0F4-C68938FAE95B}">
  <ds:schemaRefs>
    <ds:schemaRef ds:uri="http://schemas.microsoft.com/sharepoint/v4"/>
    <ds:schemaRef ds:uri="fa5f1c67-54c3-494a-90f0-44b31348d00b"/>
    <ds:schemaRef ds:uri="1966e606-8b69-4075-9ef8-a409e80aaa70"/>
    <ds:schemaRef ds:uri="http://schemas.microsoft.com/office/2006/documentManagement/types"/>
    <ds:schemaRef ds:uri="http://schemas.microsoft.com/office/infopath/2007/PartnerControls"/>
    <ds:schemaRef ds:uri="http://purl.org/dc/dcmitype/"/>
    <ds:schemaRef ds:uri="http://schemas.microsoft.com/sharepoint/v3"/>
    <ds:schemaRef ds:uri="http://schemas.microsoft.com/Sharepoint/v3"/>
    <ds:schemaRef ds:uri="http://purl.org/dc/terms/"/>
    <ds:schemaRef ds:uri="http://www.w3.org/XML/1998/namespace"/>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Angles</Template>
  <TotalTime>8525</TotalTime>
  <Words>2268</Words>
  <Application>Microsoft Office PowerPoint</Application>
  <PresentationFormat>On-screen Show (4:3)</PresentationFormat>
  <Paragraphs>224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Ministerial powerpoint</vt:lpstr>
      <vt:lpstr>Partnerships Addressing Disadvantage – Information session</vt:lpstr>
      <vt:lpstr>Overview</vt:lpstr>
      <vt:lpstr>Benefits of Partnerships Addressing Disadvantage investments</vt:lpstr>
      <vt:lpstr>Two policy areas for Partnerships Addressing Disadvantage investments</vt:lpstr>
      <vt:lpstr>Partnerships Addressing Disadvantage  – Information session</vt:lpstr>
      <vt:lpstr>Vulnerable children</vt:lpstr>
      <vt:lpstr>Up to 10 per cent of children have fallen behind</vt:lpstr>
      <vt:lpstr>Defining vulnerable children</vt:lpstr>
      <vt:lpstr>Challenges in identifying vulnerable children</vt:lpstr>
      <vt:lpstr>How to identify specific cohorts of vulnerable children</vt:lpstr>
      <vt:lpstr>Partnerships Addressing Disadvantage  – Information session</vt:lpstr>
      <vt:lpstr>Disengaged young people</vt:lpstr>
      <vt:lpstr>Defining disengaged young people</vt:lpstr>
      <vt:lpstr>Challenges in identifying these young people</vt:lpstr>
      <vt:lpstr>In 2016 there were about 15,000 disengaged young people</vt:lpstr>
      <vt:lpstr>How to identify specific disengaged young people?</vt:lpstr>
      <vt:lpstr>In conclusion</vt:lpstr>
      <vt:lpstr>Partnerships Addressing Disadvantage  – Information session</vt:lpstr>
      <vt:lpstr>Data to support preparation of proposals</vt:lpstr>
      <vt:lpstr>Data required under the Joint Development Phase</vt:lpstr>
      <vt:lpstr>Data required under the Joint Development Phase</vt:lpstr>
      <vt:lpstr>Data for ongoing monitoring and evaluation</vt:lpstr>
      <vt:lpstr>Q&amp;A</vt:lpstr>
      <vt:lpstr>PowerPoint Presentation</vt:lpstr>
    </vt:vector>
  </TitlesOfParts>
  <Company>Victorian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Blashki</dc:creator>
  <cp:lastModifiedBy>Monika Grierson (DTF)</cp:lastModifiedBy>
  <cp:revision>503</cp:revision>
  <cp:lastPrinted>2018-06-19T07:33:30Z</cp:lastPrinted>
  <dcterms:created xsi:type="dcterms:W3CDTF">2016-07-14T00:14:12Z</dcterms:created>
  <dcterms:modified xsi:type="dcterms:W3CDTF">2018-07-18T02:04:13Z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aeb40771-50a5-4c10-8cbb-9b24274e7e01</vt:lpwstr>
  </property>
  <property fmtid="{D5CDD505-2E9C-101B-9397-08002B2CF9AE}" pid="3" name="ContentTypeId">
    <vt:lpwstr>0x010100C1A95F885C0B4A62AE4D0515D220750C00987A9DD9C2853143967CF25356D2CF18</vt:lpwstr>
  </property>
  <property fmtid="{D5CDD505-2E9C-101B-9397-08002B2CF9AE}" pid="4" name="DET_EDRMS_BusUnit">
    <vt:lpwstr/>
  </property>
  <property fmtid="{D5CDD505-2E9C-101B-9397-08002B2CF9AE}" pid="5" name="DET_EDRMS_RCS">
    <vt:lpwstr>34;#13.1.1 Outward Facing Policy|c167ca3e-8c60-41a9-853e-4dd20761c000</vt:lpwstr>
  </property>
  <property fmtid="{D5CDD505-2E9C-101B-9397-08002B2CF9AE}" pid="6" name="RecordPoint_WorkflowType">
    <vt:lpwstr>ActiveSubmitStub</vt:lpwstr>
  </property>
  <property fmtid="{D5CDD505-2E9C-101B-9397-08002B2CF9AE}" pid="7" name="RecordPoint_ActiveItemWebId">
    <vt:lpwstr>{d8562a3d-26b1-45f8-b7ad-9d70d2757376}</vt:lpwstr>
  </property>
  <property fmtid="{D5CDD505-2E9C-101B-9397-08002B2CF9AE}" pid="8" name="RecordPoint_ActiveItemSiteId">
    <vt:lpwstr>{03dc8113-b288-4f44-a289-6e7ea0196235}</vt:lpwstr>
  </property>
  <property fmtid="{D5CDD505-2E9C-101B-9397-08002B2CF9AE}" pid="9" name="RecordPoint_ActiveItemListId">
    <vt:lpwstr>{fa5f1c67-54c3-494a-90f0-44b31348d00b}</vt:lpwstr>
  </property>
  <property fmtid="{D5CDD505-2E9C-101B-9397-08002B2CF9AE}" pid="10" name="RecordPoint_ActiveItemUniqueId">
    <vt:lpwstr>{832e1078-d2b2-4277-8341-625ecab8dfc7}</vt:lpwstr>
  </property>
  <property fmtid="{D5CDD505-2E9C-101B-9397-08002B2CF9AE}" pid="11" name="RecordPoint_RecordNumberSubmitted">
    <vt:lpwstr>R2018/0379872</vt:lpwstr>
  </property>
  <property fmtid="{D5CDD505-2E9C-101B-9397-08002B2CF9AE}" pid="12" name="RecordPoint_SubmissionCompleted">
    <vt:lpwstr>2018-07-03T08:40:50.2576756+10:00</vt:lpwstr>
  </property>
  <property fmtid="{D5CDD505-2E9C-101B-9397-08002B2CF9AE}" pid="13" name="RecordPoint_SubmissionDate">
    <vt:lpwstr/>
  </property>
  <property fmtid="{D5CDD505-2E9C-101B-9397-08002B2CF9AE}" pid="14" name="RecordPoint_ActiveItemMoved">
    <vt:lpwstr/>
  </property>
  <property fmtid="{D5CDD505-2E9C-101B-9397-08002B2CF9AE}" pid="15" name="RecordPoint_RecordFormat">
    <vt:lpwstr/>
  </property>
  <property fmtid="{D5CDD505-2E9C-101B-9397-08002B2CF9AE}" pid="16" name="PSPFClassification">
    <vt:lpwstr>Do Not Mark</vt:lpwstr>
  </property>
</Properties>
</file>